
<file path=[Content_Types].xml><?xml version="1.0" encoding="utf-8"?>
<Types xmlns="http://schemas.openxmlformats.org/package/2006/content-types">
  <Default Extension="bin" ContentType="application/vnd.openxmlformats-officedocument.presentationml.printerSetting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21.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Masters/slideMaster2.xml" ContentType="application/vnd.openxmlformats-officedocument.presentationml.slideMaster+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2.xml" ContentType="application/vnd.openxmlformats-officedocument.presentationml.notesSlide+xml"/>
  <Override PartName="/ppt/slideLayouts/slideLayout17.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handoutMasters/handoutMaster1.xml" ContentType="application/vnd.openxmlformats-officedocument.presentationml.handoutMaster+xml"/>
  <Override PartName="/ppt/theme/theme4.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handoutMasterIdLst>
    <p:handoutMasterId r:id="rId26"/>
  </p:handoutMasterIdLst>
  <p:sldIdLst>
    <p:sldId id="258" r:id="rId3"/>
    <p:sldId id="260" r:id="rId4"/>
    <p:sldId id="257" r:id="rId5"/>
    <p:sldId id="267" r:id="rId6"/>
    <p:sldId id="269" r:id="rId7"/>
    <p:sldId id="275" r:id="rId8"/>
    <p:sldId id="294" r:id="rId9"/>
    <p:sldId id="322" r:id="rId10"/>
    <p:sldId id="320" r:id="rId11"/>
    <p:sldId id="317" r:id="rId12"/>
    <p:sldId id="318" r:id="rId13"/>
    <p:sldId id="295" r:id="rId14"/>
    <p:sldId id="311" r:id="rId15"/>
    <p:sldId id="312" r:id="rId16"/>
    <p:sldId id="325" r:id="rId17"/>
    <p:sldId id="281" r:id="rId18"/>
    <p:sldId id="285" r:id="rId19"/>
    <p:sldId id="301" r:id="rId20"/>
    <p:sldId id="287" r:id="rId21"/>
    <p:sldId id="302" r:id="rId22"/>
    <p:sldId id="306" r:id="rId23"/>
    <p:sldId id="307"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42" autoAdjust="0"/>
    <p:restoredTop sz="74956" autoAdjust="0"/>
  </p:normalViewPr>
  <p:slideViewPr>
    <p:cSldViewPr>
      <p:cViewPr>
        <p:scale>
          <a:sx n="63" d="100"/>
          <a:sy n="63" d="100"/>
        </p:scale>
        <p:origin x="-112" y="-296"/>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190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handoutMaster" Target="handoutMasters/handoutMaster1.xml"/><Relationship Id="rId13" Type="http://schemas.openxmlformats.org/officeDocument/2006/relationships/slide" Target="slides/slide11.xml"/><Relationship Id="rId18" Type="http://schemas.openxmlformats.org/officeDocument/2006/relationships/slide" Target="slides/slide16.xml"/><Relationship Id="rId21" Type="http://schemas.openxmlformats.org/officeDocument/2006/relationships/slide" Target="slides/slide19.xml"/><Relationship Id="rId3" Type="http://schemas.openxmlformats.org/officeDocument/2006/relationships/slide" Target="slides/slide1.xml"/><Relationship Id="rId34" Type="http://schemas.openxmlformats.org/officeDocument/2006/relationships/customXml" Target="../customXml/item3.xml"/><Relationship Id="rId25" Type="http://schemas.openxmlformats.org/officeDocument/2006/relationships/notesMaster" Target="notesMasters/notesMaster1.xml"/><Relationship Id="rId12" Type="http://schemas.openxmlformats.org/officeDocument/2006/relationships/slide" Target="slides/slide10.xml"/><Relationship Id="rId17" Type="http://schemas.openxmlformats.org/officeDocument/2006/relationships/slide" Target="slides/slide15.xml"/><Relationship Id="rId7" Type="http://schemas.openxmlformats.org/officeDocument/2006/relationships/slide" Target="slides/slide5.xml"/><Relationship Id="rId33" Type="http://schemas.openxmlformats.org/officeDocument/2006/relationships/customXml" Target="../customXml/item2.xml"/><Relationship Id="rId20" Type="http://schemas.openxmlformats.org/officeDocument/2006/relationships/slide" Target="slides/slide18.xml"/><Relationship Id="rId29" Type="http://schemas.openxmlformats.org/officeDocument/2006/relationships/viewProps" Target="viewProps.xml"/><Relationship Id="rId16" Type="http://schemas.openxmlformats.org/officeDocument/2006/relationships/slide" Target="slides/slide14.xml"/><Relationship Id="rId2" Type="http://schemas.openxmlformats.org/officeDocument/2006/relationships/slideMaster" Target="slideMasters/slideMaster2.xml"/><Relationship Id="rId24" Type="http://schemas.openxmlformats.org/officeDocument/2006/relationships/slide" Target="slides/slide22.xml"/><Relationship Id="rId11"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 Target="slides/slide4.xml"/><Relationship Id="rId32" Type="http://schemas.openxmlformats.org/officeDocument/2006/relationships/customXml" Target="../customXml/item1.xml"/><Relationship Id="rId23" Type="http://schemas.openxmlformats.org/officeDocument/2006/relationships/slide" Target="slides/slide21.xml"/><Relationship Id="rId28" Type="http://schemas.openxmlformats.org/officeDocument/2006/relationships/presProps" Target="presProps.xml"/><Relationship Id="rId15" Type="http://schemas.openxmlformats.org/officeDocument/2006/relationships/slide" Target="slides/slide13.xml"/><Relationship Id="rId5" Type="http://schemas.openxmlformats.org/officeDocument/2006/relationships/slide" Target="slides/slide3.xml"/><Relationship Id="rId3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9" Type="http://schemas.openxmlformats.org/officeDocument/2006/relationships/slide" Target="slides/slide7.xml"/><Relationship Id="rId22" Type="http://schemas.openxmlformats.org/officeDocument/2006/relationships/slide" Target="slides/slide20.xml"/><Relationship Id="rId27" Type="http://schemas.openxmlformats.org/officeDocument/2006/relationships/printerSettings" Target="printerSettings/printerSettings1.bin"/><Relationship Id="rId30" Type="http://schemas.openxmlformats.org/officeDocument/2006/relationships/theme" Target="theme/theme1.xml"/><Relationship Id="rId14" Type="http://schemas.openxmlformats.org/officeDocument/2006/relationships/slide" Target="slides/slide12.xml"/><Relationship Id="rId4" Type="http://schemas.openxmlformats.org/officeDocument/2006/relationships/slide" Target="slides/slide2.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7" rIns="93172" bIns="46587" rtlCol="0"/>
          <a:lstStyle>
            <a:lvl1pPr algn="r">
              <a:defRPr sz="1200"/>
            </a:lvl1pPr>
          </a:lstStyle>
          <a:p>
            <a:pPr>
              <a:defRPr/>
            </a:pPr>
            <a:fld id="{E9E1E437-FE5B-4BC4-9000-DC6C9AA92FF5}" type="datetimeFigureOut">
              <a:rPr lang="en-US"/>
              <a:pPr>
                <a:defRPr/>
              </a:pPr>
              <a:t>9/12/12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7" rIns="93172" bIns="46587" rtlCol="0" anchor="b"/>
          <a:lstStyle>
            <a:lvl1pPr algn="l">
              <a:defRPr sz="1200"/>
            </a:lvl1pPr>
          </a:lstStyle>
          <a:p>
            <a:pPr>
              <a:defRPr/>
            </a:pPr>
            <a:r>
              <a:rPr lang="en-US"/>
              <a:t>Content contained is licensed under a Creative Commons Attribution-ShareAlike 3.0 Unported License</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7" rIns="93172" bIns="46587" rtlCol="0" anchor="b"/>
          <a:lstStyle>
            <a:lvl1pPr algn="r">
              <a:defRPr sz="1200"/>
            </a:lvl1pPr>
          </a:lstStyle>
          <a:p>
            <a:pPr>
              <a:defRPr/>
            </a:pPr>
            <a:fld id="{D6FF597E-7172-402C-BBB9-FF049C225507}" type="slidenum">
              <a:rPr lang="en-US"/>
              <a:pPr>
                <a:defRPr/>
              </a:pPr>
              <a:t>‹#›</a:t>
            </a:fld>
            <a:endParaRPr lang="en-US"/>
          </a:p>
        </p:txBody>
      </p:sp>
    </p:spTree>
    <p:extLst>
      <p:ext uri="{BB962C8B-B14F-4D97-AF65-F5344CB8AC3E}">
        <p14:creationId xmlns:p14="http://schemas.microsoft.com/office/powerpoint/2010/main" val="132772274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7" rIns="93172" bIns="46587" rtlCol="0"/>
          <a:lstStyle>
            <a:lvl1pPr algn="r">
              <a:defRPr sz="1200"/>
            </a:lvl1pPr>
          </a:lstStyle>
          <a:p>
            <a:pPr>
              <a:defRPr/>
            </a:pPr>
            <a:fld id="{9D96BFB9-892A-4F94-BB19-E0145BF40771}" type="datetimeFigureOut">
              <a:rPr lang="en-US"/>
              <a:pPr>
                <a:defRPr/>
              </a:pPr>
              <a:t>9/12/12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7" rIns="93172" bIns="46587"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7" rIns="93172" bIns="46587"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7" rIns="93172" bIns="46587" rtlCol="0" anchor="b"/>
          <a:lstStyle>
            <a:lvl1pPr algn="l">
              <a:defRPr sz="1200"/>
            </a:lvl1pPr>
          </a:lstStyle>
          <a:p>
            <a:pPr>
              <a:defRPr/>
            </a:pPr>
            <a:r>
              <a:rPr lang="en-US"/>
              <a:t>Content contained is licensed under a Creative Commons Attribution-ShareAlike 3.0 Unported License</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7" rIns="93172" bIns="46587" rtlCol="0" anchor="b"/>
          <a:lstStyle>
            <a:lvl1pPr algn="r">
              <a:defRPr sz="1200"/>
            </a:lvl1pPr>
          </a:lstStyle>
          <a:p>
            <a:pPr>
              <a:defRPr/>
            </a:pPr>
            <a:fld id="{5B56B1D1-AAE5-4680-86CE-D52E90C3442B}" type="slidenum">
              <a:rPr lang="en-US"/>
              <a:pPr>
                <a:defRPr/>
              </a:pPr>
              <a:t>‹#›</a:t>
            </a:fld>
            <a:endParaRPr lang="en-US"/>
          </a:p>
        </p:txBody>
      </p:sp>
    </p:spTree>
    <p:extLst>
      <p:ext uri="{BB962C8B-B14F-4D97-AF65-F5344CB8AC3E}">
        <p14:creationId xmlns:p14="http://schemas.microsoft.com/office/powerpoint/2010/main" val="236623544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map.mathshell.org/materials/download.php?fileid=667"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map.mathshell.org/materials/download.php?fileid=667" TargetMode="External"/><Relationship Id="rId4" Type="http://schemas.openxmlformats.org/officeDocument/2006/relationships/hyperlink" Target="http://map.mathshell.org/materials/download.php?fileid=1259"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map.mathshell.org/materials/lessons.php?taskid=430&amp;subpage=concept"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commoncoretools.files.wordpress.com/2011/04/ccss_progression_ee_2011_04_25.pdf"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participants to work on this problem together.</a:t>
            </a:r>
          </a:p>
          <a:p>
            <a:r>
              <a:rPr lang="en-US" baseline="0" dirty="0" smtClean="0"/>
              <a:t>Leave the question as open-ended as possible</a:t>
            </a:r>
          </a:p>
          <a:p>
            <a:r>
              <a:rPr lang="en-US" baseline="0" dirty="0" smtClean="0"/>
              <a:t>Allow participants to apply their own reasoning around the problem.</a:t>
            </a:r>
          </a:p>
          <a:p>
            <a:r>
              <a:rPr lang="en-US" baseline="0" dirty="0" smtClean="0"/>
              <a:t>Accept all reasonable answers with explanations.</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3</a:t>
            </a:fld>
            <a:endParaRPr lang="en-US"/>
          </a:p>
        </p:txBody>
      </p:sp>
    </p:spTree>
    <p:extLst>
      <p:ext uri="{BB962C8B-B14F-4D97-AF65-F5344CB8AC3E}">
        <p14:creationId xmlns:p14="http://schemas.microsoft.com/office/powerpoint/2010/main" val="3278861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a TED Talk</a:t>
            </a:r>
            <a:r>
              <a:rPr lang="en-US" baseline="0" dirty="0" smtClean="0"/>
              <a:t> by Dan Meyer, </a:t>
            </a:r>
            <a:r>
              <a:rPr lang="en-US" dirty="0" smtClean="0"/>
              <a:t>March 2010</a:t>
            </a:r>
          </a:p>
          <a:p>
            <a:r>
              <a:rPr lang="en-US" dirty="0" smtClean="0"/>
              <a:t>11:39 min video</a:t>
            </a:r>
          </a:p>
          <a:p>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a:t>
            </a:r>
            <a:r>
              <a:rPr lang="en-US" baseline="0" dirty="0" smtClean="0"/>
              <a:t> </a:t>
            </a:r>
            <a:r>
              <a:rPr lang="en-US" dirty="0" smtClean="0"/>
              <a:t>Math Class</a:t>
            </a:r>
            <a:r>
              <a:rPr lang="en-US" baseline="0" dirty="0" smtClean="0"/>
              <a:t> Needs a Makeover</a:t>
            </a:r>
          </a:p>
          <a:p>
            <a:r>
              <a:rPr lang="en-US" baseline="0" dirty="0" smtClean="0"/>
              <a:t>Does the video inspire you to teach the way Dan describes?</a:t>
            </a:r>
          </a:p>
          <a:p>
            <a:r>
              <a:rPr lang="en-US" baseline="0" dirty="0" smtClean="0"/>
              <a:t>We will try a Dan Meyer Three-Act Lesson.</a:t>
            </a:r>
          </a:p>
          <a:p>
            <a:r>
              <a:rPr lang="en-US" baseline="0" dirty="0" smtClean="0"/>
              <a:t>Show the blog, the three-act-spreadsheet</a:t>
            </a:r>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a:t>
            </a:r>
            <a:r>
              <a:rPr lang="en-US" baseline="0" dirty="0" smtClean="0"/>
              <a:t> the first act.</a:t>
            </a:r>
          </a:p>
          <a:p>
            <a:r>
              <a:rPr lang="en-US" baseline="0" dirty="0" smtClean="0"/>
              <a:t>Let teachers brainstorm questions that students could ask and solve.</a:t>
            </a:r>
          </a:p>
          <a:p>
            <a:r>
              <a:rPr lang="en-US" baseline="0" dirty="0" smtClean="0"/>
              <a:t>Show the questions on the Three Act</a:t>
            </a:r>
          </a:p>
          <a:p>
            <a:r>
              <a:rPr lang="en-US" baseline="0" dirty="0" smtClean="0"/>
              <a:t>Show the second and third act.</a:t>
            </a:r>
          </a:p>
          <a:p>
            <a:r>
              <a:rPr lang="en-US" baseline="0" dirty="0" smtClean="0"/>
              <a:t>Ask teachers what would happen if they used video questions to inspire?</a:t>
            </a:r>
          </a:p>
          <a:p>
            <a:endParaRPr lang="en-US" baseline="0" dirty="0" smtClean="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14</a:t>
            </a:fld>
            <a:endParaRPr lang="en-US"/>
          </a:p>
        </p:txBody>
      </p:sp>
    </p:spTree>
    <p:extLst>
      <p:ext uri="{BB962C8B-B14F-4D97-AF65-F5344CB8AC3E}">
        <p14:creationId xmlns:p14="http://schemas.microsoft.com/office/powerpoint/2010/main" val="960583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a:t>
            </a:r>
            <a:r>
              <a:rPr lang="en-US" baseline="0" dirty="0" smtClean="0"/>
              <a:t> teachers to answer this question for themselves on a piece of paper.</a:t>
            </a:r>
          </a:p>
          <a:p>
            <a:r>
              <a:rPr lang="en-US" baseline="0" dirty="0" smtClean="0"/>
              <a:t>Share with a partner</a:t>
            </a:r>
          </a:p>
          <a:p>
            <a:r>
              <a:rPr lang="en-US" baseline="0" dirty="0" smtClean="0"/>
              <a:t>Model Think –Ink- Pair-Share</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40000" lnSpcReduction="20000"/>
          </a:bodyPr>
          <a:lstStyle/>
          <a:p>
            <a:pPr eaLnBrk="1" fontAlgn="auto" hangingPunct="1">
              <a:spcBef>
                <a:spcPts val="0"/>
              </a:spcBef>
              <a:spcAft>
                <a:spcPts val="0"/>
              </a:spcAft>
              <a:defRPr/>
            </a:pPr>
            <a:r>
              <a:rPr lang="en-US" u="sng" dirty="0" smtClean="0"/>
              <a:t>TALKING POINTS</a:t>
            </a:r>
          </a:p>
          <a:p>
            <a:pPr eaLnBrk="1" fontAlgn="auto" hangingPunct="1">
              <a:spcBef>
                <a:spcPts val="0"/>
              </a:spcBef>
              <a:spcAft>
                <a:spcPts val="0"/>
              </a:spcAft>
              <a:defRPr/>
            </a:pPr>
            <a:endParaRPr lang="en-US" u="sng" dirty="0" smtClean="0"/>
          </a:p>
          <a:p>
            <a:pPr eaLnBrk="1" fontAlgn="auto" hangingPunct="1">
              <a:spcBef>
                <a:spcPts val="1800"/>
              </a:spcBef>
              <a:spcAft>
                <a:spcPts val="0"/>
              </a:spcAft>
              <a:buClr>
                <a:srgbClr val="8F23B3"/>
              </a:buClr>
              <a:defRPr/>
            </a:pPr>
            <a:r>
              <a:rPr lang="en-US" dirty="0" smtClean="0"/>
              <a:t>While the Common Core State Standards are a critical first step, they alone will not bring about the instructional changes necessary to improve student achievement and attainment. Creating common assessments grounded in common standards is the logical next step and will ensure the new standards truly reach every classroom</a:t>
            </a:r>
          </a:p>
          <a:p>
            <a:pPr eaLnBrk="1" fontAlgn="auto" hangingPunct="1">
              <a:spcBef>
                <a:spcPts val="1800"/>
              </a:spcBef>
              <a:spcAft>
                <a:spcPts val="0"/>
              </a:spcAft>
              <a:buClr>
                <a:srgbClr val="8F23B3"/>
              </a:buClr>
              <a:defRPr/>
            </a:pPr>
            <a:endParaRPr lang="en-US" dirty="0" smtClean="0"/>
          </a:p>
          <a:p>
            <a:pPr eaLnBrk="1" fontAlgn="auto" hangingPunct="1">
              <a:spcBef>
                <a:spcPts val="1800"/>
              </a:spcBef>
              <a:spcAft>
                <a:spcPts val="0"/>
              </a:spcAft>
              <a:buClr>
                <a:srgbClr val="8F23B3"/>
              </a:buClr>
              <a:defRPr/>
            </a:pPr>
            <a:r>
              <a:rPr lang="en-US" dirty="0" smtClean="0"/>
              <a:t>I think we will all agree that the current system is broken. Every state develops their own assessments and for that reasons our nation’s assessments:</a:t>
            </a:r>
          </a:p>
          <a:p>
            <a:pPr marL="171431" indent="-171431" eaLnBrk="1" fontAlgn="auto" hangingPunct="1">
              <a:spcBef>
                <a:spcPts val="1800"/>
              </a:spcBef>
              <a:spcAft>
                <a:spcPts val="0"/>
              </a:spcAft>
              <a:buClr>
                <a:srgbClr val="8F23B3"/>
              </a:buClr>
              <a:buFontTx/>
              <a:buChar char="-"/>
              <a:defRPr/>
            </a:pPr>
            <a:r>
              <a:rPr lang="en-US" dirty="0" smtClean="0"/>
              <a:t>Are of varying quality and rigor and rarely point toward College- and Career-Readiness. </a:t>
            </a:r>
          </a:p>
          <a:p>
            <a:pPr marL="171431" indent="-171431" eaLnBrk="1" fontAlgn="auto" hangingPunct="1">
              <a:spcBef>
                <a:spcPts val="1800"/>
              </a:spcBef>
              <a:spcAft>
                <a:spcPts val="0"/>
              </a:spcAft>
              <a:buClr>
                <a:srgbClr val="8F23B3"/>
              </a:buClr>
              <a:buFontTx/>
              <a:buChar char="-"/>
              <a:defRPr/>
            </a:pPr>
            <a:r>
              <a:rPr lang="en-US" dirty="0" smtClean="0"/>
              <a:t>Do not provide meaningful, real-time data for our educators, parents and policymakers</a:t>
            </a:r>
          </a:p>
          <a:p>
            <a:pPr marL="171431" indent="-171431" eaLnBrk="1" fontAlgn="auto" hangingPunct="1">
              <a:spcBef>
                <a:spcPts val="1800"/>
              </a:spcBef>
              <a:spcAft>
                <a:spcPts val="0"/>
              </a:spcAft>
              <a:buClr>
                <a:srgbClr val="8F23B3"/>
              </a:buClr>
              <a:buFontTx/>
              <a:buChar char="-"/>
              <a:defRPr/>
            </a:pPr>
            <a:r>
              <a:rPr lang="en-US" dirty="0" smtClean="0"/>
              <a:t>Cannot be compared from state to state, ensuring that students in Mass. And Miss. are receiving the same foundation</a:t>
            </a:r>
          </a:p>
          <a:p>
            <a:pPr marL="171431" indent="-171431" eaLnBrk="1" fontAlgn="auto" hangingPunct="1">
              <a:spcBef>
                <a:spcPts val="1800"/>
              </a:spcBef>
              <a:spcAft>
                <a:spcPts val="0"/>
              </a:spcAft>
              <a:buClr>
                <a:srgbClr val="8F23B3"/>
              </a:buClr>
              <a:buFontTx/>
              <a:buChar char="-"/>
              <a:defRPr/>
            </a:pPr>
            <a:endParaRPr lang="en-US" dirty="0" smtClean="0"/>
          </a:p>
          <a:p>
            <a:pPr eaLnBrk="1" fontAlgn="auto" hangingPunct="1">
              <a:spcBef>
                <a:spcPts val="1800"/>
              </a:spcBef>
              <a:spcAft>
                <a:spcPts val="0"/>
              </a:spcAft>
              <a:buClr>
                <a:srgbClr val="8F23B3"/>
              </a:buClr>
              <a:defRPr/>
            </a:pPr>
            <a:r>
              <a:rPr lang="en-US" dirty="0" smtClean="0"/>
              <a:t>Next generation assessments will:</a:t>
            </a:r>
          </a:p>
          <a:p>
            <a:pPr marL="171431" indent="-171431" eaLnBrk="1" fontAlgn="auto" hangingPunct="1">
              <a:spcBef>
                <a:spcPts val="1800"/>
              </a:spcBef>
              <a:spcAft>
                <a:spcPts val="0"/>
              </a:spcAft>
              <a:buClr>
                <a:srgbClr val="8F23B3"/>
              </a:buClr>
              <a:buFontTx/>
              <a:buChar char="-"/>
              <a:defRPr/>
            </a:pPr>
            <a:r>
              <a:rPr lang="en-US" dirty="0" smtClean="0"/>
              <a:t>Provide a more complete picture of student performance against college- and career-ready expectations</a:t>
            </a:r>
          </a:p>
          <a:p>
            <a:pPr marL="171431" indent="-171431" eaLnBrk="1" fontAlgn="auto" hangingPunct="1">
              <a:spcBef>
                <a:spcPts val="1800"/>
              </a:spcBef>
              <a:spcAft>
                <a:spcPts val="0"/>
              </a:spcAft>
              <a:buClr>
                <a:srgbClr val="8F23B3"/>
              </a:buClr>
              <a:buFontTx/>
              <a:buChar char="-"/>
              <a:defRPr/>
            </a:pPr>
            <a:r>
              <a:rPr lang="en-US" dirty="0" smtClean="0"/>
              <a:t>Use current and future technologies to provide a meaningful assessment and useful data</a:t>
            </a:r>
          </a:p>
          <a:p>
            <a:pPr marL="171431" indent="-171431" eaLnBrk="1" fontAlgn="auto" hangingPunct="1">
              <a:spcBef>
                <a:spcPts val="1800"/>
              </a:spcBef>
              <a:spcAft>
                <a:spcPts val="0"/>
              </a:spcAft>
              <a:buClr>
                <a:srgbClr val="8F23B3"/>
              </a:buClr>
              <a:buFontTx/>
              <a:buChar char="-"/>
              <a:defRPr/>
            </a:pPr>
            <a:r>
              <a:rPr lang="en-US" dirty="0" smtClean="0"/>
              <a:t>Mitigate Challenges associated with mobility—which is a major challenge in education</a:t>
            </a:r>
          </a:p>
          <a:p>
            <a:pPr marL="171431" indent="-171431" eaLnBrk="1" fontAlgn="auto" hangingPunct="1">
              <a:spcBef>
                <a:spcPts val="1800"/>
              </a:spcBef>
              <a:spcAft>
                <a:spcPts val="0"/>
              </a:spcAft>
              <a:buClr>
                <a:srgbClr val="8F23B3"/>
              </a:buClr>
              <a:buFontTx/>
              <a:buChar char="-"/>
              <a:defRPr/>
            </a:pPr>
            <a:endParaRPr lang="en-US" dirty="0" smtClean="0"/>
          </a:p>
          <a:p>
            <a:pPr eaLnBrk="1" fontAlgn="auto" hangingPunct="1">
              <a:spcBef>
                <a:spcPts val="0"/>
              </a:spcBef>
              <a:spcAft>
                <a:spcPts val="1800"/>
              </a:spcAft>
              <a:defRPr/>
            </a:pPr>
            <a:r>
              <a:rPr lang="en-US" dirty="0" smtClean="0"/>
              <a:t>U.S Department of Education set aside $350 million of Race to the Top funding for awards to consortia of states to design and develop common K-12 assessment systems aligned to common, college- and career-ready standards. In Sept. 2010, the U.S. Department of Education awarded grants to the Partnership for Assessment of Readiness for College and Careers (PARCC) and Smarter Balanced Assessment Consortium (SBAC)</a:t>
            </a:r>
          </a:p>
          <a:p>
            <a:pPr marL="171431" indent="-171431" eaLnBrk="1" fontAlgn="auto" hangingPunct="1">
              <a:spcBef>
                <a:spcPts val="1800"/>
              </a:spcBef>
              <a:spcAft>
                <a:spcPts val="0"/>
              </a:spcAft>
              <a:buClr>
                <a:srgbClr val="8F23B3"/>
              </a:buClr>
              <a:buFontTx/>
              <a:buChar char="-"/>
              <a:defRPr/>
            </a:pPr>
            <a:endParaRPr lang="en-US" dirty="0" smtClean="0"/>
          </a:p>
          <a:p>
            <a:pPr marL="171431" indent="-171431" eaLnBrk="1" fontAlgn="auto" hangingPunct="1">
              <a:spcBef>
                <a:spcPts val="1800"/>
              </a:spcBef>
              <a:spcAft>
                <a:spcPts val="0"/>
              </a:spcAft>
              <a:buClr>
                <a:srgbClr val="8F23B3"/>
              </a:buClr>
              <a:buFontTx/>
              <a:buChar char="-"/>
              <a:defRPr/>
            </a:pPr>
            <a:endParaRPr lang="en-US" dirty="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D1F437-78CB-474B-8F77-2F7F2DEB4005}" type="slidenum">
              <a:rPr lang="en-US" smtClean="0"/>
              <a:pPr fontAlgn="base">
                <a:spcBef>
                  <a:spcPct val="0"/>
                </a:spcBef>
                <a:spcAft>
                  <a:spcPct val="0"/>
                </a:spcAft>
              </a:pPr>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eaLnBrk="1" fontAlgn="auto" hangingPunct="1">
              <a:spcBef>
                <a:spcPts val="0"/>
              </a:spcBef>
              <a:spcAft>
                <a:spcPts val="0"/>
              </a:spcAft>
              <a:defRPr/>
            </a:pPr>
            <a:r>
              <a:rPr lang="en-US" u="sng" dirty="0" smtClean="0"/>
              <a:t>TALKING POINTS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Graphic depiction of the assessment </a:t>
            </a:r>
            <a:r>
              <a:rPr lang="en-US" u="sng" dirty="0" smtClean="0"/>
              <a:t>system</a:t>
            </a:r>
            <a:r>
              <a:rPr lang="en-US" dirty="0" smtClean="0"/>
              <a:t>.  The system includes a suite of assessments and tools that, taken together, provide a more complete picture of student mastery of standards and progress throughout the year than is currently available on state assessments.</a:t>
            </a:r>
          </a:p>
          <a:p>
            <a:pPr eaLnBrk="1" fontAlgn="auto" hangingPunct="1">
              <a:spcBef>
                <a:spcPts val="0"/>
              </a:spcBef>
              <a:spcAft>
                <a:spcPts val="0"/>
              </a:spcAft>
              <a:defRPr/>
            </a:pPr>
            <a:endParaRPr lang="en-US" dirty="0" smtClean="0"/>
          </a:p>
          <a:p>
            <a:pPr eaLnBrk="1" hangingPunct="1">
              <a:defRPr/>
            </a:pPr>
            <a:r>
              <a:rPr lang="en-US" b="1" dirty="0" smtClean="0"/>
              <a:t>Considerations Leading to 2 optional assessments: </a:t>
            </a:r>
          </a:p>
          <a:p>
            <a:pPr eaLnBrk="1" hangingPunct="1">
              <a:defRPr/>
            </a:pPr>
            <a:r>
              <a:rPr lang="en-US" dirty="0" smtClean="0"/>
              <a:t>The cost of the assessments</a:t>
            </a:r>
          </a:p>
          <a:p>
            <a:pPr eaLnBrk="1" hangingPunct="1">
              <a:defRPr/>
            </a:pPr>
            <a:r>
              <a:rPr lang="en-US" dirty="0" smtClean="0"/>
              <a:t>Flexibility on when to administer the optional assessments</a:t>
            </a:r>
          </a:p>
          <a:p>
            <a:pPr eaLnBrk="1" hangingPunct="1">
              <a:defRPr/>
            </a:pPr>
            <a:r>
              <a:rPr lang="en-US" dirty="0" smtClean="0"/>
              <a:t>The amount of testing time needed to administer the assessments</a:t>
            </a:r>
          </a:p>
          <a:p>
            <a:pPr eaLnBrk="1" hangingPunct="1">
              <a:defRPr/>
            </a:pPr>
            <a:r>
              <a:rPr lang="en-US" dirty="0" smtClean="0"/>
              <a:t>Possible disruption to school schedules caused by through-course assessment preparation and administration</a:t>
            </a:r>
          </a:p>
          <a:p>
            <a:pPr eaLnBrk="1" hangingPunct="1">
              <a:defRPr/>
            </a:pPr>
            <a:r>
              <a:rPr lang="en-US" dirty="0" smtClean="0"/>
              <a:t>Constraints the distributed design might have on the flexibility of state and local educators to sequence instruction of the CCSS and to implement their own benchmark and formative assessment initiatives</a:t>
            </a:r>
          </a:p>
          <a:p>
            <a:pPr eaLnBrk="1" hangingPunct="1">
              <a:defRPr/>
            </a:pPr>
            <a:endParaRPr lang="en-US" b="1" dirty="0" smtClean="0"/>
          </a:p>
          <a:p>
            <a:pPr eaLnBrk="1" hangingPunct="1">
              <a:defRPr/>
            </a:pPr>
            <a:endParaRPr lang="en-US" b="1" dirty="0" smtClean="0"/>
          </a:p>
          <a:p>
            <a:pPr eaLnBrk="1" hangingPunct="1">
              <a:defRPr/>
            </a:pPr>
            <a:r>
              <a:rPr lang="en-US" b="1" dirty="0" smtClean="0"/>
              <a:t>The PARCC assessment system will:</a:t>
            </a:r>
          </a:p>
          <a:p>
            <a:pPr marL="182860" indent="-182860" eaLnBrk="1" hangingPunct="1">
              <a:spcBef>
                <a:spcPts val="0"/>
              </a:spcBef>
              <a:spcAft>
                <a:spcPts val="1200"/>
              </a:spcAft>
              <a:buFont typeface="Arial" pitchFamily="34" charset="0"/>
              <a:buChar char="•"/>
              <a:defRPr/>
            </a:pPr>
            <a:r>
              <a:rPr lang="en-US" dirty="0" smtClean="0"/>
              <a:t>Reflect the sophisticated knowledge and skills found in the English and math Common Core State Standards</a:t>
            </a:r>
          </a:p>
          <a:p>
            <a:pPr marL="182860" indent="-182860" eaLnBrk="1" hangingPunct="1">
              <a:spcBef>
                <a:spcPts val="0"/>
              </a:spcBef>
              <a:spcAft>
                <a:spcPts val="1200"/>
              </a:spcAft>
              <a:buFont typeface="Arial" pitchFamily="34" charset="0"/>
              <a:buChar char="•"/>
              <a:defRPr/>
            </a:pPr>
            <a:r>
              <a:rPr lang="en-US" dirty="0" smtClean="0"/>
              <a:t>Include a mix of item types (e.g., short answer, richer multiple choice, longer open response, performance-based)</a:t>
            </a:r>
          </a:p>
          <a:p>
            <a:pPr marL="182860" indent="-182860" eaLnBrk="1" hangingPunct="1">
              <a:spcBef>
                <a:spcPts val="0"/>
              </a:spcBef>
              <a:spcAft>
                <a:spcPts val="1200"/>
              </a:spcAft>
              <a:buFont typeface="Arial" pitchFamily="34" charset="0"/>
              <a:buChar char="•"/>
              <a:defRPr/>
            </a:pPr>
            <a:r>
              <a:rPr lang="en-US" dirty="0" smtClean="0"/>
              <a:t>Make significant use of technology</a:t>
            </a:r>
          </a:p>
          <a:p>
            <a:pPr marL="182860" indent="-182860" eaLnBrk="1" hangingPunct="1">
              <a:spcBef>
                <a:spcPts val="0"/>
              </a:spcBef>
              <a:spcAft>
                <a:spcPts val="1200"/>
              </a:spcAft>
              <a:buFont typeface="Arial" pitchFamily="34" charset="0"/>
              <a:buChar char="•"/>
              <a:defRPr/>
            </a:pPr>
            <a:r>
              <a:rPr lang="en-US" dirty="0" smtClean="0"/>
              <a:t>Include testing at key points throughout the year to give teachers, parents and students better information about whether students are on track or need additional support in particular areas</a:t>
            </a:r>
          </a:p>
          <a:p>
            <a:pPr marL="182860" indent="-182860" eaLnBrk="1" hangingPunct="1">
              <a:spcBef>
                <a:spcPts val="0"/>
              </a:spcBef>
              <a:spcAft>
                <a:spcPts val="1200"/>
              </a:spcAft>
              <a:buFont typeface="Arial" pitchFamily="34" charset="0"/>
              <a:buChar char="•"/>
              <a:defRPr/>
            </a:pPr>
            <a:endParaRPr lang="en-US" dirty="0" smtClean="0"/>
          </a:p>
          <a:p>
            <a:pPr marL="182860" indent="-182860" eaLnBrk="1" hangingPunct="1">
              <a:spcBef>
                <a:spcPts val="0"/>
              </a:spcBef>
              <a:spcAft>
                <a:spcPts val="1200"/>
              </a:spcAft>
              <a:buFont typeface="Arial" pitchFamily="34" charset="0"/>
              <a:buChar char="•"/>
              <a:defRPr/>
            </a:pPr>
            <a:r>
              <a:rPr lang="en-US" dirty="0" smtClean="0"/>
              <a:t>Taken together, the PARCC assessment components comprise a comprehensive </a:t>
            </a:r>
            <a:r>
              <a:rPr lang="en-US" u="sng" dirty="0" smtClean="0"/>
              <a:t>system</a:t>
            </a:r>
            <a:r>
              <a:rPr lang="en-US" dirty="0" smtClean="0"/>
              <a:t> of assessments that will provide timely information to teachers throughout the year, and provide students with meaningful information about their progress toward college and career readiness</a:t>
            </a:r>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9CDB36-780A-4E6D-B2DC-6C9359CC7353}" type="slidenum">
              <a:rPr lang="en-US" smtClean="0">
                <a:ea typeface="ＭＳ Ｐゴシック" pitchFamily="34" charset="-128"/>
              </a:rPr>
              <a:pPr fontAlgn="base">
                <a:spcBef>
                  <a:spcPct val="0"/>
                </a:spcBef>
                <a:spcAft>
                  <a:spcPct val="0"/>
                </a:spcAft>
              </a:pPr>
              <a:t>17</a:t>
            </a:fld>
            <a:endParaRPr lang="en-US"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720D68-E9EF-4EF2-926E-7F5C76C9BEB1}" type="slidenum">
              <a:rPr lang="en-US" smtClean="0"/>
              <a:pPr fontAlgn="base">
                <a:spcBef>
                  <a:spcPct val="0"/>
                </a:spcBef>
                <a:spcAft>
                  <a:spcPct val="0"/>
                </a:spcAft>
              </a:pPr>
              <a:t>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30" indent="-232930">
              <a:buAutoNum type="arabicPeriod"/>
            </a:pPr>
            <a:r>
              <a:rPr lang="en-US" dirty="0" smtClean="0"/>
              <a:t>When Not Knowing Math</a:t>
            </a:r>
            <a:r>
              <a:rPr lang="en-US" baseline="0" dirty="0" smtClean="0"/>
              <a:t> Can Cost You $15,000</a:t>
            </a:r>
          </a:p>
          <a:p>
            <a:pPr marL="232930" indent="-232930">
              <a:buAutoNum type="arabicPeriod"/>
            </a:pPr>
            <a:r>
              <a:rPr lang="en-US" baseline="0" dirty="0" smtClean="0"/>
              <a:t>Math 911 Call</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and highlight:</a:t>
            </a:r>
          </a:p>
          <a:p>
            <a:r>
              <a:rPr lang="en-US" dirty="0" smtClean="0"/>
              <a:t>Grants &amp; Awards for Math Teachers</a:t>
            </a:r>
            <a:r>
              <a:rPr lang="en-US" baseline="0" dirty="0" smtClean="0"/>
              <a:t> Handout</a:t>
            </a:r>
          </a:p>
          <a:p>
            <a:r>
              <a:rPr lang="en-US" baseline="0" dirty="0" smtClean="0"/>
              <a:t>Recommended CCSS Math Resources Handout</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Collect Feedback Sheets</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22</a:t>
            </a:fld>
            <a:endParaRPr lang="en-US"/>
          </a:p>
        </p:txBody>
      </p:sp>
    </p:spTree>
    <p:extLst>
      <p:ext uri="{BB962C8B-B14F-4D97-AF65-F5344CB8AC3E}">
        <p14:creationId xmlns:p14="http://schemas.microsoft.com/office/powerpoint/2010/main" val="1326024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a:t>
            </a:r>
            <a:r>
              <a:rPr lang="en-US" baseline="0" dirty="0" smtClean="0"/>
              <a:t> out the Mathematics Practice Standards</a:t>
            </a:r>
          </a:p>
          <a:p>
            <a:r>
              <a:rPr lang="en-US" baseline="0" dirty="0" smtClean="0"/>
              <a:t>Find what math practice standards, if any, you were engaged in, as you worked on the gas problem.</a:t>
            </a:r>
          </a:p>
          <a:p>
            <a:r>
              <a:rPr lang="en-US" baseline="0" dirty="0" smtClean="0"/>
              <a:t>Jot down on a piece of paper</a:t>
            </a:r>
          </a:p>
          <a:p>
            <a:r>
              <a:rPr lang="en-US" baseline="0" dirty="0" smtClean="0"/>
              <a:t>Share your thinking with a partner.</a:t>
            </a:r>
          </a:p>
          <a:p>
            <a:r>
              <a:rPr lang="en-US" baseline="0" dirty="0" smtClean="0"/>
              <a:t>Be ready to share with the large group.</a:t>
            </a:r>
          </a:p>
          <a:p>
            <a:endParaRPr lang="en-US" baseline="0" dirty="0" smtClean="0"/>
          </a:p>
          <a:p>
            <a:r>
              <a:rPr lang="en-US" baseline="0" dirty="0" smtClean="0"/>
              <a:t>Model: Think, Ink, Pair, Share</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4</a:t>
            </a:fld>
            <a:endParaRPr lang="en-US"/>
          </a:p>
        </p:txBody>
      </p:sp>
    </p:spTree>
    <p:extLst>
      <p:ext uri="{BB962C8B-B14F-4D97-AF65-F5344CB8AC3E}">
        <p14:creationId xmlns:p14="http://schemas.microsoft.com/office/powerpoint/2010/main" val="894179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baseline="0" dirty="0" smtClean="0"/>
              <a:t>See handout</a:t>
            </a:r>
          </a:p>
          <a:p>
            <a:pPr marL="0" lvl="1"/>
            <a:r>
              <a:rPr lang="en-US" baseline="0" dirty="0" smtClean="0"/>
              <a:t>Participants determine if the graph makes sense.</a:t>
            </a:r>
          </a:p>
          <a:p>
            <a:pPr marL="0" lvl="1"/>
            <a:r>
              <a:rPr lang="en-US" baseline="0" dirty="0" smtClean="0"/>
              <a:t>After independent work, ask for discussion.</a:t>
            </a:r>
          </a:p>
          <a:p>
            <a:r>
              <a:rPr lang="en-US" dirty="0" smtClean="0"/>
              <a:t>Task is Interpreting Distance-Time Graphs</a:t>
            </a:r>
            <a:r>
              <a:rPr lang="en-US" b="0" baseline="0" dirty="0" smtClean="0"/>
              <a:t> </a:t>
            </a:r>
            <a:r>
              <a:rPr lang="en-US" baseline="0" dirty="0" smtClean="0"/>
              <a:t>from the </a:t>
            </a:r>
            <a:r>
              <a:rPr lang="en-US" dirty="0" smtClean="0"/>
              <a:t>Mathematics Assessment Project</a:t>
            </a:r>
            <a:endParaRPr lang="en-US" b="0" baseline="0" dirty="0" smtClean="0"/>
          </a:p>
          <a:p>
            <a:pPr defTabSz="931723">
              <a:defRPr/>
            </a:pPr>
            <a:r>
              <a:rPr lang="en-US" dirty="0" smtClean="0">
                <a:hlinkClick r:id="rId3"/>
              </a:rPr>
              <a:t>http://map.mathshell.org/materials/download.php?fileid=667</a:t>
            </a:r>
            <a:endParaRPr lang="en-US" dirty="0" smtClean="0"/>
          </a:p>
          <a:p>
            <a:pPr defTabSz="931723">
              <a:defRPr/>
            </a:pPr>
            <a:r>
              <a:rPr lang="en-US" dirty="0" smtClean="0"/>
              <a:t>This page may be used as pre-assessment when implementing the lesson.</a:t>
            </a:r>
          </a:p>
          <a:p>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5</a:t>
            </a:fld>
            <a:endParaRPr lang="en-US"/>
          </a:p>
        </p:txBody>
      </p:sp>
    </p:spTree>
    <p:extLst>
      <p:ext uri="{BB962C8B-B14F-4D97-AF65-F5344CB8AC3E}">
        <p14:creationId xmlns:p14="http://schemas.microsoft.com/office/powerpoint/2010/main" val="1475578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should be seated in groups.</a:t>
            </a:r>
          </a:p>
          <a:p>
            <a:r>
              <a:rPr lang="en-US" baseline="0" dirty="0" smtClean="0"/>
              <a:t>Distribute appropriate sorting cards, tape, markers and poster paper.</a:t>
            </a:r>
          </a:p>
          <a:p>
            <a:r>
              <a:rPr lang="en-US" baseline="0" dirty="0" smtClean="0"/>
              <a:t>(If poster paper is not available participants can arrange matches on their tables.)</a:t>
            </a:r>
          </a:p>
          <a:p>
            <a:r>
              <a:rPr lang="en-US" baseline="0" dirty="0" smtClean="0"/>
              <a:t>Assign the task.</a:t>
            </a:r>
          </a:p>
          <a:p>
            <a:r>
              <a:rPr lang="en-US" dirty="0" smtClean="0"/>
              <a:t>NOTE:  There are two levels of sorting cards.</a:t>
            </a:r>
            <a:r>
              <a:rPr lang="en-US" baseline="0" dirty="0"/>
              <a:t> </a:t>
            </a:r>
            <a:r>
              <a:rPr lang="en-US" baseline="0" dirty="0" smtClean="0"/>
              <a:t>One is more suited toward  middle school  and one for high school.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(MS)Middle School:  </a:t>
            </a:r>
            <a:r>
              <a:rPr lang="en-US" i="1" baseline="0" dirty="0" smtClean="0"/>
              <a:t>Interpreting Time and Distance </a:t>
            </a:r>
            <a:r>
              <a:rPr lang="en-US" baseline="0" dirty="0" smtClean="0"/>
              <a:t>sorting cards each have a story, a graph and a data table. </a:t>
            </a:r>
            <a:r>
              <a:rPr lang="en-US" dirty="0" smtClean="0">
                <a:hlinkClick r:id="rId3"/>
              </a:rPr>
              <a:t>http://map.mathshell.org/materials/download.php?fileid=667</a:t>
            </a:r>
            <a:endParaRPr lang="en-US" dirty="0" smtClean="0"/>
          </a:p>
          <a:p>
            <a:r>
              <a:rPr lang="en-US" baseline="0" dirty="0" smtClean="0"/>
              <a:t>(HS)High School:   </a:t>
            </a:r>
            <a:r>
              <a:rPr lang="en-US" i="1" baseline="0" dirty="0" smtClean="0"/>
              <a:t>Functions and Everyday Situations </a:t>
            </a:r>
            <a:r>
              <a:rPr lang="en-US" baseline="0" dirty="0" smtClean="0"/>
              <a:t>sorting cards each have a story, graph and a function.</a:t>
            </a:r>
          </a:p>
          <a:p>
            <a:r>
              <a:rPr lang="en-US" dirty="0" smtClean="0">
                <a:hlinkClick r:id="rId4"/>
              </a:rPr>
              <a:t>http://map.mathshell.org/materials/download.php?fileid=1259</a:t>
            </a:r>
            <a:endParaRPr lang="en-US" baseline="0" dirty="0" smtClean="0"/>
          </a:p>
          <a:p>
            <a:endParaRPr lang="en-US" baseline="0" dirty="0" smtClean="0"/>
          </a:p>
          <a:p>
            <a:endParaRPr lang="en-US" dirty="0" smtClean="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6</a:t>
            </a:fld>
            <a:endParaRPr lang="en-US"/>
          </a:p>
        </p:txBody>
      </p:sp>
    </p:spTree>
    <p:extLst>
      <p:ext uri="{BB962C8B-B14F-4D97-AF65-F5344CB8AC3E}">
        <p14:creationId xmlns:p14="http://schemas.microsoft.com/office/powerpoint/2010/main" val="1475578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Concierge</a:t>
            </a:r>
            <a:r>
              <a:rPr lang="en-US" baseline="0" dirty="0" smtClean="0"/>
              <a:t> Stays at the table to provide information and answer questions</a:t>
            </a:r>
          </a:p>
          <a:p>
            <a:r>
              <a:rPr lang="en-US" baseline="0" dirty="0" smtClean="0"/>
              <a:t>Group tours and offers comments at various tables.</a:t>
            </a:r>
          </a:p>
          <a:p>
            <a:r>
              <a:rPr lang="en-US" baseline="0" dirty="0" smtClean="0"/>
              <a:t>This Gallery walk procedure can be taught to students in the beginning of the year.</a:t>
            </a:r>
          </a:p>
          <a:p>
            <a:r>
              <a:rPr lang="en-US" baseline="0" dirty="0" smtClean="0"/>
              <a:t>It requires the walker to know what his or her table knows and bring back suggestions or ideas to the table.</a:t>
            </a:r>
          </a:p>
          <a:p>
            <a:r>
              <a:rPr lang="en-US" baseline="0" dirty="0" smtClean="0"/>
              <a:t>It requires the table concierge to be willing to defend the group’s reasoning to the tourists.</a:t>
            </a:r>
          </a:p>
          <a:p>
            <a:r>
              <a:rPr lang="en-US" baseline="0" dirty="0" smtClean="0"/>
              <a:t>You can offer time for students to change their matches once they return to the table after discussion with others.</a:t>
            </a:r>
          </a:p>
          <a:p>
            <a:endParaRPr lang="en-US" baseline="0" dirty="0" smtClean="0"/>
          </a:p>
          <a:p>
            <a:endParaRPr lang="en-US" baseline="0" dirty="0" smtClean="0"/>
          </a:p>
          <a:p>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7</a:t>
            </a:fld>
            <a:endParaRPr lang="en-US"/>
          </a:p>
        </p:txBody>
      </p:sp>
    </p:spTree>
    <p:extLst>
      <p:ext uri="{BB962C8B-B14F-4D97-AF65-F5344CB8AC3E}">
        <p14:creationId xmlns:p14="http://schemas.microsoft.com/office/powerpoint/2010/main" val="2593827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Pre-and Post-Assessment</a:t>
            </a:r>
            <a:r>
              <a:rPr lang="en-US" baseline="0" dirty="0" smtClean="0"/>
              <a:t> options provided in </a:t>
            </a:r>
            <a:r>
              <a:rPr lang="en-US" i="1" baseline="0" dirty="0" smtClean="0"/>
              <a:t>Functions in Everyday Situations </a:t>
            </a:r>
            <a:endParaRPr lang="en-US" baseline="0" dirty="0" smtClean="0"/>
          </a:p>
          <a:p>
            <a:pPr marL="0" lvl="1" defTabSz="931774">
              <a:defRPr/>
            </a:pPr>
            <a:r>
              <a:rPr lang="en-US" sz="1800" dirty="0" smtClean="0">
                <a:solidFill>
                  <a:prstClr val="black"/>
                </a:solidFill>
                <a:latin typeface="Arial" charset="0"/>
                <a:cs typeface="Arial" charset="0"/>
                <a:hlinkClick r:id="rId3"/>
              </a:rPr>
              <a:t>http://map.mathshell.org/materials/lessons.php?taskid=430&amp;subpage=concept</a:t>
            </a:r>
            <a:endParaRPr lang="en-US" sz="1800" dirty="0" smtClean="0">
              <a:solidFill>
                <a:prstClr val="black"/>
              </a:solidFill>
              <a:latin typeface="Arial" charset="0"/>
              <a:cs typeface="Arial" charset="0"/>
            </a:endParaRPr>
          </a:p>
          <a:p>
            <a:pPr marL="0" lvl="1" defTabSz="931774">
              <a:defRPr/>
            </a:pPr>
            <a:endParaRPr lang="en-US" sz="1800" dirty="0" smtClean="0">
              <a:solidFill>
                <a:prstClr val="black"/>
              </a:solidFill>
              <a:latin typeface="Arial" charset="0"/>
              <a:cs typeface="Arial" charset="0"/>
            </a:endParaRPr>
          </a:p>
          <a:p>
            <a:pPr marL="0" lvl="1" defTabSz="931774">
              <a:defRPr/>
            </a:pPr>
            <a:r>
              <a:rPr lang="en-US" sz="1800" dirty="0" smtClean="0">
                <a:solidFill>
                  <a:prstClr val="black"/>
                </a:solidFill>
                <a:latin typeface="Arial" charset="0"/>
                <a:cs typeface="Arial" charset="0"/>
              </a:rPr>
              <a:t>The middle school lesson provides Journey to the Bus Stop as a pre and post assessment opportunity.</a:t>
            </a:r>
          </a:p>
          <a:p>
            <a:pPr marL="0" lvl="1" defTabSz="931774">
              <a:defRPr/>
            </a:pPr>
            <a:endParaRPr lang="en-US" sz="1800" dirty="0" smtClean="0">
              <a:solidFill>
                <a:prstClr val="black"/>
              </a:solidFill>
              <a:latin typeface="Arial" charset="0"/>
              <a:cs typeface="Arial" charset="0"/>
            </a:endParaRPr>
          </a:p>
          <a:p>
            <a:pPr marL="0" lvl="1" defTabSz="931774">
              <a:defRPr/>
            </a:pPr>
            <a:endParaRPr lang="en-US" sz="1800" dirty="0" smtClean="0">
              <a:solidFill>
                <a:prstClr val="black"/>
              </a:solidFill>
              <a:latin typeface="Arial" charset="0"/>
              <a:cs typeface="Arial" charset="0"/>
            </a:endParaRPr>
          </a:p>
          <a:p>
            <a:pPr marL="0" lvl="1" defTabSz="931774">
              <a:defRPr/>
            </a:pPr>
            <a:endParaRPr lang="en-US" sz="1800" dirty="0" smtClean="0">
              <a:solidFill>
                <a:prstClr val="black"/>
              </a:solidFill>
              <a:latin typeface="Arial" charset="0"/>
              <a:cs typeface="Arial" charset="0"/>
            </a:endParaRPr>
          </a:p>
          <a:p>
            <a:endParaRPr lang="en-US" baseline="0"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Content contained is licensed under a Creative Commons Attribution-ShareAlike 3.0 Unported License</a:t>
            </a:r>
            <a:endParaRPr lang="en-US" dirty="0"/>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8</a:t>
            </a:fld>
            <a:endParaRPr lang="en-US" dirty="0"/>
          </a:p>
        </p:txBody>
      </p:sp>
    </p:spTree>
    <p:extLst>
      <p:ext uri="{BB962C8B-B14F-4D97-AF65-F5344CB8AC3E}">
        <p14:creationId xmlns:p14="http://schemas.microsoft.com/office/powerpoint/2010/main" val="2713447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Break into Groups.</a:t>
            </a:r>
          </a:p>
          <a:p>
            <a:r>
              <a:rPr lang="en-US" dirty="0" smtClean="0"/>
              <a:t>Discuss Assigned Progression</a:t>
            </a:r>
            <a:r>
              <a:rPr lang="en-US" baseline="0" dirty="0" smtClean="0"/>
              <a:t> document</a:t>
            </a:r>
            <a:r>
              <a:rPr lang="en-US" dirty="0" smtClean="0"/>
              <a:t>:</a:t>
            </a:r>
          </a:p>
          <a:p>
            <a:r>
              <a:rPr lang="en-US" dirty="0" smtClean="0"/>
              <a:t>(1) Expression</a:t>
            </a:r>
            <a:r>
              <a:rPr lang="en-US" baseline="0" dirty="0" smtClean="0"/>
              <a:t>s &amp; Equations 6-8 </a:t>
            </a:r>
          </a:p>
          <a:p>
            <a:r>
              <a:rPr lang="en-US" baseline="0" dirty="0" smtClean="0"/>
              <a:t>(2) Ratios and Proportional Relationships 6-7</a:t>
            </a:r>
          </a:p>
          <a:p>
            <a:r>
              <a:rPr lang="en-US" baseline="0" dirty="0" smtClean="0"/>
              <a:t>(3) Statistics and Probability 6-8</a:t>
            </a:r>
          </a:p>
          <a:p>
            <a:r>
              <a:rPr lang="en-US" baseline="0" dirty="0" smtClean="0"/>
              <a:t>(4) Statistics</a:t>
            </a:r>
            <a:r>
              <a:rPr lang="en-US" dirty="0" smtClean="0"/>
              <a:t> and Probability 9-12</a:t>
            </a:r>
          </a:p>
          <a:p>
            <a:r>
              <a:rPr lang="en-US" dirty="0" smtClean="0"/>
              <a:t>How does it all fit in?  </a:t>
            </a:r>
          </a:p>
          <a:p>
            <a:r>
              <a:rPr lang="en-US" sz="800" dirty="0" smtClean="0">
                <a:hlinkClick r:id="rId3"/>
              </a:rPr>
              <a:t>http://commoncoretools.files.wordpress.com/</a:t>
            </a:r>
            <a:endParaRPr lang="en-US" sz="800" dirty="0" smtClean="0"/>
          </a:p>
        </p:txBody>
      </p:sp>
      <p:sp>
        <p:nvSpPr>
          <p:cNvPr id="4" name="Footer Placeholder 3"/>
          <p:cNvSpPr>
            <a:spLocks noGrp="1"/>
          </p:cNvSpPr>
          <p:nvPr>
            <p:ph type="ftr" sz="quarter" idx="10"/>
          </p:nvPr>
        </p:nvSpPr>
        <p:spPr/>
        <p:txBody>
          <a:bodyPr/>
          <a:lstStyle/>
          <a:p>
            <a:pPr>
              <a:defRPr/>
            </a:pPr>
            <a:r>
              <a:rPr lang="en-US" dirty="0" smtClean="0"/>
              <a:t>Content contained is licensed under a Creative Commons Attribution-ShareAlike 3.0 Unported License</a:t>
            </a:r>
            <a:endParaRPr lang="en-US" dirty="0"/>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9</a:t>
            </a:fld>
            <a:endParaRPr lang="en-US" dirty="0"/>
          </a:p>
        </p:txBody>
      </p:sp>
    </p:spTree>
    <p:extLst>
      <p:ext uri="{BB962C8B-B14F-4D97-AF65-F5344CB8AC3E}">
        <p14:creationId xmlns:p14="http://schemas.microsoft.com/office/powerpoint/2010/main" val="2960491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Distribute Key Shifts Handout</a:t>
            </a:r>
          </a:p>
          <a:p>
            <a:r>
              <a:rPr lang="en-US" baseline="0" dirty="0" smtClean="0"/>
              <a:t>Key Shifts refer to What Students and Teachers Need to be Doing.</a:t>
            </a:r>
          </a:p>
          <a:p>
            <a:r>
              <a:rPr lang="en-US" baseline="0" dirty="0" smtClean="0"/>
              <a:t>More information on the next slide.</a:t>
            </a:r>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10</a:t>
            </a:fld>
            <a:endParaRPr lang="en-US"/>
          </a:p>
        </p:txBody>
      </p:sp>
    </p:spTree>
    <p:extLst>
      <p:ext uri="{BB962C8B-B14F-4D97-AF65-F5344CB8AC3E}">
        <p14:creationId xmlns:p14="http://schemas.microsoft.com/office/powerpoint/2010/main" val="2236327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Key Shifts in CCSS Mathematics from </a:t>
            </a:r>
            <a:r>
              <a:rPr lang="en-US" baseline="0" dirty="0" err="1" smtClean="0"/>
              <a:t>engageNY</a:t>
            </a:r>
            <a:endParaRPr lang="en-US" baseline="0" dirty="0" smtClean="0"/>
          </a:p>
          <a:p>
            <a:r>
              <a:rPr lang="en-US" baseline="0" dirty="0" smtClean="0"/>
              <a:t>Discuss shifts that happen in the Progressions from Gr 6-12: </a:t>
            </a:r>
            <a:r>
              <a:rPr lang="en-US" b="1" baseline="0" dirty="0" smtClean="0"/>
              <a:t>Coherence</a:t>
            </a:r>
          </a:p>
          <a:p>
            <a:r>
              <a:rPr lang="en-US" baseline="0" dirty="0" smtClean="0"/>
              <a:t>Discuss the shift needed to make the Mathematical Practices a reality that will result in </a:t>
            </a:r>
            <a:r>
              <a:rPr lang="en-US" b="1" baseline="0" dirty="0" smtClean="0"/>
              <a:t>Deeper Understanding </a:t>
            </a:r>
            <a:r>
              <a:rPr lang="en-US" baseline="0" dirty="0" smtClean="0"/>
              <a:t>through more </a:t>
            </a:r>
            <a:r>
              <a:rPr lang="en-US" b="1" baseline="0" dirty="0" smtClean="0"/>
              <a:t>Focus</a:t>
            </a:r>
            <a:r>
              <a:rPr lang="en-US" baseline="0" dirty="0" smtClean="0"/>
              <a:t>ed lessons.</a:t>
            </a:r>
          </a:p>
          <a:p>
            <a:r>
              <a:rPr lang="en-US" baseline="0" dirty="0" smtClean="0"/>
              <a:t>Discuss expected </a:t>
            </a:r>
            <a:r>
              <a:rPr lang="en-US" b="1" baseline="0" dirty="0" smtClean="0"/>
              <a:t>Fluencies</a:t>
            </a:r>
            <a:r>
              <a:rPr lang="en-US" baseline="0" dirty="0" smtClean="0"/>
              <a:t> and  balance between practice and deep understanding that is discussed in </a:t>
            </a:r>
            <a:r>
              <a:rPr lang="en-US" b="1" baseline="0" dirty="0" smtClean="0"/>
              <a:t>Dual Intensity.</a:t>
            </a:r>
          </a:p>
          <a:p>
            <a:endParaRPr lang="en-US" b="1" baseline="0" dirty="0" smtClean="0"/>
          </a:p>
          <a:p>
            <a:r>
              <a:rPr lang="en-US" b="1" baseline="0" dirty="0" smtClean="0"/>
              <a:t>What kind of Lessons will move us forward?</a:t>
            </a:r>
            <a:endParaRPr lang="en-US" baseline="0" dirty="0" smtClean="0"/>
          </a:p>
          <a:p>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11</a:t>
            </a:fld>
            <a:endParaRPr lang="en-US"/>
          </a:p>
        </p:txBody>
      </p:sp>
    </p:spTree>
    <p:extLst>
      <p:ext uri="{BB962C8B-B14F-4D97-AF65-F5344CB8AC3E}">
        <p14:creationId xmlns:p14="http://schemas.microsoft.com/office/powerpoint/2010/main" val="987220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effectLst>
            <a:outerShdw blurRad="50800" dist="38100" dir="2700000" algn="tl" rotWithShape="0">
              <a:prstClr val="black">
                <a:alpha val="40000"/>
              </a:prstClr>
            </a:outerShdw>
          </a:effectLst>
        </p:spPr>
        <p:txBody>
          <a:bodyPr/>
          <a:lstStyle>
            <a:lvl1pPr>
              <a:defRPr sz="40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84D38F68-7823-4F37-BF0B-ED7929981F7C}" type="datetime1">
              <a:rPr lang="en-US"/>
              <a:pPr>
                <a:defRPr/>
              </a:pPr>
              <a:t>9/12/12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6" name="Slide Number Placeholder 5"/>
          <p:cNvSpPr>
            <a:spLocks noGrp="1"/>
          </p:cNvSpPr>
          <p:nvPr>
            <p:ph type="sldNum" sz="quarter" idx="12"/>
          </p:nvPr>
        </p:nvSpPr>
        <p:spPr/>
        <p:txBody>
          <a:bodyPr/>
          <a:lstStyle>
            <a:lvl1pPr>
              <a:defRPr/>
            </a:lvl1pPr>
          </a:lstStyle>
          <a:p>
            <a:pPr>
              <a:defRPr/>
            </a:pPr>
            <a:fld id="{BB396925-7421-4568-8A71-728EF3E056D3}" type="slidenum">
              <a:rPr lang="en-US"/>
              <a:pPr>
                <a:defRPr/>
              </a:pPr>
              <a:t>‹#›</a:t>
            </a:fld>
            <a:endParaRPr lang="en-US"/>
          </a:p>
        </p:txBody>
      </p:sp>
    </p:spTree>
    <p:extLst>
      <p:ext uri="{BB962C8B-B14F-4D97-AF65-F5344CB8AC3E}">
        <p14:creationId xmlns:p14="http://schemas.microsoft.com/office/powerpoint/2010/main" val="2801432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133600"/>
            <a:ext cx="8229600" cy="4038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8D6C89-E4C9-4A58-ADFA-D578CB3C718B}" type="datetime1">
              <a:rPr lang="en-US"/>
              <a:pPr>
                <a:defRPr/>
              </a:pPr>
              <a:t>9/12/12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6" name="Slide Number Placeholder 5"/>
          <p:cNvSpPr>
            <a:spLocks noGrp="1"/>
          </p:cNvSpPr>
          <p:nvPr>
            <p:ph type="sldNum" sz="quarter" idx="12"/>
          </p:nvPr>
        </p:nvSpPr>
        <p:spPr/>
        <p:txBody>
          <a:bodyPr/>
          <a:lstStyle>
            <a:lvl1pPr>
              <a:defRPr/>
            </a:lvl1pPr>
          </a:lstStyle>
          <a:p>
            <a:pPr>
              <a:defRPr/>
            </a:pPr>
            <a:fld id="{12DF99BE-BC22-4F52-A800-DEC082CF6B0B}" type="slidenum">
              <a:rPr lang="en-US"/>
              <a:pPr>
                <a:defRPr/>
              </a:pPr>
              <a:t>‹#›</a:t>
            </a:fld>
            <a:endParaRPr lang="en-US"/>
          </a:p>
        </p:txBody>
      </p:sp>
    </p:spTree>
    <p:extLst>
      <p:ext uri="{BB962C8B-B14F-4D97-AF65-F5344CB8AC3E}">
        <p14:creationId xmlns:p14="http://schemas.microsoft.com/office/powerpoint/2010/main" val="1379650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8CD36F-E916-4941-9F70-87C7EB0A5D1E}" type="datetime1">
              <a:rPr lang="en-US"/>
              <a:pPr>
                <a:defRPr/>
              </a:pPr>
              <a:t>9/12/12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6" name="Slide Number Placeholder 5"/>
          <p:cNvSpPr>
            <a:spLocks noGrp="1"/>
          </p:cNvSpPr>
          <p:nvPr>
            <p:ph type="sldNum" sz="quarter" idx="12"/>
          </p:nvPr>
        </p:nvSpPr>
        <p:spPr/>
        <p:txBody>
          <a:bodyPr/>
          <a:lstStyle>
            <a:lvl1pPr>
              <a:defRPr/>
            </a:lvl1pPr>
          </a:lstStyle>
          <a:p>
            <a:pPr>
              <a:defRPr/>
            </a:pPr>
            <a:fld id="{8B093A5D-9DA9-4B25-8899-A6CF4EEA63FE}" type="slidenum">
              <a:rPr lang="en-US"/>
              <a:pPr>
                <a:defRPr/>
              </a:pPr>
              <a:t>‹#›</a:t>
            </a:fld>
            <a:endParaRPr lang="en-US"/>
          </a:p>
        </p:txBody>
      </p:sp>
    </p:spTree>
    <p:extLst>
      <p:ext uri="{BB962C8B-B14F-4D97-AF65-F5344CB8AC3E}">
        <p14:creationId xmlns:p14="http://schemas.microsoft.com/office/powerpoint/2010/main" val="26729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0" name="Text Placeholder 6"/>
          <p:cNvSpPr>
            <a:spLocks noGrp="1"/>
          </p:cNvSpPr>
          <p:nvPr>
            <p:ph type="body" sz="quarter" idx="14"/>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Click to edit Master text styles</a:t>
            </a:r>
          </a:p>
        </p:txBody>
      </p:sp>
      <p:sp>
        <p:nvSpPr>
          <p:cNvPr id="5" name="Slide Number Placeholder 2"/>
          <p:cNvSpPr>
            <a:spLocks noGrp="1"/>
          </p:cNvSpPr>
          <p:nvPr>
            <p:ph type="sldNum" sz="quarter" idx="15"/>
          </p:nvPr>
        </p:nvSpPr>
        <p:spPr/>
        <p:txBody>
          <a:bodyPr/>
          <a:lstStyle>
            <a:lvl1pPr>
              <a:defRPr>
                <a:solidFill>
                  <a:schemeClr val="tx1"/>
                </a:solidFill>
              </a:defRPr>
            </a:lvl1pPr>
          </a:lstStyle>
          <a:p>
            <a:pPr>
              <a:defRPr/>
            </a:pPr>
            <a:fld id="{BA7AF59B-A0DE-4EEE-8DAB-3D9A362A56C7}" type="slidenum">
              <a:rPr lang="en-US"/>
              <a:pPr>
                <a:defRPr/>
              </a:pPr>
              <a:t>‹#›</a:t>
            </a:fld>
            <a:endParaRPr lang="en-US" dirty="0"/>
          </a:p>
        </p:txBody>
      </p:sp>
    </p:spTree>
    <p:extLst>
      <p:ext uri="{BB962C8B-B14F-4D97-AF65-F5344CB8AC3E}">
        <p14:creationId xmlns:p14="http://schemas.microsoft.com/office/powerpoint/2010/main" val="1642343369"/>
      </p:ext>
    </p:extLst>
  </p:cSld>
  <p:clrMapOvr>
    <a:masterClrMapping/>
  </p:clrMapOvr>
  <p:transition xmlns:p14="http://schemas.microsoft.com/office/powerpoint/2010/main" spd="med" advClick="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6A651A55-A592-45A2-8307-A7EF042C3E1E}" type="slidenum">
              <a:rPr lang="en-US"/>
              <a:pPr>
                <a:defRPr/>
              </a:pPr>
              <a:t>‹#›</a:t>
            </a:fld>
            <a:endParaRPr lang="en-US" dirty="0"/>
          </a:p>
        </p:txBody>
      </p:sp>
    </p:spTree>
    <p:extLst>
      <p:ext uri="{BB962C8B-B14F-4D97-AF65-F5344CB8AC3E}">
        <p14:creationId xmlns:p14="http://schemas.microsoft.com/office/powerpoint/2010/main" val="338831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a:prstGeom prst="rect">
            <a:avLst/>
          </a:prstGeom>
        </p:spPr>
        <p:txBody>
          <a:bodyPr/>
          <a:lstStyle>
            <a:lvl1pPr>
              <a:buClr>
                <a:srgbClr val="8F23B3"/>
              </a:buClr>
              <a:defRPr sz="2400"/>
            </a:lvl1pPr>
            <a:lvl2pPr>
              <a:buClr>
                <a:srgbClr val="8F23B3"/>
              </a:buClr>
              <a:defRPr sz="2200"/>
            </a:lvl2pPr>
            <a:lvl3pPr marL="1371600" indent="-457200">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200">
                <a:solidFill>
                  <a:schemeClr val="tx1"/>
                </a:solidFill>
              </a:defRPr>
            </a:lvl1pPr>
          </a:lstStyle>
          <a:p>
            <a:pPr>
              <a:defRPr/>
            </a:pPr>
            <a:fld id="{E7D91184-4227-49F0-87B6-1534A6CAFB0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72169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13291522-10A6-4627-A110-80EE523CA4CA}" type="slidenum">
              <a:rPr lang="en-US"/>
              <a:pPr>
                <a:defRPr/>
              </a:pPr>
              <a:t>‹#›</a:t>
            </a:fld>
            <a:endParaRPr lang="en-US" dirty="0"/>
          </a:p>
        </p:txBody>
      </p:sp>
    </p:spTree>
    <p:extLst>
      <p:ext uri="{BB962C8B-B14F-4D97-AF65-F5344CB8AC3E}">
        <p14:creationId xmlns:p14="http://schemas.microsoft.com/office/powerpoint/2010/main" val="2848655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DA096A9E-22F4-45EE-A1DE-D656EFF2EABB}" type="slidenum">
              <a:rPr lang="en-US"/>
              <a:pPr>
                <a:defRPr/>
              </a:pPr>
              <a:t>‹#›</a:t>
            </a:fld>
            <a:endParaRPr lang="en-US" dirty="0"/>
          </a:p>
        </p:txBody>
      </p:sp>
    </p:spTree>
    <p:extLst>
      <p:ext uri="{BB962C8B-B14F-4D97-AF65-F5344CB8AC3E}">
        <p14:creationId xmlns:p14="http://schemas.microsoft.com/office/powerpoint/2010/main" val="3233240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0" name="Text Placeholder 6"/>
          <p:cNvSpPr>
            <a:spLocks noGrp="1"/>
          </p:cNvSpPr>
          <p:nvPr>
            <p:ph type="body" sz="quarter" idx="14"/>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Click to edit Master text styles</a:t>
            </a:r>
          </a:p>
        </p:txBody>
      </p:sp>
      <p:sp>
        <p:nvSpPr>
          <p:cNvPr id="5" name="Slide Number Placeholder 2"/>
          <p:cNvSpPr>
            <a:spLocks noGrp="1"/>
          </p:cNvSpPr>
          <p:nvPr>
            <p:ph type="sldNum" sz="quarter" idx="15"/>
          </p:nvPr>
        </p:nvSpPr>
        <p:spPr/>
        <p:txBody>
          <a:bodyPr/>
          <a:lstStyle>
            <a:lvl1pPr>
              <a:defRPr>
                <a:solidFill>
                  <a:schemeClr val="tx1"/>
                </a:solidFill>
              </a:defRPr>
            </a:lvl1pPr>
          </a:lstStyle>
          <a:p>
            <a:pPr>
              <a:defRPr/>
            </a:pPr>
            <a:fld id="{8657F55A-38D4-485F-9E7F-B777AEC1500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036639138"/>
      </p:ext>
    </p:extLst>
  </p:cSld>
  <p:clrMapOvr>
    <a:masterClrMapping/>
  </p:clrMapOvr>
  <p:transition xmlns:p14="http://schemas.microsoft.com/office/powerpoint/2010/main" spd="med"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D7A680-BA1D-410D-9346-57644FFA77F5}" type="datetime1">
              <a:rPr lang="en-US"/>
              <a:pPr>
                <a:defRPr/>
              </a:pPr>
              <a:t>9/12/12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6" name="Slide Number Placeholder 5"/>
          <p:cNvSpPr>
            <a:spLocks noGrp="1"/>
          </p:cNvSpPr>
          <p:nvPr>
            <p:ph type="sldNum" sz="quarter" idx="12"/>
          </p:nvPr>
        </p:nvSpPr>
        <p:spPr/>
        <p:txBody>
          <a:bodyPr/>
          <a:lstStyle>
            <a:lvl1pPr>
              <a:defRPr/>
            </a:lvl1pPr>
          </a:lstStyle>
          <a:p>
            <a:pPr>
              <a:defRPr/>
            </a:pPr>
            <a:fld id="{C81AFF38-68CC-40E3-8880-D64CDCEAFDEC}" type="slidenum">
              <a:rPr lang="en-US"/>
              <a:pPr>
                <a:defRPr/>
              </a:pPr>
              <a:t>‹#›</a:t>
            </a:fld>
            <a:endParaRPr lang="en-US"/>
          </a:p>
        </p:txBody>
      </p:sp>
    </p:spTree>
    <p:extLst>
      <p:ext uri="{BB962C8B-B14F-4D97-AF65-F5344CB8AC3E}">
        <p14:creationId xmlns:p14="http://schemas.microsoft.com/office/powerpoint/2010/main" val="3649683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BFBE91-1A7C-4523-92F0-61EEB05165BD}" type="datetime1">
              <a:rPr lang="en-US"/>
              <a:pPr>
                <a:defRPr/>
              </a:pPr>
              <a:t>9/12/12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6" name="Slide Number Placeholder 5"/>
          <p:cNvSpPr>
            <a:spLocks noGrp="1"/>
          </p:cNvSpPr>
          <p:nvPr>
            <p:ph type="sldNum" sz="quarter" idx="12"/>
          </p:nvPr>
        </p:nvSpPr>
        <p:spPr/>
        <p:txBody>
          <a:bodyPr/>
          <a:lstStyle>
            <a:lvl1pPr>
              <a:defRPr/>
            </a:lvl1pPr>
          </a:lstStyle>
          <a:p>
            <a:pPr>
              <a:defRPr/>
            </a:pPr>
            <a:fld id="{38F4938A-9AC4-45D2-A17F-375E3990DB12}" type="slidenum">
              <a:rPr lang="en-US"/>
              <a:pPr>
                <a:defRPr/>
              </a:pPr>
              <a:t>‹#›</a:t>
            </a:fld>
            <a:endParaRPr lang="en-US"/>
          </a:p>
        </p:txBody>
      </p:sp>
    </p:spTree>
    <p:extLst>
      <p:ext uri="{BB962C8B-B14F-4D97-AF65-F5344CB8AC3E}">
        <p14:creationId xmlns:p14="http://schemas.microsoft.com/office/powerpoint/2010/main" val="3726194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0F465D6-B0DA-42B8-8EA9-5376AD5E2CF6}" type="datetime1">
              <a:rPr lang="en-US"/>
              <a:pPr>
                <a:defRPr/>
              </a:pPr>
              <a:t>9/12/12</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7" name="Slide Number Placeholder 5"/>
          <p:cNvSpPr>
            <a:spLocks noGrp="1"/>
          </p:cNvSpPr>
          <p:nvPr>
            <p:ph type="sldNum" sz="quarter" idx="12"/>
          </p:nvPr>
        </p:nvSpPr>
        <p:spPr/>
        <p:txBody>
          <a:bodyPr/>
          <a:lstStyle>
            <a:lvl1pPr>
              <a:defRPr/>
            </a:lvl1pPr>
          </a:lstStyle>
          <a:p>
            <a:pPr>
              <a:defRPr/>
            </a:pPr>
            <a:fld id="{6DD19B02-ABF1-4484-AD96-15C93C0D31D6}" type="slidenum">
              <a:rPr lang="en-US"/>
              <a:pPr>
                <a:defRPr/>
              </a:pPr>
              <a:t>‹#›</a:t>
            </a:fld>
            <a:endParaRPr lang="en-US"/>
          </a:p>
        </p:txBody>
      </p:sp>
    </p:spTree>
    <p:extLst>
      <p:ext uri="{BB962C8B-B14F-4D97-AF65-F5344CB8AC3E}">
        <p14:creationId xmlns:p14="http://schemas.microsoft.com/office/powerpoint/2010/main" val="157644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057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5599"/>
            <a:ext cx="4040188" cy="3230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057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95599"/>
            <a:ext cx="4041775" cy="3230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0DEE0CC-A3B6-4021-9E6A-8AA064A0D100}" type="datetime1">
              <a:rPr lang="en-US"/>
              <a:pPr>
                <a:defRPr/>
              </a:pPr>
              <a:t>9/12/12</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9" name="Slide Number Placeholder 5"/>
          <p:cNvSpPr>
            <a:spLocks noGrp="1"/>
          </p:cNvSpPr>
          <p:nvPr>
            <p:ph type="sldNum" sz="quarter" idx="12"/>
          </p:nvPr>
        </p:nvSpPr>
        <p:spPr/>
        <p:txBody>
          <a:bodyPr/>
          <a:lstStyle>
            <a:lvl1pPr>
              <a:defRPr/>
            </a:lvl1pPr>
          </a:lstStyle>
          <a:p>
            <a:pPr>
              <a:defRPr/>
            </a:pPr>
            <a:fld id="{E2C9C5EE-3F5B-46A8-9F11-EE74ADF14AD5}" type="slidenum">
              <a:rPr lang="en-US"/>
              <a:pPr>
                <a:defRPr/>
              </a:pPr>
              <a:t>‹#›</a:t>
            </a:fld>
            <a:endParaRPr lang="en-US"/>
          </a:p>
        </p:txBody>
      </p:sp>
    </p:spTree>
    <p:extLst>
      <p:ext uri="{BB962C8B-B14F-4D97-AF65-F5344CB8AC3E}">
        <p14:creationId xmlns:p14="http://schemas.microsoft.com/office/powerpoint/2010/main" val="374359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BAB3792-3AA5-4E80-B85C-E838EF0F9707}" type="datetime1">
              <a:rPr lang="en-US"/>
              <a:pPr>
                <a:defRPr/>
              </a:pPr>
              <a:t>9/12/12</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5" name="Slide Number Placeholder 5"/>
          <p:cNvSpPr>
            <a:spLocks noGrp="1"/>
          </p:cNvSpPr>
          <p:nvPr>
            <p:ph type="sldNum" sz="quarter" idx="12"/>
          </p:nvPr>
        </p:nvSpPr>
        <p:spPr/>
        <p:txBody>
          <a:bodyPr/>
          <a:lstStyle>
            <a:lvl1pPr>
              <a:defRPr/>
            </a:lvl1pPr>
          </a:lstStyle>
          <a:p>
            <a:pPr>
              <a:defRPr/>
            </a:pPr>
            <a:fld id="{94FB9B9D-6C26-413D-A3D1-F5A235141923}" type="slidenum">
              <a:rPr lang="en-US"/>
              <a:pPr>
                <a:defRPr/>
              </a:pPr>
              <a:t>‹#›</a:t>
            </a:fld>
            <a:endParaRPr lang="en-US"/>
          </a:p>
        </p:txBody>
      </p:sp>
    </p:spTree>
    <p:extLst>
      <p:ext uri="{BB962C8B-B14F-4D97-AF65-F5344CB8AC3E}">
        <p14:creationId xmlns:p14="http://schemas.microsoft.com/office/powerpoint/2010/main" val="1857394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53884B3-5291-40A4-9EB9-E7124F365942}" type="datetime1">
              <a:rPr lang="en-US"/>
              <a:pPr>
                <a:defRPr/>
              </a:pPr>
              <a:t>9/12/12</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4" name="Slide Number Placeholder 5"/>
          <p:cNvSpPr>
            <a:spLocks noGrp="1"/>
          </p:cNvSpPr>
          <p:nvPr>
            <p:ph type="sldNum" sz="quarter" idx="12"/>
          </p:nvPr>
        </p:nvSpPr>
        <p:spPr/>
        <p:txBody>
          <a:bodyPr/>
          <a:lstStyle>
            <a:lvl1pPr>
              <a:defRPr/>
            </a:lvl1pPr>
          </a:lstStyle>
          <a:p>
            <a:pPr>
              <a:defRPr/>
            </a:pPr>
            <a:fld id="{3E8B0313-2AE3-47FB-A464-51C575209095}" type="slidenum">
              <a:rPr lang="en-US"/>
              <a:pPr>
                <a:defRPr/>
              </a:pPr>
              <a:t>‹#›</a:t>
            </a:fld>
            <a:endParaRPr lang="en-US"/>
          </a:p>
        </p:txBody>
      </p:sp>
    </p:spTree>
    <p:extLst>
      <p:ext uri="{BB962C8B-B14F-4D97-AF65-F5344CB8AC3E}">
        <p14:creationId xmlns:p14="http://schemas.microsoft.com/office/powerpoint/2010/main" val="85443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9017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981200"/>
            <a:ext cx="30083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19C7AC3-FCF2-4D86-AF5D-94C746C8BF95}" type="datetime1">
              <a:rPr lang="en-US"/>
              <a:pPr>
                <a:defRPr/>
              </a:pPr>
              <a:t>9/12/12</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7" name="Slide Number Placeholder 5"/>
          <p:cNvSpPr>
            <a:spLocks noGrp="1"/>
          </p:cNvSpPr>
          <p:nvPr>
            <p:ph type="sldNum" sz="quarter" idx="12"/>
          </p:nvPr>
        </p:nvSpPr>
        <p:spPr/>
        <p:txBody>
          <a:bodyPr/>
          <a:lstStyle>
            <a:lvl1pPr>
              <a:defRPr/>
            </a:lvl1pPr>
          </a:lstStyle>
          <a:p>
            <a:pPr>
              <a:defRPr/>
            </a:pPr>
            <a:fld id="{A5FEC444-FC2E-49E5-A22E-D70935CA3DD8}" type="slidenum">
              <a:rPr lang="en-US"/>
              <a:pPr>
                <a:defRPr/>
              </a:pPr>
              <a:t>‹#›</a:t>
            </a:fld>
            <a:endParaRPr lang="en-US"/>
          </a:p>
        </p:txBody>
      </p:sp>
    </p:spTree>
    <p:extLst>
      <p:ext uri="{BB962C8B-B14F-4D97-AF65-F5344CB8AC3E}">
        <p14:creationId xmlns:p14="http://schemas.microsoft.com/office/powerpoint/2010/main" val="3194705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1999"/>
            <a:ext cx="5486400" cy="3965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C50BB7B-A053-4234-95F9-62C638C51847}" type="datetime1">
              <a:rPr lang="en-US"/>
              <a:pPr>
                <a:defRPr/>
              </a:pPr>
              <a:t>9/12/12</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7" name="Slide Number Placeholder 5"/>
          <p:cNvSpPr>
            <a:spLocks noGrp="1"/>
          </p:cNvSpPr>
          <p:nvPr>
            <p:ph type="sldNum" sz="quarter" idx="12"/>
          </p:nvPr>
        </p:nvSpPr>
        <p:spPr/>
        <p:txBody>
          <a:bodyPr/>
          <a:lstStyle>
            <a:lvl1pPr>
              <a:defRPr/>
            </a:lvl1pPr>
          </a:lstStyle>
          <a:p>
            <a:pPr>
              <a:defRPr/>
            </a:pPr>
            <a:fld id="{663AC0D1-4502-4368-882D-5F7FAC38652F}" type="slidenum">
              <a:rPr lang="en-US"/>
              <a:pPr>
                <a:defRPr/>
              </a:pPr>
              <a:t>‹#›</a:t>
            </a:fld>
            <a:endParaRPr lang="en-US"/>
          </a:p>
        </p:txBody>
      </p:sp>
    </p:spTree>
    <p:extLst>
      <p:ext uri="{BB962C8B-B14F-4D97-AF65-F5344CB8AC3E}">
        <p14:creationId xmlns:p14="http://schemas.microsoft.com/office/powerpoint/2010/main" val="20001111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theme" Target="../theme/theme2.xml"/><Relationship Id="rId6" Type="http://schemas.openxmlformats.org/officeDocument/2006/relationships/image" Target="../media/image2.jpeg"/><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838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2209800"/>
            <a:ext cx="8229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1750" y="6400800"/>
            <a:ext cx="882650" cy="457200"/>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56DD6A1-7B01-418A-944D-6979160BCB88}" type="datetime1">
              <a:rPr lang="en-US"/>
              <a:pPr>
                <a:defRPr/>
              </a:pPr>
              <a:t>9/12/12</a:t>
            </a:fld>
            <a:endParaRPr lang="en-US" dirty="0"/>
          </a:p>
        </p:txBody>
      </p:sp>
      <p:sp>
        <p:nvSpPr>
          <p:cNvPr id="5" name="Footer Placeholder 4"/>
          <p:cNvSpPr>
            <a:spLocks noGrp="1"/>
          </p:cNvSpPr>
          <p:nvPr>
            <p:ph type="ftr" sz="quarter" idx="3"/>
          </p:nvPr>
        </p:nvSpPr>
        <p:spPr>
          <a:xfrm>
            <a:off x="914400" y="6400800"/>
            <a:ext cx="7315200" cy="45720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Content contained is licensed under a Creative Commons Attribution-ShareAlike 3.0 Unported License</a:t>
            </a:r>
          </a:p>
        </p:txBody>
      </p:sp>
      <p:sp>
        <p:nvSpPr>
          <p:cNvPr id="6" name="Slide Number Placeholder 5"/>
          <p:cNvSpPr>
            <a:spLocks noGrp="1"/>
          </p:cNvSpPr>
          <p:nvPr>
            <p:ph type="sldNum" sz="quarter" idx="4"/>
          </p:nvPr>
        </p:nvSpPr>
        <p:spPr>
          <a:xfrm>
            <a:off x="8229600" y="6400800"/>
            <a:ext cx="906463" cy="4286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616C50-FA49-4EE9-BCF5-906A18B20F3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5" r:id="rId12"/>
    <p:sldLayoutId id="2147483666" r:id="rId13"/>
  </p:sldLayoutIdLst>
  <p:timing>
    <p:tnLst>
      <p:par>
        <p:cTn xmlns:p14="http://schemas.microsoft.com/office/powerpoint/2010/main" id="1" dur="indefinite" restart="never" nodeType="tmRoot"/>
      </p:par>
    </p:tnLst>
  </p:timing>
  <p:hf sldNum="0"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ARCC_Header_A2"/>
          <p:cNvPicPr>
            <a:picLocks noChangeAspect="1" noChangeArrowheads="1"/>
          </p:cNvPicPr>
          <p:nvPr/>
        </p:nvPicPr>
        <p:blipFill>
          <a:blip r:embed="rId6" cstate="print">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fontAlgn="auto">
              <a:spcBef>
                <a:spcPts val="0"/>
              </a:spcBef>
              <a:spcAft>
                <a:spcPts val="0"/>
              </a:spcAft>
              <a:defRPr/>
            </a:pPr>
            <a:endParaRPr lang="en-US" dirty="0">
              <a:solidFill>
                <a:srgbClr val="8F23B3"/>
              </a:solidFill>
            </a:endParaRPr>
          </a:p>
        </p:txBody>
      </p:sp>
      <p:sp>
        <p:nvSpPr>
          <p:cNvPr id="9" name="Rectangle 8"/>
          <p:cNvSpPr/>
          <p:nvPr/>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fontAlgn="auto">
              <a:spcBef>
                <a:spcPts val="0"/>
              </a:spcBef>
              <a:spcAft>
                <a:spcPts val="0"/>
              </a:spcAft>
              <a:defRPr/>
            </a:pPr>
            <a:endParaRPr lang="en-US" dirty="0">
              <a:solidFill>
                <a:srgbClr val="8F23B3"/>
              </a:solidFill>
            </a:endParaRPr>
          </a:p>
        </p:txBody>
      </p:sp>
      <p:sp>
        <p:nvSpPr>
          <p:cNvPr id="12" name="Rectangle 11"/>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fontAlgn="auto">
              <a:spcBef>
                <a:spcPts val="0"/>
              </a:spcBef>
              <a:spcAft>
                <a:spcPts val="0"/>
              </a:spcAft>
              <a:defRPr/>
            </a:pPr>
            <a:endParaRPr lang="en-US">
              <a:solidFill>
                <a:prstClr val="white"/>
              </a:solidFill>
            </a:endParaRPr>
          </a:p>
        </p:txBody>
      </p:sp>
      <p:sp>
        <p:nvSpPr>
          <p:cNvPr id="13" name="Slide Number Placeholder 4"/>
          <p:cNvSpPr>
            <a:spLocks noGrp="1"/>
          </p:cNvSpPr>
          <p:nvPr>
            <p:ph type="sldNum" sz="quarter" idx="4"/>
          </p:nvPr>
        </p:nvSpPr>
        <p:spPr>
          <a:xfrm>
            <a:off x="0" y="6569075"/>
            <a:ext cx="609600" cy="288925"/>
          </a:xfrm>
          <a:prstGeom prst="rect">
            <a:avLst/>
          </a:prstGeom>
        </p:spPr>
        <p:txBody>
          <a:bodyPr wrap="square" lIns="89879" tIns="44940" rIns="89879" bIns="44940">
            <a:normAutofit/>
          </a:bodyPr>
          <a:lstStyle>
            <a:lvl1pPr algn="ctr" fontAlgn="auto">
              <a:spcBef>
                <a:spcPts val="0"/>
              </a:spcBef>
              <a:spcAft>
                <a:spcPts val="0"/>
              </a:spcAft>
              <a:defRPr sz="1400">
                <a:solidFill>
                  <a:sysClr val="windowText" lastClr="000000"/>
                </a:solidFill>
                <a:latin typeface="+mn-lt"/>
              </a:defRPr>
            </a:lvl1pPr>
          </a:lstStyle>
          <a:p>
            <a:pPr>
              <a:defRPr/>
            </a:pPr>
            <a:fld id="{8EB15002-BF3F-47A6-9006-000C0E8C0257}" type="slidenum">
              <a:rPr lang="en-US">
                <a:cs typeface="+mn-cs"/>
              </a:rPr>
              <a:pPr>
                <a:defRPr/>
              </a:pPr>
              <a:t>‹#›</a:t>
            </a:fld>
            <a:endParaRPr lang="en-US" dirty="0">
              <a:cs typeface="+mn-cs"/>
            </a:endParaRPr>
          </a:p>
        </p:txBody>
      </p:sp>
    </p:spTree>
    <p:extLst>
      <p:ext uri="{BB962C8B-B14F-4D97-AF65-F5344CB8AC3E}">
        <p14:creationId xmlns:p14="http://schemas.microsoft.com/office/powerpoint/2010/main" val="2442458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ted.com/talks/dan_meyer_math_curriculum_makeover.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blog.mrmeyer.com/" TargetMode="External"/><Relationship Id="rId4" Type="http://schemas.openxmlformats.org/officeDocument/2006/relationships/image" Target="../media/image10.wmf"/><Relationship Id="rId5" Type="http://schemas.openxmlformats.org/officeDocument/2006/relationships/image" Target="../media/image11.w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hyperlink" Target="http://threeacts.mrmeyer.com/hotcoffee/" TargetMode="External"/><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wmf"/><Relationship Id="rId4" Type="http://schemas.openxmlformats.org/officeDocument/2006/relationships/image" Target="../media/image14.w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hyperlink" Target="http://www.parcconline.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hyperlink" Target="http://www.parcconline.or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BbX44YSsQ2I" TargetMode="External"/><Relationship Id="rId4" Type="http://schemas.openxmlformats.org/officeDocument/2006/relationships/hyperlink" Target="http://www.youtube.com/watch?v=YoTIaRyGzac" TargetMode="External"/><Relationship Id="rId5"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gif"/><Relationship Id="rId4" Type="http://schemas.openxmlformats.org/officeDocument/2006/relationships/hyperlink" Target="http://www.marktoon.co.uk/"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hyperlink" Target="mailto:almertens@cps.k12.il.us" TargetMode="External"/><Relationship Id="rId4" Type="http://schemas.openxmlformats.org/officeDocument/2006/relationships/hyperlink" Target="mailto:preisdor@kidsroe.org" TargetMode="External"/><Relationship Id="rId5"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hyperlink" Target="http://map.mathshell.org/materials/download.php?fileid=667" TargetMode="External"/><Relationship Id="rId4" Type="http://schemas.openxmlformats.org/officeDocument/2006/relationships/image" Target="../media/image5.w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pPr>
              <a:defRPr/>
            </a:pPr>
            <a:r>
              <a:rPr lang="en-US" b="1" dirty="0" smtClean="0">
                <a:solidFill>
                  <a:schemeClr val="bg1">
                    <a:lumMod val="50000"/>
                  </a:schemeClr>
                </a:solidFill>
              </a:rPr>
              <a:t>Alanna Mertens</a:t>
            </a:r>
          </a:p>
          <a:p>
            <a:pPr>
              <a:defRPr/>
            </a:pPr>
            <a:r>
              <a:rPr lang="en-US" b="1" dirty="0" smtClean="0">
                <a:solidFill>
                  <a:schemeClr val="bg1">
                    <a:lumMod val="50000"/>
                  </a:schemeClr>
                </a:solidFill>
              </a:rPr>
              <a:t>Pat Reisdorf</a:t>
            </a:r>
            <a:endParaRPr lang="en-US" b="1" dirty="0">
              <a:solidFill>
                <a:schemeClr val="bg1">
                  <a:lumMod val="50000"/>
                </a:schemeClr>
              </a:solidFill>
            </a:endParaRPr>
          </a:p>
          <a:p>
            <a:pPr>
              <a:defRPr/>
            </a:pPr>
            <a:endParaRPr lang="en-US" dirty="0" smtClean="0"/>
          </a:p>
          <a:p>
            <a:pPr>
              <a:defRPr/>
            </a:pPr>
            <a:endParaRPr lang="en-US" dirty="0"/>
          </a:p>
        </p:txBody>
      </p:sp>
      <p:sp>
        <p:nvSpPr>
          <p:cNvPr id="4" name="Footer Placeholder 3"/>
          <p:cNvSpPr>
            <a:spLocks noGrp="1"/>
          </p:cNvSpPr>
          <p:nvPr>
            <p:ph type="ftr" sz="quarter" idx="11"/>
          </p:nvPr>
        </p:nvSpPr>
        <p:spPr/>
        <p:txBody>
          <a:bodyPr/>
          <a:lstStyle/>
          <a:p>
            <a:pPr>
              <a:defRPr/>
            </a:pPr>
            <a:r>
              <a:rPr lang="en-US" dirty="0" smtClean="0"/>
              <a:t>Content contained is licensed under a Creative Commons Attribution-</a:t>
            </a:r>
            <a:r>
              <a:rPr lang="en-US" dirty="0" err="1" smtClean="0"/>
              <a:t>ShareAlike</a:t>
            </a:r>
            <a:r>
              <a:rPr lang="en-US" smtClean="0"/>
              <a:t> 3.0 Unported License</a:t>
            </a:r>
            <a:endParaRPr lang="en-US"/>
          </a:p>
        </p:txBody>
      </p:sp>
      <p:sp>
        <p:nvSpPr>
          <p:cNvPr id="2" name="Title 1"/>
          <p:cNvSpPr>
            <a:spLocks noGrp="1"/>
          </p:cNvSpPr>
          <p:nvPr>
            <p:ph type="ctrTitle"/>
          </p:nvPr>
        </p:nvSpPr>
        <p:spPr/>
        <p:txBody>
          <a:bodyPr/>
          <a:lstStyle/>
          <a:p>
            <a:r>
              <a:rPr lang="en-US" b="1" dirty="0" smtClean="0">
                <a:solidFill>
                  <a:schemeClr val="tx1"/>
                </a:solidFill>
              </a:rPr>
              <a:t>Math 6-12:</a:t>
            </a:r>
            <a:br>
              <a:rPr lang="en-US" b="1" dirty="0" smtClean="0">
                <a:solidFill>
                  <a:schemeClr val="tx1"/>
                </a:solidFill>
              </a:rPr>
            </a:br>
            <a:r>
              <a:rPr lang="en-US" b="1" dirty="0" smtClean="0">
                <a:solidFill>
                  <a:schemeClr val="tx1"/>
                </a:solidFill>
              </a:rPr>
              <a:t>Common Core Connections to Ignite and Inspire</a:t>
            </a:r>
            <a:endParaRPr lang="en-US" b="1"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4800" b="1" dirty="0" smtClean="0"/>
              <a:t>Key Shifts</a:t>
            </a:r>
          </a:p>
        </p:txBody>
      </p:sp>
      <p:sp>
        <p:nvSpPr>
          <p:cNvPr id="4" name="Footer Placeholder 3"/>
          <p:cNvSpPr>
            <a:spLocks noGrp="1"/>
          </p:cNvSpPr>
          <p:nvPr>
            <p:ph type="ftr" sz="quarter" idx="11"/>
          </p:nvPr>
        </p:nvSpPr>
        <p:spPr/>
        <p:txBody>
          <a:bodyPr/>
          <a:lstStyle/>
          <a:p>
            <a:pPr>
              <a:defRPr/>
            </a:pPr>
            <a:r>
              <a:rPr lang="en-US" dirty="0" smtClean="0"/>
              <a:t>Content contained is licensed under a Creative Commons Attribution-ShareAlike 3.0 </a:t>
            </a:r>
            <a:r>
              <a:rPr lang="en-US" dirty="0" err="1" smtClean="0"/>
              <a:t>Unported</a:t>
            </a:r>
            <a:r>
              <a:rPr lang="en-US" dirty="0" smtClean="0"/>
              <a:t> License</a:t>
            </a:r>
            <a:endParaRPr lang="en-US" dirty="0"/>
          </a:p>
        </p:txBody>
      </p:sp>
      <p:sp>
        <p:nvSpPr>
          <p:cNvPr id="5" name="Content Placeholder 4"/>
          <p:cNvSpPr>
            <a:spLocks noGrp="1"/>
          </p:cNvSpPr>
          <p:nvPr>
            <p:ph idx="1"/>
          </p:nvPr>
        </p:nvSpPr>
        <p:spPr>
          <a:xfrm>
            <a:off x="1295400" y="1905000"/>
            <a:ext cx="7239000" cy="4343400"/>
          </a:xfrm>
        </p:spPr>
        <p:txBody>
          <a:bodyPr/>
          <a:lstStyle/>
          <a:p>
            <a:pPr>
              <a:spcBef>
                <a:spcPts val="0"/>
              </a:spcBef>
            </a:pPr>
            <a:r>
              <a:rPr lang="en-US" sz="4800" dirty="0" smtClean="0"/>
              <a:t>Focus</a:t>
            </a:r>
          </a:p>
          <a:p>
            <a:pPr>
              <a:spcBef>
                <a:spcPts val="0"/>
              </a:spcBef>
            </a:pPr>
            <a:r>
              <a:rPr lang="en-US" sz="4800" dirty="0" smtClean="0"/>
              <a:t>Coherence</a:t>
            </a:r>
          </a:p>
          <a:p>
            <a:pPr>
              <a:spcBef>
                <a:spcPts val="0"/>
              </a:spcBef>
            </a:pPr>
            <a:r>
              <a:rPr lang="en-US" sz="4800" dirty="0" smtClean="0"/>
              <a:t>Fluency</a:t>
            </a:r>
          </a:p>
          <a:p>
            <a:pPr>
              <a:spcBef>
                <a:spcPts val="0"/>
              </a:spcBef>
            </a:pPr>
            <a:r>
              <a:rPr lang="en-US" sz="4800" dirty="0" smtClean="0"/>
              <a:t>Deep Understanding</a:t>
            </a:r>
          </a:p>
          <a:p>
            <a:pPr>
              <a:spcBef>
                <a:spcPts val="0"/>
              </a:spcBef>
            </a:pPr>
            <a:r>
              <a:rPr lang="en-US" sz="4800" dirty="0" smtClean="0"/>
              <a:t>Application</a:t>
            </a:r>
          </a:p>
          <a:p>
            <a:pPr>
              <a:spcBef>
                <a:spcPts val="0"/>
              </a:spcBef>
            </a:pPr>
            <a:r>
              <a:rPr lang="en-US" sz="4800" dirty="0" smtClean="0"/>
              <a:t>Dual Intensity</a:t>
            </a:r>
            <a:endParaRPr lang="en-US" sz="4800" dirty="0"/>
          </a:p>
        </p:txBody>
      </p:sp>
      <p:pic>
        <p:nvPicPr>
          <p:cNvPr id="33797" name="Picture 5" descr="C:\Documents and Settings\preisdo\Local Settings\Temporary Internet Files\Content.IE5\LIN8GLTK\MC900383836[1].wmf"/>
          <p:cNvPicPr>
            <a:picLocks noChangeAspect="1" noChangeArrowheads="1"/>
          </p:cNvPicPr>
          <p:nvPr/>
        </p:nvPicPr>
        <p:blipFill>
          <a:blip r:embed="rId3" cstate="print"/>
          <a:srcRect/>
          <a:stretch>
            <a:fillRect/>
          </a:stretch>
        </p:blipFill>
        <p:spPr bwMode="auto">
          <a:xfrm rot="5400000">
            <a:off x="6134100" y="952500"/>
            <a:ext cx="838200" cy="609600"/>
          </a:xfrm>
          <a:prstGeom prst="rect">
            <a:avLst/>
          </a:prstGeom>
          <a:noFill/>
        </p:spPr>
      </p:pic>
      <p:pic>
        <p:nvPicPr>
          <p:cNvPr id="10" name="Picture 5" descr="C:\Documents and Settings\preisdo\Local Settings\Temporary Internet Files\Content.IE5\LIN8GLTK\MC900383836[1].wmf"/>
          <p:cNvPicPr>
            <a:picLocks noChangeAspect="1" noChangeArrowheads="1"/>
          </p:cNvPicPr>
          <p:nvPr/>
        </p:nvPicPr>
        <p:blipFill>
          <a:blip r:embed="rId3" cstate="print"/>
          <a:srcRect/>
          <a:stretch>
            <a:fillRect/>
          </a:stretch>
        </p:blipFill>
        <p:spPr bwMode="auto">
          <a:xfrm rot="5400000" flipV="1">
            <a:off x="216483" y="926516"/>
            <a:ext cx="862433" cy="685800"/>
          </a:xfrm>
          <a:prstGeom prst="rect">
            <a:avLst/>
          </a:prstGeom>
          <a:noFill/>
        </p:spPr>
      </p:pic>
      <p:pic>
        <p:nvPicPr>
          <p:cNvPr id="11" name="Picture 5" descr="C:\Documents and Settings\preisdo\Local Settings\Temporary Internet Files\Content.IE5\LIN8GLTK\MC900383836[1].wmf"/>
          <p:cNvPicPr>
            <a:picLocks noChangeAspect="1" noChangeArrowheads="1"/>
          </p:cNvPicPr>
          <p:nvPr/>
        </p:nvPicPr>
        <p:blipFill>
          <a:blip r:embed="rId3" cstate="print"/>
          <a:srcRect/>
          <a:stretch>
            <a:fillRect/>
          </a:stretch>
        </p:blipFill>
        <p:spPr bwMode="auto">
          <a:xfrm rot="5400000">
            <a:off x="6772165" y="924035"/>
            <a:ext cx="838201" cy="666531"/>
          </a:xfrm>
          <a:prstGeom prst="rect">
            <a:avLst/>
          </a:prstGeom>
          <a:noFill/>
        </p:spPr>
      </p:pic>
      <p:pic>
        <p:nvPicPr>
          <p:cNvPr id="12" name="Picture 5" descr="C:\Documents and Settings\preisdo\Local Settings\Temporary Internet Files\Content.IE5\LIN8GLTK\MC900383836[1].wmf"/>
          <p:cNvPicPr>
            <a:picLocks noChangeAspect="1" noChangeArrowheads="1"/>
          </p:cNvPicPr>
          <p:nvPr/>
        </p:nvPicPr>
        <p:blipFill>
          <a:blip r:embed="rId3" cstate="print"/>
          <a:srcRect/>
          <a:stretch>
            <a:fillRect/>
          </a:stretch>
        </p:blipFill>
        <p:spPr bwMode="auto">
          <a:xfrm rot="16200000">
            <a:off x="1740487" y="926517"/>
            <a:ext cx="862430" cy="685798"/>
          </a:xfrm>
          <a:prstGeom prst="rect">
            <a:avLst/>
          </a:prstGeom>
          <a:noFill/>
          <a:scene3d>
            <a:camera prst="orthographicFront">
              <a:rot lat="0" lon="10800000" rev="0"/>
            </a:camera>
            <a:lightRig rig="threePt" dir="t"/>
          </a:scene3d>
        </p:spPr>
      </p:pic>
      <p:pic>
        <p:nvPicPr>
          <p:cNvPr id="13" name="Picture 5" descr="C:\Documents and Settings\preisdo\Local Settings\Temporary Internet Files\Content.IE5\LIN8GLTK\MC900383836[1].wmf"/>
          <p:cNvPicPr>
            <a:picLocks noChangeAspect="1" noChangeArrowheads="1"/>
          </p:cNvPicPr>
          <p:nvPr/>
        </p:nvPicPr>
        <p:blipFill>
          <a:blip r:embed="rId3" cstate="print"/>
          <a:srcRect/>
          <a:stretch>
            <a:fillRect/>
          </a:stretch>
        </p:blipFill>
        <p:spPr bwMode="auto">
          <a:xfrm rot="5400000">
            <a:off x="7457965" y="924035"/>
            <a:ext cx="838201" cy="666531"/>
          </a:xfrm>
          <a:prstGeom prst="rect">
            <a:avLst/>
          </a:prstGeom>
          <a:noFill/>
        </p:spPr>
      </p:pic>
      <p:pic>
        <p:nvPicPr>
          <p:cNvPr id="14" name="Picture 5" descr="C:\Documents and Settings\preisdo\Local Settings\Temporary Internet Files\Content.IE5\LIN8GLTK\MC900383836[1].wmf"/>
          <p:cNvPicPr>
            <a:picLocks noChangeAspect="1" noChangeArrowheads="1"/>
          </p:cNvPicPr>
          <p:nvPr/>
        </p:nvPicPr>
        <p:blipFill>
          <a:blip r:embed="rId3" cstate="print"/>
          <a:srcRect/>
          <a:stretch>
            <a:fillRect/>
          </a:stretch>
        </p:blipFill>
        <p:spPr bwMode="auto">
          <a:xfrm rot="16200000">
            <a:off x="980968" y="924036"/>
            <a:ext cx="838199" cy="666530"/>
          </a:xfrm>
          <a:prstGeom prst="rect">
            <a:avLst/>
          </a:prstGeom>
          <a:noFill/>
          <a:scene3d>
            <a:camera prst="orthographicFront">
              <a:rot lat="0" lon="10800000" rev="0"/>
            </a:camera>
            <a:lightRig rig="threePt" dir="t"/>
          </a:scene3d>
        </p:spPr>
      </p:pic>
    </p:spTree>
    <p:extLst>
      <p:ext uri="{BB962C8B-B14F-4D97-AF65-F5344CB8AC3E}">
        <p14:creationId xmlns:p14="http://schemas.microsoft.com/office/powerpoint/2010/main" val="20623570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Intensity</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746" y="728663"/>
            <a:ext cx="8693653" cy="567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63269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8229600" cy="1295400"/>
          </a:xfrm>
        </p:spPr>
        <p:txBody>
          <a:bodyPr/>
          <a:lstStyle/>
          <a:p>
            <a:pPr algn="ctr">
              <a:buNone/>
            </a:pPr>
            <a:r>
              <a:rPr lang="en-US" dirty="0" smtClean="0"/>
              <a:t>Dan Meyer,</a:t>
            </a:r>
          </a:p>
          <a:p>
            <a:pPr algn="ctr">
              <a:buNone/>
            </a:pPr>
            <a:r>
              <a:rPr lang="en-US" dirty="0" smtClean="0"/>
              <a:t>High School Math Teacher</a:t>
            </a:r>
            <a:endParaRPr lang="en-US"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sp>
        <p:nvSpPr>
          <p:cNvPr id="10" name="Rectangle 9"/>
          <p:cNvSpPr/>
          <p:nvPr/>
        </p:nvSpPr>
        <p:spPr>
          <a:xfrm>
            <a:off x="457200" y="4495800"/>
            <a:ext cx="8077200" cy="1200329"/>
          </a:xfrm>
          <a:prstGeom prst="rect">
            <a:avLst/>
          </a:prstGeom>
        </p:spPr>
        <p:txBody>
          <a:bodyPr wrap="square">
            <a:spAutoFit/>
          </a:bodyPr>
          <a:lstStyle/>
          <a:p>
            <a:pPr algn="ctr"/>
            <a:endParaRPr lang="en-US" dirty="0" smtClean="0">
              <a:hlinkClick r:id="rId3"/>
            </a:endParaRPr>
          </a:p>
          <a:p>
            <a:pPr algn="ctr"/>
            <a:endParaRPr lang="en-US" dirty="0" smtClean="0">
              <a:hlinkClick r:id="rId3"/>
            </a:endParaRPr>
          </a:p>
          <a:p>
            <a:pPr algn="ctr"/>
            <a:r>
              <a:rPr lang="en-US" b="1" dirty="0" smtClean="0">
                <a:hlinkClick r:id="rId3"/>
              </a:rPr>
              <a:t>http://www.ted.com/talks/dan_meyer_math_curriculum_makeover.html</a:t>
            </a:r>
            <a:endParaRPr lang="en-US" b="1" dirty="0" smtClean="0"/>
          </a:p>
          <a:p>
            <a:endParaRPr lang="en-US" dirty="0"/>
          </a:p>
        </p:txBody>
      </p:sp>
      <p:sp>
        <p:nvSpPr>
          <p:cNvPr id="5" name="Title 4"/>
          <p:cNvSpPr>
            <a:spLocks noGrp="1"/>
          </p:cNvSpPr>
          <p:nvPr>
            <p:ph type="title"/>
          </p:nvPr>
        </p:nvSpPr>
        <p:spPr/>
        <p:txBody>
          <a:bodyPr/>
          <a:lstStyle/>
          <a:p>
            <a:r>
              <a:rPr lang="en-US" b="1" dirty="0"/>
              <a:t>Math Class Needs a </a:t>
            </a:r>
            <a:r>
              <a:rPr lang="en-US" b="1" dirty="0" smtClean="0"/>
              <a:t>Makeover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4800600"/>
          </a:xfrm>
        </p:spPr>
        <p:txBody>
          <a:bodyPr/>
          <a:lstStyle/>
          <a:p>
            <a:r>
              <a:rPr lang="en-US" sz="4800" b="1" dirty="0" smtClean="0"/>
              <a:t>Thinking</a:t>
            </a:r>
            <a:br>
              <a:rPr lang="en-US" sz="4800" b="1" dirty="0" smtClean="0"/>
            </a:br>
            <a:r>
              <a:rPr lang="en-US" sz="4800" b="1" dirty="0" smtClean="0"/>
              <a:t>Out of the Box</a:t>
            </a:r>
            <a:endParaRPr lang="en-US" sz="4800" b="1"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sp>
        <p:nvSpPr>
          <p:cNvPr id="9" name="Rectangle 8"/>
          <p:cNvSpPr/>
          <p:nvPr/>
        </p:nvSpPr>
        <p:spPr>
          <a:xfrm>
            <a:off x="1219200" y="5105400"/>
            <a:ext cx="6705600" cy="1200329"/>
          </a:xfrm>
          <a:prstGeom prst="rect">
            <a:avLst/>
          </a:prstGeom>
        </p:spPr>
        <p:txBody>
          <a:bodyPr wrap="square">
            <a:spAutoFit/>
          </a:bodyPr>
          <a:lstStyle/>
          <a:p>
            <a:pPr algn="ctr"/>
            <a:r>
              <a:rPr lang="en-US" sz="3600" b="1" dirty="0" smtClean="0">
                <a:solidFill>
                  <a:srgbClr val="0000FF"/>
                </a:solidFill>
                <a:hlinkClick r:id="rId3"/>
              </a:rPr>
              <a:t>http://blog.mrmeyer.com/</a:t>
            </a:r>
            <a:endParaRPr lang="en-US" sz="3600" b="1" dirty="0" smtClean="0">
              <a:solidFill>
                <a:srgbClr val="0000FF"/>
              </a:solidFill>
            </a:endParaRPr>
          </a:p>
          <a:p>
            <a:endParaRPr lang="en-US" b="1" dirty="0" smtClean="0">
              <a:solidFill>
                <a:srgbClr val="0000FF"/>
              </a:solidFill>
            </a:endParaRPr>
          </a:p>
          <a:p>
            <a:endParaRPr lang="en-US" b="1" dirty="0">
              <a:solidFill>
                <a:srgbClr val="0000FF"/>
              </a:solidFill>
            </a:endParaRPr>
          </a:p>
        </p:txBody>
      </p:sp>
      <p:sp>
        <p:nvSpPr>
          <p:cNvPr id="11" name="Content Placeholder 10"/>
          <p:cNvSpPr>
            <a:spLocks noGrp="1"/>
          </p:cNvSpPr>
          <p:nvPr>
            <p:ph idx="1"/>
          </p:nvPr>
        </p:nvSpPr>
        <p:spPr>
          <a:xfrm>
            <a:off x="381000" y="1752600"/>
            <a:ext cx="8229600" cy="838200"/>
          </a:xfrm>
        </p:spPr>
        <p:txBody>
          <a:bodyPr/>
          <a:lstStyle/>
          <a:p>
            <a:pPr algn="ctr">
              <a:buNone/>
            </a:pPr>
            <a:r>
              <a:rPr lang="en-US" sz="4800" b="1" dirty="0" smtClean="0"/>
              <a:t> One Teacher</a:t>
            </a:r>
            <a:endParaRPr lang="en-US" sz="4800" b="1" dirty="0"/>
          </a:p>
        </p:txBody>
      </p:sp>
      <p:pic>
        <p:nvPicPr>
          <p:cNvPr id="3074" name="Picture 2" descr="C:\Documents and Settings\preisdo\Local Settings\Temporary Internet Files\Content.IE5\3K3T0HFI\MC900441930[1].wmf"/>
          <p:cNvPicPr>
            <a:picLocks noChangeAspect="1" noChangeArrowheads="1"/>
          </p:cNvPicPr>
          <p:nvPr/>
        </p:nvPicPr>
        <p:blipFill>
          <a:blip r:embed="rId4" cstate="print"/>
          <a:srcRect/>
          <a:stretch>
            <a:fillRect/>
          </a:stretch>
        </p:blipFill>
        <p:spPr bwMode="auto">
          <a:xfrm>
            <a:off x="528934" y="838200"/>
            <a:ext cx="2124666" cy="2007007"/>
          </a:xfrm>
          <a:prstGeom prst="rect">
            <a:avLst/>
          </a:prstGeom>
          <a:noFill/>
          <a:scene3d>
            <a:camera prst="orthographicFront">
              <a:rot lat="0" lon="10800000" rev="0"/>
            </a:camera>
            <a:lightRig rig="threePt" dir="t"/>
          </a:scene3d>
        </p:spPr>
      </p:pic>
      <p:pic>
        <p:nvPicPr>
          <p:cNvPr id="3075" name="Picture 3" descr="C:\Documents and Settings\preisdo\Local Settings\Temporary Internet Files\Content.IE5\LIN8GLTK\MC900441924[1].wmf"/>
          <p:cNvPicPr>
            <a:picLocks noChangeAspect="1" noChangeArrowheads="1"/>
          </p:cNvPicPr>
          <p:nvPr/>
        </p:nvPicPr>
        <p:blipFill>
          <a:blip r:embed="rId5" cstate="print"/>
          <a:srcRect/>
          <a:stretch>
            <a:fillRect/>
          </a:stretch>
        </p:blipFill>
        <p:spPr bwMode="auto">
          <a:xfrm>
            <a:off x="6858000" y="3124200"/>
            <a:ext cx="1981200" cy="2057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p>
            <a:pPr algn="l"/>
            <a:r>
              <a:rPr lang="en-US" sz="4800" b="1" dirty="0" smtClean="0"/>
              <a:t>        Got Caffeine?</a:t>
            </a:r>
            <a:endParaRPr lang="en-US" sz="4800" b="1" dirty="0"/>
          </a:p>
        </p:txBody>
      </p:sp>
      <p:sp>
        <p:nvSpPr>
          <p:cNvPr id="3" name="Content Placeholder 2"/>
          <p:cNvSpPr>
            <a:spLocks noGrp="1"/>
          </p:cNvSpPr>
          <p:nvPr>
            <p:ph idx="1"/>
          </p:nvPr>
        </p:nvSpPr>
        <p:spPr/>
        <p:txBody>
          <a:bodyPr/>
          <a:lstStyle/>
          <a:p>
            <a:pPr>
              <a:buNone/>
            </a:pPr>
            <a:endParaRPr lang="en-US" dirty="0" smtClean="0">
              <a:solidFill>
                <a:srgbClr val="0000FF"/>
              </a:solidFill>
              <a:hlinkClick r:id="rId3"/>
            </a:endParaRPr>
          </a:p>
          <a:p>
            <a:pPr>
              <a:buNone/>
            </a:pPr>
            <a:endParaRPr lang="en-US" dirty="0" smtClean="0">
              <a:solidFill>
                <a:srgbClr val="0000FF"/>
              </a:solidFill>
              <a:hlinkClick r:id="rId3"/>
            </a:endParaRPr>
          </a:p>
          <a:p>
            <a:pPr>
              <a:buNone/>
            </a:pPr>
            <a:endParaRPr lang="en-US" dirty="0" smtClean="0">
              <a:solidFill>
                <a:srgbClr val="0000FF"/>
              </a:solidFill>
              <a:hlinkClick r:id="rId3"/>
            </a:endParaRPr>
          </a:p>
          <a:p>
            <a:pPr>
              <a:buNone/>
            </a:pPr>
            <a:endParaRPr lang="en-US" dirty="0" smtClean="0">
              <a:solidFill>
                <a:srgbClr val="0000FF"/>
              </a:solidFill>
              <a:hlinkClick r:id="rId3"/>
            </a:endParaRPr>
          </a:p>
          <a:p>
            <a:pPr>
              <a:buNone/>
            </a:pPr>
            <a:endParaRPr lang="en-US" dirty="0" smtClean="0">
              <a:solidFill>
                <a:srgbClr val="0000FF"/>
              </a:solidFill>
              <a:hlinkClick r:id="rId3"/>
            </a:endParaRPr>
          </a:p>
          <a:p>
            <a:pPr algn="ctr">
              <a:buNone/>
            </a:pPr>
            <a:r>
              <a:rPr lang="en-US" b="1" dirty="0" smtClean="0">
                <a:solidFill>
                  <a:srgbClr val="0000FF"/>
                </a:solidFill>
                <a:hlinkClick r:id="rId3"/>
              </a:rPr>
              <a:t>http://threeacts.mrmeyer.com/hotcoffee/</a:t>
            </a:r>
            <a:endParaRPr lang="en-US" b="1" dirty="0" smtClean="0">
              <a:solidFill>
                <a:srgbClr val="0000FF"/>
              </a:solidFill>
            </a:endParaRPr>
          </a:p>
          <a:p>
            <a:pPr>
              <a:buNone/>
            </a:pPr>
            <a:endParaRPr lang="en-US"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pic>
        <p:nvPicPr>
          <p:cNvPr id="4098" name="Picture 2" descr="C:\Documents and Settings\preisdo\Local Settings\Temporary Internet Files\Content.IE5\QGW1TND9\MP910220804[1].jpg"/>
          <p:cNvPicPr>
            <a:picLocks noChangeAspect="1" noChangeArrowheads="1"/>
          </p:cNvPicPr>
          <p:nvPr/>
        </p:nvPicPr>
        <p:blipFill>
          <a:blip r:embed="rId4" cstate="print"/>
          <a:srcRect/>
          <a:stretch>
            <a:fillRect/>
          </a:stretch>
        </p:blipFill>
        <p:spPr bwMode="auto">
          <a:xfrm>
            <a:off x="5943600" y="838200"/>
            <a:ext cx="2819400" cy="4038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Is Everything Functional?</a:t>
            </a:r>
            <a:endParaRPr lang="en-US" b="1" dirty="0"/>
          </a:p>
        </p:txBody>
      </p:sp>
      <p:sp>
        <p:nvSpPr>
          <p:cNvPr id="3" name="Content Placeholder 2"/>
          <p:cNvSpPr>
            <a:spLocks noGrp="1"/>
          </p:cNvSpPr>
          <p:nvPr>
            <p:ph idx="1"/>
          </p:nvPr>
        </p:nvSpPr>
        <p:spPr/>
        <p:txBody>
          <a:bodyPr/>
          <a:lstStyle/>
          <a:p>
            <a:pPr algn="ctr">
              <a:buNone/>
            </a:pPr>
            <a:r>
              <a:rPr lang="en-US" sz="4000" dirty="0" smtClean="0"/>
              <a:t>What Different Ways </a:t>
            </a:r>
          </a:p>
          <a:p>
            <a:pPr algn="ctr">
              <a:buNone/>
            </a:pPr>
            <a:r>
              <a:rPr lang="en-US" sz="4000" dirty="0" smtClean="0"/>
              <a:t>Do You Use to </a:t>
            </a:r>
          </a:p>
          <a:p>
            <a:pPr algn="ctr">
              <a:buNone/>
            </a:pPr>
            <a:r>
              <a:rPr lang="en-US" sz="4000" dirty="0" smtClean="0"/>
              <a:t>Assess Student Learning?</a:t>
            </a:r>
            <a:endParaRPr lang="en-US" sz="4000"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pic>
        <p:nvPicPr>
          <p:cNvPr id="3077" name="Picture 5" descr="C:\Documents and Settings\preisdo\Local Settings\Temporary Internet Files\Content.IE5\LIN8GLTK\MC900286438[1].wmf"/>
          <p:cNvPicPr>
            <a:picLocks noChangeAspect="1" noChangeArrowheads="1"/>
          </p:cNvPicPr>
          <p:nvPr/>
        </p:nvPicPr>
        <p:blipFill>
          <a:blip r:embed="rId3" cstate="print"/>
          <a:srcRect/>
          <a:stretch>
            <a:fillRect/>
          </a:stretch>
        </p:blipFill>
        <p:spPr bwMode="auto">
          <a:xfrm>
            <a:off x="7543800" y="4343400"/>
            <a:ext cx="1259963" cy="1905000"/>
          </a:xfrm>
          <a:prstGeom prst="rect">
            <a:avLst/>
          </a:prstGeom>
          <a:noFill/>
        </p:spPr>
      </p:pic>
      <p:pic>
        <p:nvPicPr>
          <p:cNvPr id="3078" name="Picture 6" descr="C:\Documents and Settings\preisdo\Local Settings\Temporary Internet Files\Content.IE5\U1FIQHF4\MC900332774[1].wmf"/>
          <p:cNvPicPr>
            <a:picLocks noChangeAspect="1" noChangeArrowheads="1"/>
          </p:cNvPicPr>
          <p:nvPr/>
        </p:nvPicPr>
        <p:blipFill>
          <a:blip r:embed="rId4" cstate="print"/>
          <a:srcRect/>
          <a:stretch>
            <a:fillRect/>
          </a:stretch>
        </p:blipFill>
        <p:spPr bwMode="auto">
          <a:xfrm>
            <a:off x="304800" y="4419600"/>
            <a:ext cx="1828800" cy="1828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4114800"/>
          </a:xfrm>
          <a:ln>
            <a:solidFill>
              <a:srgbClr val="0000FF"/>
            </a:solidFill>
          </a:ln>
        </p:spPr>
        <p:txBody>
          <a:bodyPr/>
          <a:lstStyle/>
          <a:p>
            <a:pPr eaLnBrk="1" fontAlgn="auto" hangingPunct="1">
              <a:spcBef>
                <a:spcPts val="1800"/>
              </a:spcBef>
              <a:spcAft>
                <a:spcPts val="0"/>
              </a:spcAft>
              <a:buClr>
                <a:srgbClr val="8F23B3"/>
              </a:buClr>
              <a:defRPr/>
            </a:pPr>
            <a:r>
              <a:rPr lang="en-US" sz="3500" b="1" dirty="0" smtClean="0"/>
              <a:t>Common Core State Standards </a:t>
            </a:r>
            <a:r>
              <a:rPr lang="en-US" sz="3500" dirty="0" smtClean="0"/>
              <a:t>are critical, but it is just the first step</a:t>
            </a:r>
          </a:p>
          <a:p>
            <a:pPr fontAlgn="auto">
              <a:spcBef>
                <a:spcPts val="1800"/>
              </a:spcBef>
              <a:spcAft>
                <a:spcPts val="0"/>
              </a:spcAft>
              <a:buClr>
                <a:srgbClr val="8F23B3"/>
              </a:buClr>
              <a:defRPr/>
            </a:pPr>
            <a:r>
              <a:rPr lang="en-US" sz="3500" b="1" dirty="0" smtClean="0"/>
              <a:t>Common assessments </a:t>
            </a:r>
            <a:r>
              <a:rPr lang="en-US" sz="3500" dirty="0" smtClean="0"/>
              <a:t>aligned to the Common Core will help ensure the new standards truly reach every classroom</a:t>
            </a:r>
            <a:endParaRPr lang="en-US" sz="3500" dirty="0"/>
          </a:p>
        </p:txBody>
      </p:sp>
      <p:sp>
        <p:nvSpPr>
          <p:cNvPr id="3" name="Slide Number Placeholder 2"/>
          <p:cNvSpPr>
            <a:spLocks noGrp="1"/>
          </p:cNvSpPr>
          <p:nvPr>
            <p:ph type="sldNum" sz="quarter" idx="15"/>
          </p:nvPr>
        </p:nvSpPr>
        <p:spPr/>
        <p:txBody>
          <a:bodyPr>
            <a:normAutofit/>
          </a:bodyPr>
          <a:lstStyle/>
          <a:p>
            <a:pPr>
              <a:defRPr/>
            </a:pPr>
            <a:fld id="{60F5D020-836F-4411-B6F6-3C47B2922C68}" type="slidenum">
              <a:rPr lang="en-US"/>
              <a:pPr>
                <a:defRPr/>
              </a:pPr>
              <a:t>16</a:t>
            </a:fld>
            <a:endParaRPr lang="en-US" dirty="0"/>
          </a:p>
        </p:txBody>
      </p:sp>
      <p:sp>
        <p:nvSpPr>
          <p:cNvPr id="14340" name="Title 3"/>
          <p:cNvSpPr>
            <a:spLocks noGrp="1"/>
          </p:cNvSpPr>
          <p:nvPr>
            <p:ph type="title"/>
          </p:nvPr>
        </p:nvSpPr>
        <p:spPr bwMode="auto">
          <a:xfrm>
            <a:off x="1219200" y="914400"/>
            <a:ext cx="6705600" cy="1219200"/>
          </a:xfrm>
          <a:noFill/>
          <a:ln>
            <a:miter lim="800000"/>
            <a:headEnd/>
            <a:tailEnd/>
          </a:ln>
        </p:spPr>
        <p:txBody>
          <a:bodyPr vert="horz" wrap="square" numCol="1" anchorCtr="0" compatLnSpc="1">
            <a:prstTxWarp prst="textNoShape">
              <a:avLst/>
            </a:prstTxWarp>
          </a:bodyPr>
          <a:lstStyle/>
          <a:p>
            <a:pPr marL="168275" algn="ctr" eaLnBrk="1" hangingPunct="1"/>
            <a:r>
              <a:rPr lang="en-US" sz="4000" b="1" dirty="0" smtClean="0"/>
              <a:t>What’s Next?</a:t>
            </a:r>
            <a:br>
              <a:rPr lang="en-US" sz="4000" b="1" dirty="0" smtClean="0"/>
            </a:br>
            <a:r>
              <a:rPr lang="en-US" sz="4000" b="1" dirty="0" smtClean="0"/>
              <a:t>Common Assessments</a:t>
            </a:r>
          </a:p>
        </p:txBody>
      </p:sp>
      <p:sp>
        <p:nvSpPr>
          <p:cNvPr id="5" name="TextBox 4"/>
          <p:cNvSpPr txBox="1"/>
          <p:nvPr/>
        </p:nvSpPr>
        <p:spPr>
          <a:xfrm>
            <a:off x="4572000" y="5867400"/>
            <a:ext cx="4343400" cy="646331"/>
          </a:xfrm>
          <a:prstGeom prst="rect">
            <a:avLst/>
          </a:prstGeom>
          <a:noFill/>
        </p:spPr>
        <p:txBody>
          <a:bodyPr wrap="square" rtlCol="0">
            <a:spAutoFit/>
          </a:bodyPr>
          <a:lstStyle/>
          <a:p>
            <a:pPr algn="ctr"/>
            <a:r>
              <a:rPr lang="en-US" b="1" dirty="0" smtClean="0">
                <a:hlinkClick r:id="rId3"/>
              </a:rPr>
              <a:t>http://www.parcconline.org</a:t>
            </a:r>
            <a:endParaRPr lang="en-US" b="1" dirty="0" smtClean="0"/>
          </a:p>
          <a:p>
            <a:endParaRPr lang="en-US" b="1" dirty="0"/>
          </a:p>
        </p:txBody>
      </p:sp>
    </p:spTree>
    <p:extLst>
      <p:ext uri="{BB962C8B-B14F-4D97-AF65-F5344CB8AC3E}">
        <p14:creationId xmlns:p14="http://schemas.microsoft.com/office/powerpoint/2010/main" val="3631536292"/>
      </p:ext>
    </p:extLst>
  </p:cSld>
  <p:clrMapOvr>
    <a:masterClrMapping/>
  </p:clrMapOvr>
  <p:transition xmlns:p14="http://schemas.microsoft.com/office/powerpoint/2010/main" spd="med" advClick="0">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yearbar.png"/>
          <p:cNvPicPr>
            <a:picLocks noChangeAspect="1"/>
          </p:cNvPicPr>
          <p:nvPr/>
        </p:nvPicPr>
        <p:blipFill>
          <a:blip r:embed="rId3" cstate="print"/>
          <a:srcRect/>
          <a:stretch>
            <a:fillRect/>
          </a:stretch>
        </p:blipFill>
        <p:spPr bwMode="auto">
          <a:xfrm>
            <a:off x="76200" y="1447800"/>
            <a:ext cx="8839200" cy="990600"/>
          </a:xfrm>
          <a:prstGeom prst="rect">
            <a:avLst/>
          </a:prstGeom>
          <a:noFill/>
          <a:ln w="9525">
            <a:noFill/>
            <a:miter lim="800000"/>
            <a:headEnd/>
            <a:tailEnd/>
          </a:ln>
        </p:spPr>
      </p:pic>
      <p:sp>
        <p:nvSpPr>
          <p:cNvPr id="22531" name="Title 2"/>
          <p:cNvSpPr>
            <a:spLocks noGrp="1"/>
          </p:cNvSpPr>
          <p:nvPr>
            <p:ph type="title"/>
          </p:nvPr>
        </p:nvSpPr>
        <p:spPr bwMode="auto">
          <a:xfrm>
            <a:off x="228600" y="838200"/>
            <a:ext cx="8610600" cy="1143000"/>
          </a:xfrm>
          <a:noFill/>
          <a:ln>
            <a:miter lim="800000"/>
            <a:headEnd/>
            <a:tailEnd/>
          </a:ln>
        </p:spPr>
        <p:txBody>
          <a:bodyPr vert="horz" wrap="square" numCol="1" anchorCtr="0" compatLnSpc="1">
            <a:prstTxWarp prst="textNoShape">
              <a:avLst/>
            </a:prstTxWarp>
          </a:bodyPr>
          <a:lstStyle/>
          <a:p>
            <a:pPr marL="168275" eaLnBrk="1" hangingPunct="1"/>
            <a:r>
              <a:rPr lang="en-US" dirty="0" smtClean="0"/>
              <a:t>PARCC Assessment Design</a:t>
            </a:r>
            <a:br>
              <a:rPr lang="en-US" dirty="0" smtClean="0"/>
            </a:br>
            <a:r>
              <a:rPr lang="en-US" sz="1800" dirty="0" smtClean="0"/>
              <a:t>English Language Arts/Literacy and  Mathematics, Grades 3-11</a:t>
            </a:r>
            <a:endParaRPr lang="en-US" dirty="0" smtClean="0"/>
          </a:p>
        </p:txBody>
      </p:sp>
      <p:grpSp>
        <p:nvGrpSpPr>
          <p:cNvPr id="4" name="Group 39"/>
          <p:cNvGrpSpPr>
            <a:grpSpLocks/>
          </p:cNvGrpSpPr>
          <p:nvPr/>
        </p:nvGrpSpPr>
        <p:grpSpPr bwMode="auto">
          <a:xfrm>
            <a:off x="7239000" y="2292350"/>
            <a:ext cx="1822450" cy="2438400"/>
            <a:chOff x="7394941" y="2176414"/>
            <a:chExt cx="1495401" cy="2113817"/>
          </a:xfrm>
        </p:grpSpPr>
        <p:cxnSp>
          <p:nvCxnSpPr>
            <p:cNvPr id="8" name="Straight Connector 7"/>
            <p:cNvCxnSpPr/>
            <p:nvPr/>
          </p:nvCxnSpPr>
          <p:spPr>
            <a:xfrm rot="5400000">
              <a:off x="7507680" y="2808771"/>
              <a:ext cx="1264713" cy="0"/>
            </a:xfrm>
            <a:prstGeom prst="line">
              <a:avLst/>
            </a:prstGeom>
            <a:ln w="38100">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22556" name="Picture 5" descr="clipboard.png"/>
            <p:cNvPicPr preferRelativeResize="0">
              <a:picLocks/>
            </p:cNvPicPr>
            <p:nvPr/>
          </p:nvPicPr>
          <p:blipFill>
            <a:blip r:embed="rId4" cstate="print"/>
            <a:srcRect/>
            <a:stretch>
              <a:fillRect/>
            </a:stretch>
          </p:blipFill>
          <p:spPr bwMode="auto">
            <a:xfrm>
              <a:off x="7394941" y="2704868"/>
              <a:ext cx="1495401" cy="1585363"/>
            </a:xfrm>
            <a:prstGeom prst="rect">
              <a:avLst/>
            </a:prstGeom>
            <a:noFill/>
            <a:ln w="9525">
              <a:noFill/>
              <a:miter lim="800000"/>
              <a:headEnd/>
              <a:tailEnd/>
            </a:ln>
          </p:spPr>
        </p:pic>
        <p:sp>
          <p:nvSpPr>
            <p:cNvPr id="11295" name="TextBox 35"/>
            <p:cNvSpPr txBox="1">
              <a:spLocks noChangeArrowheads="1"/>
            </p:cNvSpPr>
            <p:nvPr/>
          </p:nvSpPr>
          <p:spPr bwMode="auto">
            <a:xfrm>
              <a:off x="7457466" y="3233323"/>
              <a:ext cx="1370350" cy="76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6" charset="-128"/>
                </a:defRPr>
              </a:lvl1pPr>
              <a:lvl2pPr marL="742950" indent="-285750" eaLnBrk="0" hangingPunct="0">
                <a:defRPr>
                  <a:solidFill>
                    <a:schemeClr val="tx1"/>
                  </a:solidFill>
                  <a:latin typeface="Arial" charset="0"/>
                  <a:ea typeface="ＭＳ Ｐゴシック" pitchFamily="26" charset="-128"/>
                </a:defRPr>
              </a:lvl2pPr>
              <a:lvl3pPr marL="1143000" indent="-228600" eaLnBrk="0" hangingPunct="0">
                <a:defRPr>
                  <a:solidFill>
                    <a:schemeClr val="tx1"/>
                  </a:solidFill>
                  <a:latin typeface="Arial" charset="0"/>
                  <a:ea typeface="ＭＳ Ｐゴシック" pitchFamily="26" charset="-128"/>
                </a:defRPr>
              </a:lvl3pPr>
              <a:lvl4pPr marL="1600200" indent="-228600" eaLnBrk="0" hangingPunct="0">
                <a:defRPr>
                  <a:solidFill>
                    <a:schemeClr val="tx1"/>
                  </a:solidFill>
                  <a:latin typeface="Arial" charset="0"/>
                  <a:ea typeface="ＭＳ Ｐゴシック" pitchFamily="26" charset="-128"/>
                </a:defRPr>
              </a:lvl4pPr>
              <a:lvl5pPr marL="2057400" indent="-228600" eaLnBrk="0" hangingPunct="0">
                <a:defRPr>
                  <a:solidFill>
                    <a:schemeClr val="tx1"/>
                  </a:solidFill>
                  <a:latin typeface="Arial" charset="0"/>
                  <a:ea typeface="ＭＳ Ｐゴシック" pitchFamily="2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6" charset="-128"/>
                </a:defRPr>
              </a:lvl9pPr>
            </a:lstStyle>
            <a:p>
              <a:pPr algn="ctr" eaLnBrk="1" hangingPunct="1">
                <a:defRPr/>
              </a:pPr>
              <a:r>
                <a:rPr lang="en-US" sz="1050" b="1" dirty="0">
                  <a:latin typeface="Calibri" pitchFamily="26" charset="0"/>
                </a:rPr>
                <a:t>End-of-Year </a:t>
              </a:r>
            </a:p>
            <a:p>
              <a:pPr algn="ctr" eaLnBrk="1" hangingPunct="1">
                <a:defRPr/>
              </a:pPr>
              <a:r>
                <a:rPr lang="en-US" sz="1050" b="1" dirty="0">
                  <a:latin typeface="Calibri" pitchFamily="26" charset="0"/>
                </a:rPr>
                <a:t>Assessment</a:t>
              </a:r>
            </a:p>
            <a:p>
              <a:pPr marL="177800" indent="-68263" eaLnBrk="1" hangingPunct="1">
                <a:buFont typeface="Arial" charset="0"/>
                <a:buChar char="•"/>
                <a:defRPr/>
              </a:pPr>
              <a:r>
                <a:rPr lang="en-US" sz="1050" dirty="0">
                  <a:solidFill>
                    <a:srgbClr val="000000"/>
                  </a:solidFill>
                  <a:latin typeface="Calibri" pitchFamily="26" charset="0"/>
                </a:rPr>
                <a:t>Innovative, computer-based items</a:t>
              </a:r>
              <a:endParaRPr lang="en-US" sz="1050" dirty="0">
                <a:latin typeface="Calibri" pitchFamily="26" charset="0"/>
              </a:endParaRPr>
            </a:p>
            <a:p>
              <a:pPr algn="ctr" eaLnBrk="1" hangingPunct="1">
                <a:defRPr/>
              </a:pPr>
              <a:endParaRPr lang="en-US" sz="900" b="1" dirty="0"/>
            </a:p>
          </p:txBody>
        </p:sp>
      </p:grpSp>
      <p:grpSp>
        <p:nvGrpSpPr>
          <p:cNvPr id="6" name="Group 34"/>
          <p:cNvGrpSpPr>
            <a:grpSpLocks/>
          </p:cNvGrpSpPr>
          <p:nvPr/>
        </p:nvGrpSpPr>
        <p:grpSpPr bwMode="auto">
          <a:xfrm>
            <a:off x="5181600" y="2292350"/>
            <a:ext cx="1912938" cy="2432050"/>
            <a:chOff x="5604093" y="2447264"/>
            <a:chExt cx="1462863" cy="2921492"/>
          </a:xfrm>
        </p:grpSpPr>
        <p:cxnSp>
          <p:nvCxnSpPr>
            <p:cNvPr id="13" name="Straight Connector 12"/>
            <p:cNvCxnSpPr/>
            <p:nvPr/>
          </p:nvCxnSpPr>
          <p:spPr>
            <a:xfrm rot="5400000">
              <a:off x="5297516" y="3471312"/>
              <a:ext cx="2048096" cy="0"/>
            </a:xfrm>
            <a:prstGeom prst="line">
              <a:avLst/>
            </a:prstGeom>
            <a:ln w="38100">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22553" name="Picture 18" descr="clipboard.png"/>
            <p:cNvPicPr preferRelativeResize="0">
              <a:picLocks/>
            </p:cNvPicPr>
            <p:nvPr/>
          </p:nvPicPr>
          <p:blipFill>
            <a:blip r:embed="rId4" cstate="print"/>
            <a:srcRect/>
            <a:stretch>
              <a:fillRect/>
            </a:stretch>
          </p:blipFill>
          <p:spPr bwMode="auto">
            <a:xfrm>
              <a:off x="5612310" y="3172107"/>
              <a:ext cx="1454646" cy="2196649"/>
            </a:xfrm>
            <a:prstGeom prst="rect">
              <a:avLst/>
            </a:prstGeom>
            <a:noFill/>
            <a:ln w="9525">
              <a:noFill/>
              <a:miter lim="800000"/>
              <a:headEnd/>
              <a:tailEnd/>
            </a:ln>
          </p:spPr>
        </p:pic>
        <p:sp>
          <p:nvSpPr>
            <p:cNvPr id="16" name="TextBox 15"/>
            <p:cNvSpPr txBox="1"/>
            <p:nvPr/>
          </p:nvSpPr>
          <p:spPr>
            <a:xfrm>
              <a:off x="5604093" y="3908010"/>
              <a:ext cx="1432513" cy="1081258"/>
            </a:xfrm>
            <a:prstGeom prst="rect">
              <a:avLst/>
            </a:prstGeom>
            <a:noFill/>
          </p:spPr>
          <p:txBody>
            <a:bodyPr>
              <a:spAutoFit/>
            </a:bodyPr>
            <a:lstStyle/>
            <a:p>
              <a:pPr algn="ctr" fontAlgn="auto">
                <a:spcBef>
                  <a:spcPts val="0"/>
                </a:spcBef>
                <a:spcAft>
                  <a:spcPts val="0"/>
                </a:spcAft>
                <a:defRPr/>
              </a:pPr>
              <a:r>
                <a:rPr lang="en-US" sz="1050" b="1" dirty="0">
                  <a:latin typeface="Calibri" pitchFamily="34" charset="0"/>
                  <a:cs typeface="Calibri" pitchFamily="34" charset="0"/>
                </a:rPr>
                <a:t>Performance-Based</a:t>
              </a:r>
            </a:p>
            <a:p>
              <a:pPr algn="ctr" fontAlgn="auto">
                <a:spcBef>
                  <a:spcPts val="0"/>
                </a:spcBef>
                <a:spcAft>
                  <a:spcPts val="0"/>
                </a:spcAft>
                <a:defRPr/>
              </a:pPr>
              <a:r>
                <a:rPr lang="en-US" sz="1050" b="1" dirty="0">
                  <a:latin typeface="Calibri" pitchFamily="34" charset="0"/>
                  <a:cs typeface="Calibri" pitchFamily="34" charset="0"/>
                </a:rPr>
                <a:t>Assessment (PBA)</a:t>
              </a:r>
            </a:p>
            <a:p>
              <a:pPr marL="274320" indent="-91440" fontAlgn="auto">
                <a:spcBef>
                  <a:spcPts val="0"/>
                </a:spcBef>
                <a:spcAft>
                  <a:spcPts val="0"/>
                </a:spcAft>
                <a:buFont typeface="Arial" pitchFamily="34" charset="0"/>
                <a:buChar char="•"/>
                <a:defRPr/>
              </a:pPr>
              <a:r>
                <a:rPr lang="en-US" sz="1050" dirty="0">
                  <a:latin typeface="Calibri" pitchFamily="34" charset="0"/>
                  <a:cs typeface="Calibri" pitchFamily="34" charset="0"/>
                </a:rPr>
                <a:t>Extended tasks</a:t>
              </a:r>
            </a:p>
            <a:p>
              <a:pPr marL="274320" indent="-91440" fontAlgn="auto">
                <a:spcBef>
                  <a:spcPts val="0"/>
                </a:spcBef>
                <a:spcAft>
                  <a:spcPts val="0"/>
                </a:spcAft>
                <a:buFont typeface="Arial" pitchFamily="34" charset="0"/>
                <a:buChar char="•"/>
                <a:defRPr/>
              </a:pPr>
              <a:r>
                <a:rPr lang="en-US" sz="1050" dirty="0">
                  <a:latin typeface="Calibri" pitchFamily="34" charset="0"/>
                  <a:cs typeface="Calibri" pitchFamily="34" charset="0"/>
                </a:rPr>
                <a:t>Applications of concepts and skills</a:t>
              </a:r>
            </a:p>
          </p:txBody>
        </p:sp>
      </p:grpSp>
      <p:grpSp>
        <p:nvGrpSpPr>
          <p:cNvPr id="7" name="Group 43"/>
          <p:cNvGrpSpPr>
            <a:grpSpLocks/>
          </p:cNvGrpSpPr>
          <p:nvPr/>
        </p:nvGrpSpPr>
        <p:grpSpPr bwMode="auto">
          <a:xfrm>
            <a:off x="0" y="5638800"/>
            <a:ext cx="4173538" cy="838200"/>
            <a:chOff x="310906" y="5908962"/>
            <a:chExt cx="5057412" cy="990600"/>
          </a:xfrm>
        </p:grpSpPr>
        <p:pic>
          <p:nvPicPr>
            <p:cNvPr id="22549" name="Picture 44" descr="key.png"/>
            <p:cNvPicPr>
              <a:picLocks noChangeAspect="1"/>
            </p:cNvPicPr>
            <p:nvPr/>
          </p:nvPicPr>
          <p:blipFill>
            <a:blip r:embed="rId5" cstate="print">
              <a:lum bright="8000"/>
            </a:blip>
            <a:srcRect/>
            <a:stretch>
              <a:fillRect/>
            </a:stretch>
          </p:blipFill>
          <p:spPr bwMode="auto">
            <a:xfrm>
              <a:off x="310906" y="5908962"/>
              <a:ext cx="5019045" cy="990600"/>
            </a:xfrm>
            <a:prstGeom prst="rect">
              <a:avLst/>
            </a:prstGeom>
            <a:noFill/>
            <a:ln w="9525">
              <a:noFill/>
              <a:miter lim="800000"/>
              <a:headEnd/>
              <a:tailEnd/>
            </a:ln>
          </p:spPr>
        </p:pic>
        <p:sp>
          <p:nvSpPr>
            <p:cNvPr id="30" name="TextBox 29"/>
            <p:cNvSpPr txBox="1"/>
            <p:nvPr/>
          </p:nvSpPr>
          <p:spPr>
            <a:xfrm>
              <a:off x="1126555" y="6092823"/>
              <a:ext cx="1862143" cy="491548"/>
            </a:xfrm>
            <a:prstGeom prst="rect">
              <a:avLst/>
            </a:prstGeom>
            <a:noFill/>
          </p:spPr>
          <p:txBody>
            <a:bodyPr>
              <a:spAutoFit/>
            </a:bodyPr>
            <a:lstStyle/>
            <a:p>
              <a:pPr fontAlgn="auto">
                <a:spcBef>
                  <a:spcPts val="0"/>
                </a:spcBef>
                <a:spcAft>
                  <a:spcPts val="0"/>
                </a:spcAft>
                <a:defRPr/>
              </a:pPr>
              <a:r>
                <a:rPr lang="en-US" sz="1050" b="1" dirty="0">
                  <a:latin typeface="+mn-lt"/>
                </a:rPr>
                <a:t>Summative,</a:t>
              </a:r>
            </a:p>
            <a:p>
              <a:pPr fontAlgn="auto">
                <a:spcBef>
                  <a:spcPts val="0"/>
                </a:spcBef>
                <a:spcAft>
                  <a:spcPts val="0"/>
                </a:spcAft>
                <a:defRPr/>
              </a:pPr>
              <a:r>
                <a:rPr lang="en-US" sz="1050" b="1">
                  <a:latin typeface="+mn-lt"/>
                </a:rPr>
                <a:t>Required assessment</a:t>
              </a:r>
              <a:endParaRPr lang="en-US" sz="1050" b="1" dirty="0">
                <a:latin typeface="+mn-lt"/>
              </a:endParaRPr>
            </a:p>
          </p:txBody>
        </p:sp>
        <p:sp>
          <p:nvSpPr>
            <p:cNvPr id="31" name="TextBox 30"/>
            <p:cNvSpPr txBox="1"/>
            <p:nvPr/>
          </p:nvSpPr>
          <p:spPr>
            <a:xfrm>
              <a:off x="3696621" y="6179126"/>
              <a:ext cx="1671697" cy="491548"/>
            </a:xfrm>
            <a:prstGeom prst="rect">
              <a:avLst/>
            </a:prstGeom>
            <a:noFill/>
          </p:spPr>
          <p:txBody>
            <a:bodyPr>
              <a:spAutoFit/>
            </a:bodyPr>
            <a:lstStyle/>
            <a:p>
              <a:pPr fontAlgn="auto">
                <a:spcBef>
                  <a:spcPts val="0"/>
                </a:spcBef>
                <a:spcAft>
                  <a:spcPts val="0"/>
                </a:spcAft>
                <a:defRPr/>
              </a:pPr>
              <a:r>
                <a:rPr lang="en-US" sz="1050" dirty="0">
                  <a:latin typeface="+mn-lt"/>
                </a:rPr>
                <a:t>Interim, optional assessment</a:t>
              </a:r>
            </a:p>
          </p:txBody>
        </p:sp>
      </p:grpSp>
      <p:grpSp>
        <p:nvGrpSpPr>
          <p:cNvPr id="9" name="Group 47"/>
          <p:cNvGrpSpPr>
            <a:grpSpLocks/>
          </p:cNvGrpSpPr>
          <p:nvPr/>
        </p:nvGrpSpPr>
        <p:grpSpPr bwMode="auto">
          <a:xfrm>
            <a:off x="457200" y="2895600"/>
            <a:ext cx="1738313" cy="1828800"/>
            <a:chOff x="5448202" y="4867082"/>
            <a:chExt cx="1224956" cy="1373805"/>
          </a:xfrm>
        </p:grpSpPr>
        <p:pic>
          <p:nvPicPr>
            <p:cNvPr id="22547" name="Picture 6" descr="clipboard-faded.png"/>
            <p:cNvPicPr>
              <a:picLocks/>
            </p:cNvPicPr>
            <p:nvPr/>
          </p:nvPicPr>
          <p:blipFill>
            <a:blip r:embed="rId6" cstate="print">
              <a:lum bright="12000"/>
            </a:blip>
            <a:srcRect/>
            <a:stretch>
              <a:fillRect/>
            </a:stretch>
          </p:blipFill>
          <p:spPr bwMode="auto">
            <a:xfrm>
              <a:off x="5455526" y="4867082"/>
              <a:ext cx="1217632" cy="1373805"/>
            </a:xfrm>
            <a:prstGeom prst="rect">
              <a:avLst/>
            </a:prstGeom>
            <a:noFill/>
            <a:ln w="9525">
              <a:noFill/>
              <a:miter lim="800000"/>
              <a:headEnd/>
              <a:tailEnd/>
            </a:ln>
          </p:spPr>
        </p:pic>
        <p:sp>
          <p:nvSpPr>
            <p:cNvPr id="11286" name="TextBox 39"/>
            <p:cNvSpPr txBox="1">
              <a:spLocks noChangeArrowheads="1"/>
            </p:cNvSpPr>
            <p:nvPr/>
          </p:nvSpPr>
          <p:spPr bwMode="auto">
            <a:xfrm>
              <a:off x="5448202" y="5272545"/>
              <a:ext cx="1181327" cy="76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6" charset="-128"/>
                </a:defRPr>
              </a:lvl1pPr>
              <a:lvl2pPr marL="742950" indent="-285750" eaLnBrk="0" hangingPunct="0">
                <a:defRPr>
                  <a:solidFill>
                    <a:schemeClr val="tx1"/>
                  </a:solidFill>
                  <a:latin typeface="Arial" charset="0"/>
                  <a:ea typeface="ＭＳ Ｐゴシック" pitchFamily="26" charset="-128"/>
                </a:defRPr>
              </a:lvl2pPr>
              <a:lvl3pPr marL="1143000" indent="-228600" eaLnBrk="0" hangingPunct="0">
                <a:defRPr>
                  <a:solidFill>
                    <a:schemeClr val="tx1"/>
                  </a:solidFill>
                  <a:latin typeface="Arial" charset="0"/>
                  <a:ea typeface="ＭＳ Ｐゴシック" pitchFamily="26" charset="-128"/>
                </a:defRPr>
              </a:lvl3pPr>
              <a:lvl4pPr marL="1600200" indent="-228600" eaLnBrk="0" hangingPunct="0">
                <a:defRPr>
                  <a:solidFill>
                    <a:schemeClr val="tx1"/>
                  </a:solidFill>
                  <a:latin typeface="Arial" charset="0"/>
                  <a:ea typeface="ＭＳ Ｐゴシック" pitchFamily="26" charset="-128"/>
                </a:defRPr>
              </a:lvl4pPr>
              <a:lvl5pPr marL="2057400" indent="-228600" eaLnBrk="0" hangingPunct="0">
                <a:defRPr>
                  <a:solidFill>
                    <a:schemeClr val="tx1"/>
                  </a:solidFill>
                  <a:latin typeface="Arial" charset="0"/>
                  <a:ea typeface="ＭＳ Ｐゴシック" pitchFamily="2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6" charset="-128"/>
                </a:defRPr>
              </a:lvl9pPr>
            </a:lstStyle>
            <a:p>
              <a:pPr algn="ctr" eaLnBrk="1" hangingPunct="1">
                <a:defRPr/>
              </a:pPr>
              <a:r>
                <a:rPr lang="en-US" sz="1000" b="1" dirty="0" smtClean="0">
                  <a:latin typeface="Calibri" pitchFamily="26" charset="0"/>
                </a:rPr>
                <a:t>Diagnostic Assessment</a:t>
              </a:r>
              <a:endParaRPr lang="en-US" sz="1000" b="1" dirty="0">
                <a:latin typeface="Calibri" pitchFamily="26" charset="0"/>
              </a:endParaRPr>
            </a:p>
            <a:p>
              <a:pPr marL="177800" indent="-55563" eaLnBrk="1" hangingPunct="1">
                <a:buFont typeface="Arial" charset="0"/>
                <a:buChar char="•"/>
                <a:defRPr/>
              </a:pPr>
              <a:r>
                <a:rPr lang="en-US" sz="1000" dirty="0" smtClean="0">
                  <a:latin typeface="Calibri" pitchFamily="26" charset="0"/>
                </a:rPr>
                <a:t> Early </a:t>
              </a:r>
              <a:r>
                <a:rPr lang="en-US" sz="1000" dirty="0">
                  <a:latin typeface="Calibri" pitchFamily="26" charset="0"/>
                </a:rPr>
                <a:t>indicator of student knowledge and skills to inform instruction, supports, and PD</a:t>
              </a:r>
            </a:p>
          </p:txBody>
        </p:sp>
      </p:grpSp>
      <p:sp>
        <p:nvSpPr>
          <p:cNvPr id="11284" name="TextBox 35"/>
          <p:cNvSpPr txBox="1">
            <a:spLocks noChangeArrowheads="1"/>
          </p:cNvSpPr>
          <p:nvPr/>
        </p:nvSpPr>
        <p:spPr bwMode="auto">
          <a:xfrm>
            <a:off x="4481513" y="5410200"/>
            <a:ext cx="19192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ＭＳ Ｐゴシック" pitchFamily="26" charset="-128"/>
              </a:defRPr>
            </a:lvl1pPr>
            <a:lvl2pPr marL="742950" indent="-285750" eaLnBrk="0" hangingPunct="0">
              <a:defRPr>
                <a:solidFill>
                  <a:schemeClr val="tx1"/>
                </a:solidFill>
                <a:latin typeface="Arial" charset="0"/>
                <a:ea typeface="ＭＳ Ｐゴシック" pitchFamily="26" charset="-128"/>
              </a:defRPr>
            </a:lvl2pPr>
            <a:lvl3pPr marL="1143000" indent="-228600" eaLnBrk="0" hangingPunct="0">
              <a:defRPr>
                <a:solidFill>
                  <a:schemeClr val="tx1"/>
                </a:solidFill>
                <a:latin typeface="Arial" charset="0"/>
                <a:ea typeface="ＭＳ Ｐゴシック" pitchFamily="26" charset="-128"/>
              </a:defRPr>
            </a:lvl3pPr>
            <a:lvl4pPr marL="1600200" indent="-228600" eaLnBrk="0" hangingPunct="0">
              <a:defRPr>
                <a:solidFill>
                  <a:schemeClr val="tx1"/>
                </a:solidFill>
                <a:latin typeface="Arial" charset="0"/>
                <a:ea typeface="ＭＳ Ｐゴシック" pitchFamily="26" charset="-128"/>
              </a:defRPr>
            </a:lvl4pPr>
            <a:lvl5pPr marL="2057400" indent="-228600" eaLnBrk="0" hangingPunct="0">
              <a:defRPr>
                <a:solidFill>
                  <a:schemeClr val="tx1"/>
                </a:solidFill>
                <a:latin typeface="Arial" charset="0"/>
                <a:ea typeface="ＭＳ Ｐゴシック" pitchFamily="2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6" charset="-128"/>
              </a:defRPr>
            </a:lvl9pPr>
          </a:lstStyle>
          <a:p>
            <a:pPr algn="ctr" eaLnBrk="1" hangingPunct="1">
              <a:defRPr/>
            </a:pPr>
            <a:r>
              <a:rPr lang="en-US" sz="1100" b="1" dirty="0" smtClean="0">
                <a:latin typeface="Calibri" pitchFamily="26" charset="0"/>
              </a:rPr>
              <a:t>ELA - Speaking And Listening</a:t>
            </a:r>
          </a:p>
          <a:p>
            <a:pPr algn="ctr" eaLnBrk="1" hangingPunct="1">
              <a:defRPr/>
            </a:pPr>
            <a:r>
              <a:rPr lang="en-US" sz="1100" b="1" dirty="0" smtClean="0">
                <a:latin typeface="Calibri" pitchFamily="26" charset="0"/>
              </a:rPr>
              <a:t>Assessment</a:t>
            </a:r>
          </a:p>
          <a:p>
            <a:pPr marL="171450" indent="-171450" eaLnBrk="1" hangingPunct="1">
              <a:buFont typeface="Arial" pitchFamily="34" charset="0"/>
              <a:buChar char="•"/>
              <a:defRPr/>
            </a:pPr>
            <a:r>
              <a:rPr lang="en-US" sz="1100" dirty="0" smtClean="0">
                <a:latin typeface="Calibri" pitchFamily="26" charset="0"/>
              </a:rPr>
              <a:t>Locally scored</a:t>
            </a:r>
          </a:p>
          <a:p>
            <a:pPr marL="171450" indent="-171450" eaLnBrk="1" hangingPunct="1">
              <a:buFont typeface="Arial" pitchFamily="34" charset="0"/>
              <a:buChar char="•"/>
              <a:defRPr/>
            </a:pPr>
            <a:r>
              <a:rPr lang="en-US" sz="1100" dirty="0" smtClean="0">
                <a:latin typeface="Calibri" pitchFamily="26" charset="0"/>
              </a:rPr>
              <a:t>Non-summative, required</a:t>
            </a:r>
          </a:p>
        </p:txBody>
      </p:sp>
      <p:cxnSp>
        <p:nvCxnSpPr>
          <p:cNvPr id="5" name="Straight Connector 4"/>
          <p:cNvCxnSpPr/>
          <p:nvPr/>
        </p:nvCxnSpPr>
        <p:spPr>
          <a:xfrm flipH="1">
            <a:off x="5473700" y="4953000"/>
            <a:ext cx="1588" cy="344488"/>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429000" y="4953000"/>
            <a:ext cx="3576638" cy="0"/>
          </a:xfrm>
          <a:prstGeom prst="straightConnector1">
            <a:avLst/>
          </a:prstGeom>
          <a:ln w="22225">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bwMode="auto">
          <a:xfrm>
            <a:off x="533400" y="2133600"/>
            <a:ext cx="4038600" cy="276225"/>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1200" b="1" dirty="0">
                <a:solidFill>
                  <a:schemeClr val="tx2">
                    <a:lumMod val="75000"/>
                  </a:schemeClr>
                </a:solidFill>
              </a:rPr>
              <a:t>Optional Assessments/Flexible Administration</a:t>
            </a:r>
          </a:p>
        </p:txBody>
      </p:sp>
      <p:cxnSp>
        <p:nvCxnSpPr>
          <p:cNvPr id="39" name="Straight Arrow Connector 38"/>
          <p:cNvCxnSpPr/>
          <p:nvPr/>
        </p:nvCxnSpPr>
        <p:spPr>
          <a:xfrm rot="10800000" flipV="1">
            <a:off x="533400" y="2724150"/>
            <a:ext cx="3962400" cy="19050"/>
          </a:xfrm>
          <a:prstGeom prst="straightConnector1">
            <a:avLst/>
          </a:prstGeom>
          <a:ln w="22225">
            <a:prstDash val="dash"/>
            <a:headEnd type="arrow"/>
            <a:tailEnd type="arrow"/>
          </a:ln>
        </p:spPr>
        <p:style>
          <a:lnRef idx="1">
            <a:schemeClr val="accent1"/>
          </a:lnRef>
          <a:fillRef idx="0">
            <a:schemeClr val="accent1"/>
          </a:fillRef>
          <a:effectRef idx="0">
            <a:schemeClr val="accent1"/>
          </a:effectRef>
          <a:fontRef idx="minor">
            <a:schemeClr val="tx1"/>
          </a:fontRef>
        </p:style>
      </p:cxnSp>
      <p:grpSp>
        <p:nvGrpSpPr>
          <p:cNvPr id="10" name="Group 47"/>
          <p:cNvGrpSpPr>
            <a:grpSpLocks/>
          </p:cNvGrpSpPr>
          <p:nvPr/>
        </p:nvGrpSpPr>
        <p:grpSpPr bwMode="auto">
          <a:xfrm>
            <a:off x="2667000" y="2895600"/>
            <a:ext cx="1905000" cy="1828800"/>
            <a:chOff x="5394517" y="4867082"/>
            <a:chExt cx="1342192" cy="1373805"/>
          </a:xfrm>
        </p:grpSpPr>
        <p:pic>
          <p:nvPicPr>
            <p:cNvPr id="22545" name="Picture 6" descr="clipboard-faded.png"/>
            <p:cNvPicPr>
              <a:picLocks/>
            </p:cNvPicPr>
            <p:nvPr/>
          </p:nvPicPr>
          <p:blipFill>
            <a:blip r:embed="rId6" cstate="print">
              <a:lum bright="12000"/>
            </a:blip>
            <a:srcRect/>
            <a:stretch>
              <a:fillRect/>
            </a:stretch>
          </p:blipFill>
          <p:spPr bwMode="auto">
            <a:xfrm>
              <a:off x="5455526" y="4867082"/>
              <a:ext cx="1217632" cy="1373805"/>
            </a:xfrm>
            <a:prstGeom prst="rect">
              <a:avLst/>
            </a:prstGeom>
            <a:noFill/>
            <a:ln w="9525">
              <a:noFill/>
              <a:miter lim="800000"/>
              <a:headEnd/>
              <a:tailEnd/>
            </a:ln>
          </p:spPr>
        </p:pic>
        <p:sp>
          <p:nvSpPr>
            <p:cNvPr id="48" name="TextBox 47"/>
            <p:cNvSpPr txBox="1"/>
            <p:nvPr/>
          </p:nvSpPr>
          <p:spPr>
            <a:xfrm>
              <a:off x="5394517" y="5272545"/>
              <a:ext cx="1342192" cy="190806"/>
            </a:xfrm>
            <a:prstGeom prst="rect">
              <a:avLst/>
            </a:prstGeom>
            <a:noFill/>
          </p:spPr>
          <p:txBody>
            <a:bodyPr>
              <a:spAutoFit/>
            </a:bodyPr>
            <a:lstStyle/>
            <a:p>
              <a:pPr algn="ctr" fontAlgn="auto">
                <a:spcBef>
                  <a:spcPts val="0"/>
                </a:spcBef>
                <a:spcAft>
                  <a:spcPts val="0"/>
                </a:spcAft>
                <a:defRPr/>
              </a:pPr>
              <a:endParaRPr lang="en-US" sz="1050" dirty="0">
                <a:latin typeface="+mn-lt"/>
              </a:endParaRPr>
            </a:p>
          </p:txBody>
        </p:sp>
      </p:grpSp>
      <p:sp>
        <p:nvSpPr>
          <p:cNvPr id="11278" name="TextBox 48"/>
          <p:cNvSpPr txBox="1">
            <a:spLocks noChangeArrowheads="1"/>
          </p:cNvSpPr>
          <p:nvPr/>
        </p:nvSpPr>
        <p:spPr bwMode="auto">
          <a:xfrm>
            <a:off x="2743200" y="3429000"/>
            <a:ext cx="16764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6" charset="-128"/>
              </a:defRPr>
            </a:lvl1pPr>
            <a:lvl2pPr marL="742950" indent="-285750" eaLnBrk="0" hangingPunct="0">
              <a:defRPr>
                <a:solidFill>
                  <a:schemeClr val="tx1"/>
                </a:solidFill>
                <a:latin typeface="Arial" charset="0"/>
                <a:ea typeface="ＭＳ Ｐゴシック" pitchFamily="26" charset="-128"/>
              </a:defRPr>
            </a:lvl2pPr>
            <a:lvl3pPr marL="1143000" indent="-228600" eaLnBrk="0" hangingPunct="0">
              <a:defRPr>
                <a:solidFill>
                  <a:schemeClr val="tx1"/>
                </a:solidFill>
                <a:latin typeface="Arial" charset="0"/>
                <a:ea typeface="ＭＳ Ｐゴシック" pitchFamily="26" charset="-128"/>
              </a:defRPr>
            </a:lvl3pPr>
            <a:lvl4pPr marL="1600200" indent="-228600" eaLnBrk="0" hangingPunct="0">
              <a:defRPr>
                <a:solidFill>
                  <a:schemeClr val="tx1"/>
                </a:solidFill>
                <a:latin typeface="Arial" charset="0"/>
                <a:ea typeface="ＭＳ Ｐゴシック" pitchFamily="26" charset="-128"/>
              </a:defRPr>
            </a:lvl4pPr>
            <a:lvl5pPr marL="2057400" indent="-228600" eaLnBrk="0" hangingPunct="0">
              <a:defRPr>
                <a:solidFill>
                  <a:schemeClr val="tx1"/>
                </a:solidFill>
                <a:latin typeface="Arial" charset="0"/>
                <a:ea typeface="ＭＳ Ｐゴシック" pitchFamily="2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6" charset="-128"/>
              </a:defRPr>
            </a:lvl9pPr>
          </a:lstStyle>
          <a:p>
            <a:pPr algn="ctr" eaLnBrk="1" hangingPunct="1">
              <a:defRPr/>
            </a:pPr>
            <a:r>
              <a:rPr lang="en-US" sz="1000" b="1" dirty="0">
                <a:latin typeface="Calibri" pitchFamily="26" charset="0"/>
              </a:rPr>
              <a:t>  Mid-Year Assessment</a:t>
            </a:r>
            <a:endParaRPr lang="en-US" sz="1000" dirty="0">
              <a:latin typeface="Calibri" pitchFamily="26" charset="0"/>
            </a:endParaRPr>
          </a:p>
          <a:p>
            <a:pPr marL="177800" indent="-68263" eaLnBrk="1" hangingPunct="1">
              <a:buFont typeface="Arial" charset="0"/>
              <a:buChar char="•"/>
              <a:defRPr/>
            </a:pPr>
            <a:r>
              <a:rPr lang="en-US" sz="1000" dirty="0">
                <a:latin typeface="Calibri" pitchFamily="26" charset="0"/>
              </a:rPr>
              <a:t>Performance-based</a:t>
            </a:r>
          </a:p>
          <a:p>
            <a:pPr marL="177800" indent="-68263" eaLnBrk="1" hangingPunct="1">
              <a:buFont typeface="Arial" charset="0"/>
              <a:buChar char="•"/>
              <a:defRPr/>
            </a:pPr>
            <a:r>
              <a:rPr lang="en-US" sz="1000" dirty="0">
                <a:latin typeface="Calibri" pitchFamily="26" charset="0"/>
              </a:rPr>
              <a:t>Emphasis on hard-to-measure standards</a:t>
            </a:r>
          </a:p>
          <a:p>
            <a:pPr marL="177800" indent="-68263" eaLnBrk="1" hangingPunct="1">
              <a:buFont typeface="Arial" charset="0"/>
              <a:buChar char="•"/>
              <a:defRPr/>
            </a:pPr>
            <a:r>
              <a:rPr lang="en-US" sz="1000" dirty="0">
                <a:latin typeface="Calibri" pitchFamily="26" charset="0"/>
              </a:rPr>
              <a:t>Potentially  summative</a:t>
            </a:r>
          </a:p>
        </p:txBody>
      </p:sp>
      <p:sp>
        <p:nvSpPr>
          <p:cNvPr id="2" name="Slide Number Placeholder 1"/>
          <p:cNvSpPr>
            <a:spLocks noGrp="1"/>
          </p:cNvSpPr>
          <p:nvPr>
            <p:ph type="sldNum" sz="quarter" idx="10"/>
          </p:nvPr>
        </p:nvSpPr>
        <p:spPr/>
        <p:txBody>
          <a:bodyPr/>
          <a:lstStyle/>
          <a:p>
            <a:pPr>
              <a:defRPr/>
            </a:pPr>
            <a:fld id="{E3E1C6FA-78D0-441D-ADA0-C73E069FB1EC}" type="slidenum">
              <a:rPr lang="en-US" smtClean="0"/>
              <a:pPr>
                <a:defRPr/>
              </a:pPr>
              <a:t>17</a:t>
            </a:fld>
            <a:endParaRPr lang="en-US" dirty="0"/>
          </a:p>
        </p:txBody>
      </p:sp>
      <p:sp>
        <p:nvSpPr>
          <p:cNvPr id="3" name="Frame 2"/>
          <p:cNvSpPr/>
          <p:nvPr/>
        </p:nvSpPr>
        <p:spPr>
          <a:xfrm>
            <a:off x="4419600" y="5297488"/>
            <a:ext cx="2133600" cy="989012"/>
          </a:xfrm>
          <a:prstGeom prst="frame">
            <a:avLst/>
          </a:prstGeom>
          <a:solidFill>
            <a:schemeClr val="accent6">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2" name="TextBox 31"/>
          <p:cNvSpPr txBox="1"/>
          <p:nvPr/>
        </p:nvSpPr>
        <p:spPr>
          <a:xfrm>
            <a:off x="6629400" y="6172200"/>
            <a:ext cx="2514600" cy="523220"/>
          </a:xfrm>
          <a:prstGeom prst="rect">
            <a:avLst/>
          </a:prstGeom>
          <a:noFill/>
        </p:spPr>
        <p:txBody>
          <a:bodyPr wrap="square" rtlCol="0">
            <a:spAutoFit/>
          </a:bodyPr>
          <a:lstStyle/>
          <a:p>
            <a:r>
              <a:rPr lang="en-US" sz="1400" b="1" u="sng" dirty="0" smtClean="0">
                <a:solidFill>
                  <a:srgbClr val="0000FF"/>
                </a:solidFill>
              </a:rPr>
              <a:t>http:www.parcconline.org</a:t>
            </a:r>
          </a:p>
          <a:p>
            <a:endParaRPr lang="en-US" sz="1400" b="1" dirty="0"/>
          </a:p>
        </p:txBody>
      </p:sp>
    </p:spTree>
    <p:extLst>
      <p:ext uri="{BB962C8B-B14F-4D97-AF65-F5344CB8AC3E}">
        <p14:creationId xmlns:p14="http://schemas.microsoft.com/office/powerpoint/2010/main" val="29279482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normAutofit/>
          </a:bodyPr>
          <a:lstStyle/>
          <a:p>
            <a:pPr>
              <a:defRPr/>
            </a:pPr>
            <a:fld id="{67A49EE1-AA04-45D3-9708-C4C4DCC234DA}" type="slidenum">
              <a:rPr lang="en-US"/>
              <a:pPr>
                <a:defRPr/>
              </a:pPr>
              <a:t>18</a:t>
            </a:fld>
            <a:endParaRPr lang="en-US" dirty="0"/>
          </a:p>
        </p:txBody>
      </p:sp>
      <p:sp>
        <p:nvSpPr>
          <p:cNvPr id="29699" name="Title 1"/>
          <p:cNvSpPr>
            <a:spLocks noGrp="1"/>
          </p:cNvSpPr>
          <p:nvPr>
            <p:ph type="title"/>
          </p:nvPr>
        </p:nvSpPr>
        <p:spPr bwMode="auto">
          <a:xfrm>
            <a:off x="762000" y="609600"/>
            <a:ext cx="5410200" cy="1600200"/>
          </a:xfrm>
          <a:noFill/>
          <a:ln>
            <a:miter lim="800000"/>
            <a:headEnd/>
            <a:tailEnd/>
          </a:ln>
        </p:spPr>
        <p:txBody>
          <a:bodyPr vert="horz" wrap="square" numCol="1" anchorCtr="0" compatLnSpc="1">
            <a:prstTxWarp prst="textNoShape">
              <a:avLst/>
            </a:prstTxWarp>
          </a:bodyPr>
          <a:lstStyle/>
          <a:p>
            <a:pPr marL="168275" eaLnBrk="1" hangingPunct="1"/>
            <a:r>
              <a:rPr lang="en-US" sz="4000" b="1" dirty="0" smtClean="0"/>
              <a:t>PARCC Timeline</a:t>
            </a:r>
          </a:p>
        </p:txBody>
      </p:sp>
      <p:grpSp>
        <p:nvGrpSpPr>
          <p:cNvPr id="2" name="Group 10"/>
          <p:cNvGrpSpPr>
            <a:grpSpLocks/>
          </p:cNvGrpSpPr>
          <p:nvPr/>
        </p:nvGrpSpPr>
        <p:grpSpPr bwMode="auto">
          <a:xfrm>
            <a:off x="146050" y="1066800"/>
            <a:ext cx="8997950" cy="5486400"/>
            <a:chOff x="916" y="2478"/>
            <a:chExt cx="14169" cy="7165"/>
          </a:xfrm>
        </p:grpSpPr>
        <p:sp>
          <p:nvSpPr>
            <p:cNvPr id="29701" name="AutoShape 11"/>
            <p:cNvSpPr>
              <a:spLocks noChangeArrowheads="1"/>
            </p:cNvSpPr>
            <p:nvPr/>
          </p:nvSpPr>
          <p:spPr bwMode="auto">
            <a:xfrm>
              <a:off x="916" y="2478"/>
              <a:ext cx="14169" cy="7165"/>
            </a:xfrm>
            <a:prstGeom prst="rightArrow">
              <a:avLst>
                <a:gd name="adj1" fmla="val 35981"/>
                <a:gd name="adj2" fmla="val 42810"/>
              </a:avLst>
            </a:prstGeom>
            <a:solidFill>
              <a:srgbClr val="DBE5F1"/>
            </a:solidFill>
            <a:ln w="28575">
              <a:solidFill>
                <a:srgbClr val="808080"/>
              </a:solidFill>
              <a:miter lim="800000"/>
              <a:headEnd/>
              <a:tailEnd/>
            </a:ln>
          </p:spPr>
          <p:txBody>
            <a:bodyPr/>
            <a:lstStyle/>
            <a:p>
              <a:endParaRPr lang="en-US">
                <a:latin typeface="Calibri" pitchFamily="34" charset="0"/>
              </a:endParaRPr>
            </a:p>
          </p:txBody>
        </p:sp>
        <p:sp>
          <p:nvSpPr>
            <p:cNvPr id="29702" name="AutoShape 12"/>
            <p:cNvSpPr>
              <a:spLocks noChangeArrowheads="1"/>
            </p:cNvSpPr>
            <p:nvPr/>
          </p:nvSpPr>
          <p:spPr bwMode="auto">
            <a:xfrm>
              <a:off x="3242" y="5019"/>
              <a:ext cx="2088" cy="2016"/>
            </a:xfrm>
            <a:prstGeom prst="roundRect">
              <a:avLst>
                <a:gd name="adj" fmla="val 16667"/>
              </a:avLst>
            </a:prstGeom>
            <a:solidFill>
              <a:srgbClr val="1F497D"/>
            </a:solidFill>
            <a:ln w="28575">
              <a:solidFill>
                <a:srgbClr val="808080"/>
              </a:solidFill>
              <a:round/>
              <a:headEnd/>
              <a:tailEnd/>
            </a:ln>
          </p:spPr>
          <p:txBody>
            <a:bodyPr lIns="0" tIns="0" rIns="0" bIns="0"/>
            <a:lstStyle/>
            <a:p>
              <a:pPr algn="ctr">
                <a:spcAft>
                  <a:spcPts val="788"/>
                </a:spcAft>
              </a:pPr>
              <a:r>
                <a:rPr lang="en-US" sz="1200" b="1" i="1">
                  <a:solidFill>
                    <a:srgbClr val="FFFFFF"/>
                  </a:solidFill>
                  <a:latin typeface="Calibri" pitchFamily="34" charset="0"/>
                  <a:cs typeface="Arial" pitchFamily="34" charset="0"/>
                </a:rPr>
                <a:t>SY 2011-12</a:t>
              </a:r>
              <a:endParaRPr lang="en-US" sz="1200" b="1" i="1">
                <a:solidFill>
                  <a:srgbClr val="FFFFFF"/>
                </a:solidFill>
                <a:latin typeface="Times New Roman" pitchFamily="18" charset="0"/>
                <a:cs typeface="Arial" pitchFamily="34" charset="0"/>
              </a:endParaRPr>
            </a:p>
            <a:p>
              <a:pPr algn="ctr">
                <a:spcAft>
                  <a:spcPts val="388"/>
                </a:spcAft>
              </a:pPr>
              <a:endParaRPr lang="en-US" sz="700" b="1">
                <a:solidFill>
                  <a:srgbClr val="FFFFFF"/>
                </a:solidFill>
                <a:latin typeface="Calibri" pitchFamily="34" charset="0"/>
                <a:cs typeface="Arial" pitchFamily="34" charset="0"/>
              </a:endParaRPr>
            </a:p>
            <a:p>
              <a:pPr algn="ctr">
                <a:spcAft>
                  <a:spcPts val="388"/>
                </a:spcAft>
              </a:pPr>
              <a:r>
                <a:rPr lang="en-US" sz="1400" b="1">
                  <a:solidFill>
                    <a:srgbClr val="FFFFFF"/>
                  </a:solidFill>
                  <a:latin typeface="Calibri" pitchFamily="34" charset="0"/>
                  <a:cs typeface="Arial" pitchFamily="34" charset="0"/>
                </a:rPr>
                <a:t>Development begins</a:t>
              </a:r>
              <a:endParaRPr lang="en-US" sz="1400" b="1">
                <a:solidFill>
                  <a:srgbClr val="FFFFFF"/>
                </a:solidFill>
                <a:latin typeface="Times New Roman" pitchFamily="18" charset="0"/>
                <a:cs typeface="Arial" pitchFamily="34" charset="0"/>
              </a:endParaRPr>
            </a:p>
            <a:p>
              <a:endParaRPr lang="en-US">
                <a:cs typeface="Arial" pitchFamily="34" charset="0"/>
              </a:endParaRPr>
            </a:p>
          </p:txBody>
        </p:sp>
        <p:sp>
          <p:nvSpPr>
            <p:cNvPr id="29703" name="AutoShape 13"/>
            <p:cNvSpPr>
              <a:spLocks noChangeArrowheads="1"/>
            </p:cNvSpPr>
            <p:nvPr/>
          </p:nvSpPr>
          <p:spPr bwMode="auto">
            <a:xfrm>
              <a:off x="5510" y="4800"/>
              <a:ext cx="2088" cy="2547"/>
            </a:xfrm>
            <a:prstGeom prst="roundRect">
              <a:avLst>
                <a:gd name="adj" fmla="val 16667"/>
              </a:avLst>
            </a:prstGeom>
            <a:solidFill>
              <a:srgbClr val="1F497D"/>
            </a:solidFill>
            <a:ln w="28575">
              <a:solidFill>
                <a:srgbClr val="808080"/>
              </a:solidFill>
              <a:round/>
              <a:headEnd/>
              <a:tailEnd/>
            </a:ln>
          </p:spPr>
          <p:txBody>
            <a:bodyPr lIns="0" tIns="0" rIns="0" bIns="0"/>
            <a:lstStyle/>
            <a:p>
              <a:pPr algn="ctr">
                <a:spcAft>
                  <a:spcPts val="788"/>
                </a:spcAft>
              </a:pPr>
              <a:r>
                <a:rPr lang="en-US" sz="1200" b="1" i="1">
                  <a:solidFill>
                    <a:srgbClr val="FFFFFF"/>
                  </a:solidFill>
                  <a:latin typeface="Calibri" pitchFamily="34" charset="0"/>
                  <a:cs typeface="Arial" pitchFamily="34" charset="0"/>
                </a:rPr>
                <a:t>SY 2012-13</a:t>
              </a:r>
              <a:endParaRPr lang="en-US" sz="1200" b="1" i="1">
                <a:solidFill>
                  <a:srgbClr val="FFFFFF"/>
                </a:solidFill>
                <a:latin typeface="Times New Roman" pitchFamily="18" charset="0"/>
                <a:cs typeface="Arial" pitchFamily="34" charset="0"/>
              </a:endParaRPr>
            </a:p>
            <a:p>
              <a:pPr algn="ctr">
                <a:spcAft>
                  <a:spcPts val="788"/>
                </a:spcAft>
              </a:pPr>
              <a:r>
                <a:rPr lang="en-US" sz="1400" b="1">
                  <a:solidFill>
                    <a:srgbClr val="FFFFFF"/>
                  </a:solidFill>
                  <a:latin typeface="Calibri" pitchFamily="34" charset="0"/>
                  <a:cs typeface="Arial" pitchFamily="34" charset="0"/>
                </a:rPr>
                <a:t>First year pilot/field testing and related research and data collection</a:t>
              </a:r>
              <a:endParaRPr lang="en-US" sz="2000">
                <a:cs typeface="Arial" pitchFamily="34" charset="0"/>
              </a:endParaRPr>
            </a:p>
          </p:txBody>
        </p:sp>
        <p:sp>
          <p:nvSpPr>
            <p:cNvPr id="29704" name="AutoShape 14"/>
            <p:cNvSpPr>
              <a:spLocks noChangeArrowheads="1"/>
            </p:cNvSpPr>
            <p:nvPr/>
          </p:nvSpPr>
          <p:spPr bwMode="auto">
            <a:xfrm>
              <a:off x="7864" y="4800"/>
              <a:ext cx="2088" cy="2547"/>
            </a:xfrm>
            <a:prstGeom prst="roundRect">
              <a:avLst>
                <a:gd name="adj" fmla="val 16667"/>
              </a:avLst>
            </a:prstGeom>
            <a:solidFill>
              <a:srgbClr val="1F497D"/>
            </a:solidFill>
            <a:ln w="28575">
              <a:solidFill>
                <a:srgbClr val="808080"/>
              </a:solidFill>
              <a:round/>
              <a:headEnd/>
              <a:tailEnd/>
            </a:ln>
          </p:spPr>
          <p:txBody>
            <a:bodyPr lIns="0" tIns="0" rIns="0" bIns="0"/>
            <a:lstStyle/>
            <a:p>
              <a:pPr algn="ctr">
                <a:spcAft>
                  <a:spcPts val="788"/>
                </a:spcAft>
              </a:pPr>
              <a:r>
                <a:rPr lang="en-US" sz="1200" b="1" i="1">
                  <a:solidFill>
                    <a:srgbClr val="FFFFFF"/>
                  </a:solidFill>
                  <a:latin typeface="Calibri" pitchFamily="34" charset="0"/>
                  <a:cs typeface="Arial" pitchFamily="34" charset="0"/>
                </a:rPr>
                <a:t>SY 2013-14</a:t>
              </a:r>
            </a:p>
            <a:p>
              <a:pPr algn="ctr">
                <a:spcAft>
                  <a:spcPts val="788"/>
                </a:spcAft>
              </a:pPr>
              <a:r>
                <a:rPr lang="en-US" sz="1400" b="1">
                  <a:solidFill>
                    <a:srgbClr val="FFFFFF"/>
                  </a:solidFill>
                  <a:latin typeface="Calibri" pitchFamily="34" charset="0"/>
                  <a:cs typeface="Arial" pitchFamily="34" charset="0"/>
                </a:rPr>
                <a:t>Second year pilot/field testing and related research and data collection</a:t>
              </a:r>
              <a:endParaRPr lang="en-US" sz="2000">
                <a:cs typeface="Arial" pitchFamily="34" charset="0"/>
              </a:endParaRPr>
            </a:p>
          </p:txBody>
        </p:sp>
        <p:sp>
          <p:nvSpPr>
            <p:cNvPr id="29705" name="AutoShape 15"/>
            <p:cNvSpPr>
              <a:spLocks noChangeArrowheads="1"/>
            </p:cNvSpPr>
            <p:nvPr/>
          </p:nvSpPr>
          <p:spPr bwMode="auto">
            <a:xfrm>
              <a:off x="10226" y="4800"/>
              <a:ext cx="2088" cy="2547"/>
            </a:xfrm>
            <a:prstGeom prst="roundRect">
              <a:avLst>
                <a:gd name="adj" fmla="val 22454"/>
              </a:avLst>
            </a:prstGeom>
            <a:solidFill>
              <a:srgbClr val="1F497D"/>
            </a:solidFill>
            <a:ln w="28575">
              <a:solidFill>
                <a:srgbClr val="808080"/>
              </a:solidFill>
              <a:round/>
              <a:headEnd/>
              <a:tailEnd/>
            </a:ln>
          </p:spPr>
          <p:txBody>
            <a:bodyPr lIns="0" tIns="0" rIns="0" bIns="0"/>
            <a:lstStyle/>
            <a:p>
              <a:pPr algn="ctr">
                <a:spcAft>
                  <a:spcPts val="788"/>
                </a:spcAft>
              </a:pPr>
              <a:r>
                <a:rPr lang="en-US" sz="1200" b="1" i="1">
                  <a:solidFill>
                    <a:srgbClr val="FFFFFF"/>
                  </a:solidFill>
                  <a:latin typeface="Calibri" pitchFamily="34" charset="0"/>
                  <a:cs typeface="Arial" pitchFamily="34" charset="0"/>
                </a:rPr>
                <a:t>SY 2014-15</a:t>
              </a:r>
            </a:p>
            <a:p>
              <a:pPr algn="ctr">
                <a:spcBef>
                  <a:spcPts val="600"/>
                </a:spcBef>
                <a:spcAft>
                  <a:spcPts val="788"/>
                </a:spcAft>
              </a:pPr>
              <a:r>
                <a:rPr lang="en-US" sz="1400" b="1">
                  <a:solidFill>
                    <a:srgbClr val="FFFFFF"/>
                  </a:solidFill>
                  <a:latin typeface="Calibri" pitchFamily="34" charset="0"/>
                  <a:cs typeface="Arial" pitchFamily="34" charset="0"/>
                </a:rPr>
                <a:t>Full administration of PARCC assessments</a:t>
              </a:r>
              <a:endParaRPr lang="en-US" sz="1400" b="1">
                <a:solidFill>
                  <a:srgbClr val="FFFFFF"/>
                </a:solidFill>
                <a:latin typeface="Times New Roman" pitchFamily="18" charset="0"/>
                <a:cs typeface="Arial" pitchFamily="34" charset="0"/>
              </a:endParaRPr>
            </a:p>
            <a:p>
              <a:endParaRPr lang="en-US">
                <a:cs typeface="Arial" pitchFamily="34" charset="0"/>
              </a:endParaRPr>
            </a:p>
          </p:txBody>
        </p:sp>
        <p:sp>
          <p:nvSpPr>
            <p:cNvPr id="29706" name="AutoShape 16"/>
            <p:cNvSpPr>
              <a:spLocks noChangeArrowheads="1"/>
            </p:cNvSpPr>
            <p:nvPr/>
          </p:nvSpPr>
          <p:spPr bwMode="auto">
            <a:xfrm>
              <a:off x="916" y="5019"/>
              <a:ext cx="2156" cy="1990"/>
            </a:xfrm>
            <a:prstGeom prst="roundRect">
              <a:avLst>
                <a:gd name="adj" fmla="val 16667"/>
              </a:avLst>
            </a:prstGeom>
            <a:solidFill>
              <a:srgbClr val="4F81BD"/>
            </a:solidFill>
            <a:ln w="28575">
              <a:solidFill>
                <a:srgbClr val="808080"/>
              </a:solidFill>
              <a:round/>
              <a:headEnd/>
              <a:tailEnd/>
            </a:ln>
          </p:spPr>
          <p:txBody>
            <a:bodyPr lIns="0" tIns="0" rIns="0" bIns="0"/>
            <a:lstStyle/>
            <a:p>
              <a:pPr algn="ctr">
                <a:spcAft>
                  <a:spcPts val="588"/>
                </a:spcAft>
              </a:pPr>
              <a:r>
                <a:rPr lang="en-US" sz="1200" b="1" i="1">
                  <a:solidFill>
                    <a:srgbClr val="FFFFFF"/>
                  </a:solidFill>
                  <a:latin typeface="Calibri" pitchFamily="34" charset="0"/>
                  <a:cs typeface="Arial" pitchFamily="34" charset="0"/>
                </a:rPr>
                <a:t>SY 2010-11</a:t>
              </a:r>
            </a:p>
            <a:p>
              <a:pPr algn="ctr"/>
              <a:endParaRPr lang="en-US" sz="1200" b="1" i="1">
                <a:solidFill>
                  <a:srgbClr val="FFFFFF"/>
                </a:solidFill>
                <a:latin typeface="Calibri" pitchFamily="34" charset="0"/>
                <a:cs typeface="Arial" pitchFamily="34" charset="0"/>
              </a:endParaRPr>
            </a:p>
            <a:p>
              <a:pPr algn="ctr">
                <a:spcAft>
                  <a:spcPts val="588"/>
                </a:spcAft>
              </a:pPr>
              <a:r>
                <a:rPr lang="en-US" sz="1400" b="1">
                  <a:solidFill>
                    <a:srgbClr val="FFFFFF"/>
                  </a:solidFill>
                  <a:latin typeface="Calibri" pitchFamily="34" charset="0"/>
                  <a:cs typeface="Arial" pitchFamily="34" charset="0"/>
                </a:rPr>
                <a:t>Launch and design phase</a:t>
              </a:r>
              <a:endParaRPr lang="en-US" sz="2000">
                <a:cs typeface="Arial" pitchFamily="34" charset="0"/>
              </a:endParaRPr>
            </a:p>
          </p:txBody>
        </p:sp>
        <p:sp>
          <p:nvSpPr>
            <p:cNvPr id="29707" name="AutoShape 17"/>
            <p:cNvSpPr>
              <a:spLocks noChangeArrowheads="1"/>
            </p:cNvSpPr>
            <p:nvPr/>
          </p:nvSpPr>
          <p:spPr bwMode="auto">
            <a:xfrm>
              <a:off x="12546" y="4800"/>
              <a:ext cx="2088" cy="2547"/>
            </a:xfrm>
            <a:prstGeom prst="roundRect">
              <a:avLst>
                <a:gd name="adj" fmla="val 22454"/>
              </a:avLst>
            </a:prstGeom>
            <a:solidFill>
              <a:srgbClr val="8F23B3"/>
            </a:solidFill>
            <a:ln w="28575">
              <a:solidFill>
                <a:srgbClr val="808080"/>
              </a:solidFill>
              <a:round/>
              <a:headEnd/>
              <a:tailEnd/>
            </a:ln>
          </p:spPr>
          <p:txBody>
            <a:bodyPr lIns="0" tIns="0" rIns="0" bIns="0"/>
            <a:lstStyle/>
            <a:p>
              <a:pPr algn="ctr">
                <a:spcAft>
                  <a:spcPts val="600"/>
                </a:spcAft>
              </a:pPr>
              <a:r>
                <a:rPr lang="en-US" sz="1200" b="1" i="1">
                  <a:solidFill>
                    <a:srgbClr val="FFFFFF"/>
                  </a:solidFill>
                  <a:latin typeface="Calibri" pitchFamily="34" charset="0"/>
                  <a:cs typeface="Arial" pitchFamily="34" charset="0"/>
                </a:rPr>
                <a:t>Summer 2015</a:t>
              </a:r>
              <a:endParaRPr lang="en-US" sz="1200" b="1" i="1">
                <a:solidFill>
                  <a:srgbClr val="FFFFFF"/>
                </a:solidFill>
                <a:latin typeface="Times New Roman" pitchFamily="18" charset="0"/>
                <a:cs typeface="Arial" pitchFamily="34" charset="0"/>
              </a:endParaRPr>
            </a:p>
            <a:p>
              <a:pPr algn="ctr">
                <a:spcAft>
                  <a:spcPts val="788"/>
                </a:spcAft>
              </a:pPr>
              <a:r>
                <a:rPr lang="en-US" sz="1400" b="1">
                  <a:solidFill>
                    <a:srgbClr val="FFFFFF"/>
                  </a:solidFill>
                  <a:latin typeface="Calibri" pitchFamily="34" charset="0"/>
                  <a:cs typeface="Arial" pitchFamily="34" charset="0"/>
                </a:rPr>
                <a:t>Set achievement levels, including college-ready performance levels</a:t>
              </a:r>
              <a:endParaRPr lang="en-US" sz="2000">
                <a:cs typeface="Arial" pitchFamily="34" charset="0"/>
              </a:endParaRPr>
            </a:p>
          </p:txBody>
        </p:sp>
      </p:grpSp>
      <p:sp>
        <p:nvSpPr>
          <p:cNvPr id="13" name="Rectangle 12"/>
          <p:cNvSpPr/>
          <p:nvPr/>
        </p:nvSpPr>
        <p:spPr>
          <a:xfrm>
            <a:off x="304800" y="6096000"/>
            <a:ext cx="3200400" cy="369332"/>
          </a:xfrm>
          <a:prstGeom prst="rect">
            <a:avLst/>
          </a:prstGeom>
        </p:spPr>
        <p:txBody>
          <a:bodyPr wrap="square">
            <a:spAutoFit/>
          </a:bodyPr>
          <a:lstStyle/>
          <a:p>
            <a:r>
              <a:rPr lang="en-US" b="1" dirty="0" smtClean="0">
                <a:hlinkClick r:id="rId3"/>
              </a:rPr>
              <a:t>http://www.parcconline.org</a:t>
            </a:r>
            <a:endParaRPr lang="en-US" b="1" dirty="0" smtClean="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Overwhelmed?</a:t>
            </a:r>
            <a:endParaRPr lang="en-US" sz="5400" b="1" dirty="0"/>
          </a:p>
        </p:txBody>
      </p:sp>
      <p:sp>
        <p:nvSpPr>
          <p:cNvPr id="3" name="Content Placeholder 2"/>
          <p:cNvSpPr>
            <a:spLocks noGrp="1"/>
          </p:cNvSpPr>
          <p:nvPr>
            <p:ph idx="1"/>
          </p:nvPr>
        </p:nvSpPr>
        <p:spPr>
          <a:xfrm>
            <a:off x="457200" y="1905000"/>
            <a:ext cx="8229600" cy="2133600"/>
          </a:xfrm>
        </p:spPr>
        <p:txBody>
          <a:bodyPr/>
          <a:lstStyle/>
          <a:p>
            <a:pPr algn="ctr">
              <a:buNone/>
            </a:pPr>
            <a:endParaRPr lang="en-US" sz="4400" b="1" dirty="0" smtClean="0"/>
          </a:p>
          <a:p>
            <a:pPr algn="ctr">
              <a:buNone/>
            </a:pPr>
            <a:endParaRPr lang="en-US" sz="4400" b="1" dirty="0" smtClean="0"/>
          </a:p>
          <a:p>
            <a:pPr algn="ctr">
              <a:buNone/>
            </a:pPr>
            <a:r>
              <a:rPr lang="en-US" sz="2400" b="1" dirty="0" smtClean="0">
                <a:solidFill>
                  <a:srgbClr val="0000FF"/>
                </a:solidFill>
                <a:hlinkClick r:id="rId3"/>
              </a:rPr>
              <a:t>http://www.youtube.com/watch?v=BbX44YSsQ2I</a:t>
            </a:r>
            <a:endParaRPr lang="en-US" sz="2400" b="1" dirty="0" smtClean="0">
              <a:solidFill>
                <a:srgbClr val="0000FF"/>
              </a:solidFill>
            </a:endParaRPr>
          </a:p>
          <a:p>
            <a:pPr algn="ctr">
              <a:buNone/>
            </a:pPr>
            <a:r>
              <a:rPr lang="en-US" sz="4000" dirty="0" smtClean="0"/>
              <a:t>Despite What a Crowd Thinks, </a:t>
            </a:r>
          </a:p>
          <a:p>
            <a:pPr algn="ctr">
              <a:buNone/>
            </a:pPr>
            <a:r>
              <a:rPr lang="en-US" sz="4000" dirty="0" smtClean="0"/>
              <a:t>It’s Okay to Call for Help!?!</a:t>
            </a:r>
          </a:p>
          <a:p>
            <a:pPr algn="ctr">
              <a:buNone/>
            </a:pPr>
            <a:r>
              <a:rPr lang="en-US" sz="2400" b="1" dirty="0" smtClean="0">
                <a:solidFill>
                  <a:schemeClr val="accent1">
                    <a:lumMod val="75000"/>
                  </a:schemeClr>
                </a:solidFill>
                <a:hlinkClick r:id="rId4"/>
              </a:rPr>
              <a:t>http</a:t>
            </a:r>
            <a:r>
              <a:rPr lang="en-US" sz="2400" b="1" dirty="0" smtClean="0">
                <a:solidFill>
                  <a:schemeClr val="accent1">
                    <a:lumMod val="75000"/>
                  </a:schemeClr>
                </a:solidFill>
                <a:hlinkClick r:id="rId4"/>
              </a:rPr>
              <a:t>://www.youtube.com/watch?v=YoTIaRyGzac</a:t>
            </a:r>
            <a:endParaRPr lang="en-US" sz="2400" b="1" dirty="0" smtClean="0">
              <a:solidFill>
                <a:schemeClr val="accent1">
                  <a:lumMod val="75000"/>
                </a:schemeClr>
              </a:solidFill>
            </a:endParaRPr>
          </a:p>
          <a:p>
            <a:pPr algn="ctr">
              <a:buNone/>
            </a:pPr>
            <a:endParaRPr lang="en-US" sz="4400" b="1"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pic>
        <p:nvPicPr>
          <p:cNvPr id="5" name="Picture 4" descr="imagesCAQFY04J.jpg"/>
          <p:cNvPicPr>
            <a:picLocks noChangeAspect="1"/>
          </p:cNvPicPr>
          <p:nvPr/>
        </p:nvPicPr>
        <p:blipFill>
          <a:blip r:embed="rId5" cstate="print"/>
          <a:stretch>
            <a:fillRect/>
          </a:stretch>
        </p:blipFill>
        <p:spPr>
          <a:xfrm>
            <a:off x="3500437" y="1752601"/>
            <a:ext cx="2143125" cy="1295399"/>
          </a:xfrm>
          <a:prstGeom prst="rect">
            <a:avLst/>
          </a:prstGeom>
        </p:spPr>
      </p:pic>
    </p:spTree>
    <p:extLst>
      <p:ext uri="{BB962C8B-B14F-4D97-AF65-F5344CB8AC3E}">
        <p14:creationId xmlns:p14="http://schemas.microsoft.com/office/powerpoint/2010/main" val="11481298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609600"/>
            <a:ext cx="8229600" cy="838200"/>
          </a:xfrm>
        </p:spPr>
        <p:txBody>
          <a:bodyPr/>
          <a:lstStyle/>
          <a:p>
            <a:r>
              <a:rPr lang="en-US" b="1" dirty="0" smtClean="0"/>
              <a:t>Objectives</a:t>
            </a:r>
          </a:p>
        </p:txBody>
      </p:sp>
      <p:sp>
        <p:nvSpPr>
          <p:cNvPr id="3075" name="Content Placeholder 2"/>
          <p:cNvSpPr>
            <a:spLocks noGrp="1"/>
          </p:cNvSpPr>
          <p:nvPr>
            <p:ph idx="1"/>
          </p:nvPr>
        </p:nvSpPr>
        <p:spPr>
          <a:xfrm>
            <a:off x="228600" y="1295400"/>
            <a:ext cx="8915400" cy="4953000"/>
          </a:xfrm>
        </p:spPr>
        <p:txBody>
          <a:bodyPr/>
          <a:lstStyle/>
          <a:p>
            <a:endParaRPr lang="en-US" b="1" dirty="0" smtClean="0">
              <a:solidFill>
                <a:srgbClr val="222222"/>
              </a:solidFill>
              <a:latin typeface="arial"/>
            </a:endParaRPr>
          </a:p>
          <a:p>
            <a:r>
              <a:rPr lang="en-US" b="1" dirty="0" smtClean="0">
                <a:solidFill>
                  <a:srgbClr val="222222"/>
                </a:solidFill>
                <a:latin typeface="arial"/>
              </a:rPr>
              <a:t>Develop Awareness </a:t>
            </a:r>
            <a:r>
              <a:rPr lang="en-US" dirty="0" smtClean="0">
                <a:solidFill>
                  <a:srgbClr val="222222"/>
                </a:solidFill>
                <a:latin typeface="arial"/>
              </a:rPr>
              <a:t>of CCSS and Key Shifts</a:t>
            </a:r>
          </a:p>
          <a:p>
            <a:r>
              <a:rPr lang="en-US" b="1" dirty="0">
                <a:solidFill>
                  <a:srgbClr val="222222"/>
                </a:solidFill>
                <a:latin typeface="arial"/>
              </a:rPr>
              <a:t>Encourage</a:t>
            </a:r>
            <a:r>
              <a:rPr lang="en-US" dirty="0">
                <a:solidFill>
                  <a:srgbClr val="222222"/>
                </a:solidFill>
                <a:latin typeface="arial"/>
              </a:rPr>
              <a:t> Self-Reflection through Lively Discussions with Colleagues</a:t>
            </a:r>
          </a:p>
          <a:p>
            <a:r>
              <a:rPr lang="en-US" b="1" dirty="0" smtClean="0">
                <a:solidFill>
                  <a:srgbClr val="222222"/>
                </a:solidFill>
                <a:latin typeface="arial"/>
              </a:rPr>
              <a:t>Build Knowledge </a:t>
            </a:r>
            <a:r>
              <a:rPr lang="en-US" dirty="0" smtClean="0">
                <a:solidFill>
                  <a:srgbClr val="222222"/>
                </a:solidFill>
                <a:latin typeface="arial"/>
              </a:rPr>
              <a:t>of Mathematical Practice Standards and Content Standards</a:t>
            </a:r>
          </a:p>
          <a:p>
            <a:r>
              <a:rPr lang="en-US" b="1" dirty="0" smtClean="0">
                <a:solidFill>
                  <a:srgbClr val="222222"/>
                </a:solidFill>
                <a:latin typeface="arial"/>
              </a:rPr>
              <a:t>Translate </a:t>
            </a:r>
            <a:r>
              <a:rPr lang="en-US" b="1" dirty="0">
                <a:solidFill>
                  <a:srgbClr val="222222"/>
                </a:solidFill>
                <a:latin typeface="arial"/>
              </a:rPr>
              <a:t>Knowledge </a:t>
            </a:r>
            <a:r>
              <a:rPr lang="en-US" dirty="0">
                <a:solidFill>
                  <a:srgbClr val="222222"/>
                </a:solidFill>
                <a:latin typeface="arial"/>
              </a:rPr>
              <a:t>into </a:t>
            </a:r>
            <a:r>
              <a:rPr lang="en-US" dirty="0" smtClean="0">
                <a:solidFill>
                  <a:srgbClr val="222222"/>
                </a:solidFill>
                <a:latin typeface="arial"/>
              </a:rPr>
              <a:t>Practice via Cognitively Demanding Projects and Performance Assessments</a:t>
            </a:r>
            <a:endParaRPr lang="en-US" dirty="0">
              <a:solidFill>
                <a:srgbClr val="222222"/>
              </a:solidFill>
              <a:latin typeface="arial"/>
            </a:endParaRPr>
          </a:p>
          <a:p>
            <a:pPr marL="0" indent="0">
              <a:buNone/>
            </a:pPr>
            <a:endParaRPr lang="en-US" dirty="0">
              <a:solidFill>
                <a:srgbClr val="222222"/>
              </a:solidFill>
              <a:latin typeface="arial"/>
            </a:endParaRPr>
          </a:p>
          <a:p>
            <a:pPr marL="457200" lvl="1" indent="0">
              <a:buNone/>
            </a:pPr>
            <a:endParaRPr lang="en-US" dirty="0" smtClean="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spTree>
    <p:extLst>
      <p:ext uri="{BB962C8B-B14F-4D97-AF65-F5344CB8AC3E}">
        <p14:creationId xmlns:p14="http://schemas.microsoft.com/office/powerpoint/2010/main" val="29559100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Help is Available</a:t>
            </a:r>
            <a:endParaRPr lang="en-US" sz="4800" b="1" dirty="0"/>
          </a:p>
        </p:txBody>
      </p:sp>
      <p:sp>
        <p:nvSpPr>
          <p:cNvPr id="3" name="Content Placeholder 2"/>
          <p:cNvSpPr>
            <a:spLocks noGrp="1"/>
          </p:cNvSpPr>
          <p:nvPr>
            <p:ph idx="1"/>
          </p:nvPr>
        </p:nvSpPr>
        <p:spPr>
          <a:xfrm>
            <a:off x="1066800" y="2209800"/>
            <a:ext cx="7620000" cy="3505200"/>
          </a:xfrm>
        </p:spPr>
        <p:txBody>
          <a:bodyPr/>
          <a:lstStyle/>
          <a:p>
            <a:pPr>
              <a:buNone/>
            </a:pPr>
            <a:endParaRPr lang="en-US" sz="4800" b="1" dirty="0" smtClean="0"/>
          </a:p>
          <a:p>
            <a:pPr>
              <a:buNone/>
            </a:pPr>
            <a:r>
              <a:rPr lang="en-US" sz="4800" b="1" dirty="0" smtClean="0"/>
              <a:t>		</a:t>
            </a:r>
          </a:p>
          <a:p>
            <a:r>
              <a:rPr lang="en-US" sz="4400" dirty="0" smtClean="0"/>
              <a:t>Grants &amp; Awards</a:t>
            </a:r>
          </a:p>
          <a:p>
            <a:r>
              <a:rPr lang="en-US" sz="4400" dirty="0" smtClean="0"/>
              <a:t>Recommended Resources</a:t>
            </a:r>
            <a:endParaRPr lang="en-US" sz="4400" dirty="0"/>
          </a:p>
        </p:txBody>
      </p:sp>
      <p:sp>
        <p:nvSpPr>
          <p:cNvPr id="4" name="Footer Placeholder 3"/>
          <p:cNvSpPr>
            <a:spLocks noGrp="1"/>
          </p:cNvSpPr>
          <p:nvPr>
            <p:ph type="ftr" sz="quarter" idx="11"/>
          </p:nvPr>
        </p:nvSpPr>
        <p:spPr/>
        <p:txBody>
          <a:bodyPr/>
          <a:lstStyle/>
          <a:p>
            <a:pPr>
              <a:defRPr/>
            </a:pPr>
            <a:r>
              <a:rPr lang="en-US" dirty="0" smtClean="0"/>
              <a:t>Content contained is licensed under a Creative Commons Attribution-</a:t>
            </a:r>
            <a:r>
              <a:rPr lang="en-US" dirty="0" err="1" smtClean="0"/>
              <a:t>ShareAlike</a:t>
            </a:r>
            <a:r>
              <a:rPr lang="en-US" dirty="0" smtClean="0"/>
              <a:t> 3.0 </a:t>
            </a:r>
            <a:r>
              <a:rPr lang="en-US" dirty="0" err="1" smtClean="0"/>
              <a:t>Unported</a:t>
            </a:r>
            <a:r>
              <a:rPr lang="en-US" dirty="0" smtClean="0"/>
              <a:t> License</a:t>
            </a:r>
            <a:endParaRPr lang="en-US" dirty="0"/>
          </a:p>
        </p:txBody>
      </p:sp>
      <p:pic>
        <p:nvPicPr>
          <p:cNvPr id="6" name="Picture 5" descr="blobs-comforting-one-another-clipart.gif"/>
          <p:cNvPicPr>
            <a:picLocks noChangeAspect="1"/>
          </p:cNvPicPr>
          <p:nvPr/>
        </p:nvPicPr>
        <p:blipFill>
          <a:blip r:embed="rId3" cstate="print"/>
          <a:stretch>
            <a:fillRect/>
          </a:stretch>
        </p:blipFill>
        <p:spPr>
          <a:xfrm>
            <a:off x="2362200" y="1752600"/>
            <a:ext cx="4466897" cy="2057400"/>
          </a:xfrm>
          <a:prstGeom prst="rect">
            <a:avLst/>
          </a:prstGeom>
        </p:spPr>
      </p:pic>
      <p:sp>
        <p:nvSpPr>
          <p:cNvPr id="9" name="TextBox 8"/>
          <p:cNvSpPr txBox="1"/>
          <p:nvPr/>
        </p:nvSpPr>
        <p:spPr>
          <a:xfrm>
            <a:off x="533400" y="6019800"/>
            <a:ext cx="8153400" cy="369332"/>
          </a:xfrm>
          <a:prstGeom prst="rect">
            <a:avLst/>
          </a:prstGeom>
          <a:noFill/>
        </p:spPr>
        <p:txBody>
          <a:bodyPr wrap="square" rtlCol="0">
            <a:spAutoFit/>
          </a:bodyPr>
          <a:lstStyle/>
          <a:p>
            <a:r>
              <a:rPr lang="en-US" b="1" dirty="0" smtClean="0"/>
              <a:t>Graphic by Mark </a:t>
            </a:r>
            <a:r>
              <a:rPr lang="en-US" b="1" dirty="0" err="1" smtClean="0"/>
              <a:t>duToit</a:t>
            </a:r>
            <a:r>
              <a:rPr lang="en-US" b="1" dirty="0" smtClean="0"/>
              <a:t>, used w/permission: </a:t>
            </a:r>
            <a:r>
              <a:rPr lang="en-US" b="1" dirty="0" smtClean="0">
                <a:hlinkClick r:id="rId4"/>
              </a:rPr>
              <a:t>http://www.marktoon.co.uk</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Run Diagnostic Checks</a:t>
            </a:r>
            <a:endParaRPr lang="en-US" b="1" dirty="0">
              <a:solidFill>
                <a:srgbClr val="C00000"/>
              </a:solidFill>
            </a:endParaRPr>
          </a:p>
        </p:txBody>
      </p:sp>
      <p:sp>
        <p:nvSpPr>
          <p:cNvPr id="3" name="Content Placeholder 2"/>
          <p:cNvSpPr>
            <a:spLocks noGrp="1"/>
          </p:cNvSpPr>
          <p:nvPr>
            <p:ph idx="1"/>
          </p:nvPr>
        </p:nvSpPr>
        <p:spPr/>
        <p:txBody>
          <a:bodyPr/>
          <a:lstStyle/>
          <a:p>
            <a:r>
              <a:rPr lang="en-US" sz="3600" dirty="0" smtClean="0"/>
              <a:t>Got Questions?</a:t>
            </a:r>
          </a:p>
          <a:p>
            <a:r>
              <a:rPr lang="en-US" sz="3600" dirty="0" smtClean="0"/>
              <a:t>Got Comments?</a:t>
            </a:r>
          </a:p>
          <a:p>
            <a:r>
              <a:rPr lang="en-US" sz="3600" dirty="0" smtClean="0"/>
              <a:t>Please fill out the feedback form</a:t>
            </a:r>
          </a:p>
          <a:p>
            <a:pPr>
              <a:buNone/>
            </a:pPr>
            <a:r>
              <a:rPr lang="en-US" sz="3600" dirty="0" smtClean="0"/>
              <a:t>				</a:t>
            </a:r>
          </a:p>
          <a:p>
            <a:pPr algn="ctr">
              <a:buNone/>
            </a:pPr>
            <a:r>
              <a:rPr lang="en-US" sz="3600" dirty="0" smtClean="0"/>
              <a:t>Thanks!</a:t>
            </a:r>
            <a:endParaRPr lang="en-US" sz="3600"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pic>
        <p:nvPicPr>
          <p:cNvPr id="38914" name="Picture 2" descr="C:\Documents and Settings\preisdo\Local Settings\Temporary Internet Files\Content.IE5\LIN8GLTK\MC900439828[1].png"/>
          <p:cNvPicPr>
            <a:picLocks noChangeAspect="1" noChangeArrowheads="1"/>
          </p:cNvPicPr>
          <p:nvPr/>
        </p:nvPicPr>
        <p:blipFill>
          <a:blip r:embed="rId2" cstate="print"/>
          <a:srcRect/>
          <a:stretch>
            <a:fillRect/>
          </a:stretch>
        </p:blipFill>
        <p:spPr bwMode="auto">
          <a:xfrm>
            <a:off x="1981200" y="4343400"/>
            <a:ext cx="1676400" cy="1676400"/>
          </a:xfrm>
          <a:prstGeom prst="rect">
            <a:avLst/>
          </a:prstGeom>
          <a:noFill/>
        </p:spPr>
      </p:pic>
    </p:spTree>
    <p:extLst>
      <p:ext uri="{BB962C8B-B14F-4D97-AF65-F5344CB8AC3E}">
        <p14:creationId xmlns:p14="http://schemas.microsoft.com/office/powerpoint/2010/main" val="218718542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Thanks for the ride! </a:t>
            </a:r>
            <a:endParaRPr lang="en-US" b="1" dirty="0"/>
          </a:p>
        </p:txBody>
      </p:sp>
      <p:sp>
        <p:nvSpPr>
          <p:cNvPr id="3" name="Content Placeholder 2"/>
          <p:cNvSpPr>
            <a:spLocks noGrp="1"/>
          </p:cNvSpPr>
          <p:nvPr>
            <p:ph idx="1"/>
          </p:nvPr>
        </p:nvSpPr>
        <p:spPr/>
        <p:txBody>
          <a:bodyPr/>
          <a:lstStyle/>
          <a:p>
            <a:pPr marL="0" indent="0" algn="ctr">
              <a:buNone/>
            </a:pPr>
            <a:endParaRPr lang="en-US" sz="3600" b="1" dirty="0" smtClean="0"/>
          </a:p>
          <a:p>
            <a:pPr marL="0" indent="0" algn="ctr">
              <a:buNone/>
            </a:pPr>
            <a:r>
              <a:rPr lang="en-US" sz="3600" b="1" dirty="0" smtClean="0"/>
              <a:t>Alanna Mertens</a:t>
            </a:r>
          </a:p>
          <a:p>
            <a:pPr marL="0" indent="0" algn="ctr">
              <a:buNone/>
            </a:pPr>
            <a:r>
              <a:rPr lang="en-US" sz="3600" b="1" dirty="0" smtClean="0">
                <a:hlinkClick r:id="rId3"/>
              </a:rPr>
              <a:t>almertens@cps.k12.il.us</a:t>
            </a:r>
            <a:endParaRPr lang="en-US" sz="3600" b="1" dirty="0" smtClean="0"/>
          </a:p>
          <a:p>
            <a:pPr marL="0" indent="0" algn="ctr">
              <a:buNone/>
            </a:pPr>
            <a:endParaRPr lang="en-US" sz="1600" b="1" dirty="0"/>
          </a:p>
          <a:p>
            <a:pPr marL="0" indent="0" algn="ctr">
              <a:buNone/>
            </a:pPr>
            <a:r>
              <a:rPr lang="en-US" sz="3600" b="1" dirty="0" smtClean="0"/>
              <a:t>Pat Reisdorf</a:t>
            </a:r>
          </a:p>
          <a:p>
            <a:pPr marL="0" indent="0" algn="ctr">
              <a:buNone/>
            </a:pPr>
            <a:r>
              <a:rPr lang="en-US" sz="3600" b="1" dirty="0" smtClean="0">
                <a:hlinkClick r:id="rId4"/>
              </a:rPr>
              <a:t>preisdor@kidsroe.org</a:t>
            </a:r>
            <a:endParaRPr lang="en-US" sz="3600" b="1" dirty="0" smtClean="0"/>
          </a:p>
          <a:p>
            <a:pPr marL="0" indent="0" algn="ctr">
              <a:buNone/>
            </a:pPr>
            <a:endParaRPr lang="en-US" sz="3600" b="1" dirty="0"/>
          </a:p>
        </p:txBody>
      </p:sp>
      <p:sp>
        <p:nvSpPr>
          <p:cNvPr id="4" name="Footer Placeholder 3"/>
          <p:cNvSpPr>
            <a:spLocks noGrp="1"/>
          </p:cNvSpPr>
          <p:nvPr>
            <p:ph type="ftr" sz="quarter" idx="11"/>
          </p:nvPr>
        </p:nvSpPr>
        <p:spPr/>
        <p:txBody>
          <a:bodyPr/>
          <a:lstStyle/>
          <a:p>
            <a:pPr>
              <a:defRPr/>
            </a:pPr>
            <a:r>
              <a:rPr lang="en-US" dirty="0" smtClean="0"/>
              <a:t>Content contained is licensed under a Creative Commons Attribution-ShareAlike 3.0 </a:t>
            </a:r>
            <a:r>
              <a:rPr lang="en-US" dirty="0" err="1" smtClean="0"/>
              <a:t>Unported</a:t>
            </a:r>
            <a:r>
              <a:rPr lang="en-US" dirty="0" smtClean="0"/>
              <a:t> License</a:t>
            </a:r>
            <a:endParaRPr lang="en-US" dirty="0"/>
          </a:p>
        </p:txBody>
      </p:sp>
      <p:pic>
        <p:nvPicPr>
          <p:cNvPr id="5" name="Picture 4" descr="flag b &amp; w.jpg"/>
          <p:cNvPicPr>
            <a:picLocks noChangeAspect="1"/>
          </p:cNvPicPr>
          <p:nvPr/>
        </p:nvPicPr>
        <p:blipFill>
          <a:blip r:embed="rId5" cstate="print"/>
          <a:stretch>
            <a:fillRect/>
          </a:stretch>
        </p:blipFill>
        <p:spPr>
          <a:xfrm>
            <a:off x="457200" y="1219200"/>
            <a:ext cx="1415910" cy="1447800"/>
          </a:xfrm>
          <a:prstGeom prst="rect">
            <a:avLst/>
          </a:prstGeom>
        </p:spPr>
      </p:pic>
      <p:pic>
        <p:nvPicPr>
          <p:cNvPr id="6" name="Picture 5" descr="flag b &amp; w.jpg"/>
          <p:cNvPicPr>
            <a:picLocks noChangeAspect="1"/>
          </p:cNvPicPr>
          <p:nvPr/>
        </p:nvPicPr>
        <p:blipFill>
          <a:blip r:embed="rId5" cstate="print"/>
          <a:stretch>
            <a:fillRect/>
          </a:stretch>
        </p:blipFill>
        <p:spPr>
          <a:xfrm>
            <a:off x="7010400" y="1066800"/>
            <a:ext cx="1828800" cy="1447800"/>
          </a:xfrm>
          <a:prstGeom prst="rect">
            <a:avLst/>
          </a:prstGeom>
          <a:scene3d>
            <a:camera prst="orthographicFront">
              <a:rot lat="1200000" lon="8400000" rev="0"/>
            </a:camera>
            <a:lightRig rig="threePt" dir="t"/>
          </a:scene3d>
        </p:spPr>
      </p:pic>
    </p:spTree>
    <p:extLst>
      <p:ext uri="{BB962C8B-B14F-4D97-AF65-F5344CB8AC3E}">
        <p14:creationId xmlns:p14="http://schemas.microsoft.com/office/powerpoint/2010/main" val="156642220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81000" y="838200"/>
            <a:ext cx="8229600" cy="1447800"/>
          </a:xfrm>
        </p:spPr>
        <p:txBody>
          <a:bodyPr/>
          <a:lstStyle/>
          <a:p>
            <a:r>
              <a:rPr lang="en-US" b="1" dirty="0" smtClean="0"/>
              <a:t>How Far Would You Go </a:t>
            </a:r>
            <a:br>
              <a:rPr lang="en-US" b="1" dirty="0" smtClean="0"/>
            </a:br>
            <a:r>
              <a:rPr lang="en-US" b="1" dirty="0" smtClean="0"/>
              <a:t>for Cheap Gas?</a:t>
            </a:r>
          </a:p>
        </p:txBody>
      </p:sp>
      <p:sp>
        <p:nvSpPr>
          <p:cNvPr id="3075" name="Content Placeholder 2"/>
          <p:cNvSpPr>
            <a:spLocks noGrp="1"/>
          </p:cNvSpPr>
          <p:nvPr>
            <p:ph idx="1"/>
          </p:nvPr>
        </p:nvSpPr>
        <p:spPr>
          <a:xfrm>
            <a:off x="685800" y="2743200"/>
            <a:ext cx="7772400" cy="3352800"/>
          </a:xfrm>
        </p:spPr>
        <p:txBody>
          <a:bodyPr/>
          <a:lstStyle/>
          <a:p>
            <a:pPr marL="457200" lvl="1" indent="0">
              <a:buNone/>
            </a:pPr>
            <a:endParaRPr lang="en-US" b="1" dirty="0" smtClean="0"/>
          </a:p>
          <a:p>
            <a:pPr marL="457200" lvl="1" indent="0">
              <a:buNone/>
            </a:pPr>
            <a:endParaRPr lang="en-US" b="1" dirty="0" smtClean="0"/>
          </a:p>
          <a:p>
            <a:pPr marL="457200" lvl="1" indent="0">
              <a:buNone/>
            </a:pPr>
            <a:endParaRPr lang="en-US" b="1" dirty="0" smtClean="0"/>
          </a:p>
          <a:p>
            <a:pPr marL="457200" lvl="1" indent="0">
              <a:buNone/>
            </a:pPr>
            <a:endParaRPr lang="en-US" b="1" dirty="0" smtClean="0"/>
          </a:p>
          <a:p>
            <a:pPr marL="457200" lvl="1" indent="0">
              <a:buNone/>
            </a:pPr>
            <a:endParaRPr lang="en-US" sz="2000" b="1" dirty="0" smtClean="0"/>
          </a:p>
          <a:p>
            <a:pPr marL="457200" lvl="1" indent="0">
              <a:buNone/>
            </a:pPr>
            <a:r>
              <a:rPr lang="en-US" sz="4000" b="1" dirty="0" smtClean="0"/>
              <a:t>  </a:t>
            </a:r>
            <a:r>
              <a:rPr lang="en-US" sz="4400" b="1" dirty="0" smtClean="0"/>
              <a:t>Please Work in Groups</a:t>
            </a:r>
          </a:p>
          <a:p>
            <a:pPr marL="457200" lvl="1" indent="0">
              <a:buNone/>
            </a:pPr>
            <a:r>
              <a:rPr lang="en-US" sz="4400" b="1" dirty="0" smtClean="0"/>
              <a:t> </a:t>
            </a:r>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pic>
        <p:nvPicPr>
          <p:cNvPr id="39940" name="Picture 4" descr="C:\Documents and Settings\preisdo\Local Settings\Temporary Internet Files\Content.IE5\3K3T0HFI\MP900448436[1].jpg"/>
          <p:cNvPicPr>
            <a:picLocks noChangeAspect="1" noChangeArrowheads="1"/>
          </p:cNvPicPr>
          <p:nvPr/>
        </p:nvPicPr>
        <p:blipFill>
          <a:blip r:embed="rId3" cstate="print"/>
          <a:srcRect/>
          <a:stretch>
            <a:fillRect/>
          </a:stretch>
        </p:blipFill>
        <p:spPr bwMode="auto">
          <a:xfrm>
            <a:off x="1905000" y="2438400"/>
            <a:ext cx="5105400" cy="2438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smtClean="0"/>
              <a:t>			 </a:t>
            </a:r>
            <a:r>
              <a:rPr lang="en-US" sz="5400" b="1" dirty="0" smtClean="0"/>
              <a:t>Full Tank?</a:t>
            </a:r>
            <a:endParaRPr lang="en-US" sz="5400" b="1" dirty="0"/>
          </a:p>
        </p:txBody>
      </p:sp>
      <p:sp>
        <p:nvSpPr>
          <p:cNvPr id="3" name="Content Placeholder 2"/>
          <p:cNvSpPr>
            <a:spLocks noGrp="1"/>
          </p:cNvSpPr>
          <p:nvPr>
            <p:ph idx="1"/>
          </p:nvPr>
        </p:nvSpPr>
        <p:spPr>
          <a:xfrm>
            <a:off x="1219200" y="2209800"/>
            <a:ext cx="7620000" cy="4038600"/>
          </a:xfrm>
        </p:spPr>
        <p:txBody>
          <a:bodyPr/>
          <a:lstStyle/>
          <a:p>
            <a:pPr marL="0" indent="0" algn="ctr">
              <a:buNone/>
            </a:pPr>
            <a:r>
              <a:rPr lang="en-US" sz="4800" b="1" dirty="0" smtClean="0"/>
              <a:t>Which, if any,</a:t>
            </a:r>
          </a:p>
          <a:p>
            <a:pPr marL="0" indent="0" algn="ctr">
              <a:buNone/>
            </a:pPr>
            <a:r>
              <a:rPr lang="en-US" sz="4800" b="1" dirty="0" smtClean="0"/>
              <a:t>Mathematical Practice </a:t>
            </a:r>
          </a:p>
          <a:p>
            <a:pPr marL="0" indent="0" algn="ctr">
              <a:buNone/>
            </a:pPr>
            <a:r>
              <a:rPr lang="en-US" sz="4800" b="1" dirty="0" smtClean="0"/>
              <a:t>Standards </a:t>
            </a:r>
          </a:p>
          <a:p>
            <a:pPr marL="0" indent="0" algn="ctr">
              <a:buNone/>
            </a:pPr>
            <a:r>
              <a:rPr lang="en-US" sz="4800" b="1" dirty="0" smtClean="0"/>
              <a:t>did you use?</a:t>
            </a:r>
            <a:endParaRPr lang="en-US" sz="4800" b="1"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pic>
        <p:nvPicPr>
          <p:cNvPr id="37892" name="Picture 4" descr="C:\Documents and Settings\preisdo\Local Settings\Temporary Internet Files\Content.IE5\U1FIQHF4\MP900439283[1].jpg"/>
          <p:cNvPicPr>
            <a:picLocks noChangeAspect="1" noChangeArrowheads="1"/>
          </p:cNvPicPr>
          <p:nvPr/>
        </p:nvPicPr>
        <p:blipFill>
          <a:blip r:embed="rId3" cstate="print"/>
          <a:srcRect/>
          <a:stretch>
            <a:fillRect/>
          </a:stretch>
        </p:blipFill>
        <p:spPr bwMode="auto">
          <a:xfrm>
            <a:off x="228600" y="762000"/>
            <a:ext cx="1219200" cy="5638800"/>
          </a:xfrm>
          <a:prstGeom prst="rect">
            <a:avLst/>
          </a:prstGeom>
          <a:noFill/>
          <a:scene3d>
            <a:camera prst="orthographicFront">
              <a:rot lat="0" lon="0" rev="0"/>
            </a:camera>
            <a:lightRig rig="threePt" dir="t"/>
          </a:scene3d>
        </p:spPr>
      </p:pic>
    </p:spTree>
    <p:extLst>
      <p:ext uri="{BB962C8B-B14F-4D97-AF65-F5344CB8AC3E}">
        <p14:creationId xmlns:p14="http://schemas.microsoft.com/office/powerpoint/2010/main" val="135868132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r>
              <a:rPr lang="en-US" sz="4800" b="1" dirty="0" smtClean="0"/>
              <a:t>Journey to the </a:t>
            </a:r>
            <a:br>
              <a:rPr lang="en-US" sz="4800" b="1" dirty="0" smtClean="0"/>
            </a:br>
            <a:r>
              <a:rPr lang="en-US" sz="4800" b="1" dirty="0" smtClean="0"/>
              <a:t>Bus Stop</a:t>
            </a:r>
            <a:endParaRPr lang="en-US" sz="4800" b="1" dirty="0"/>
          </a:p>
        </p:txBody>
      </p:sp>
      <p:sp>
        <p:nvSpPr>
          <p:cNvPr id="3" name="Content Placeholder 2"/>
          <p:cNvSpPr>
            <a:spLocks noGrp="1"/>
          </p:cNvSpPr>
          <p:nvPr>
            <p:ph idx="1"/>
          </p:nvPr>
        </p:nvSpPr>
        <p:spPr>
          <a:xfrm>
            <a:off x="457200" y="1981200"/>
            <a:ext cx="8229600" cy="3200400"/>
          </a:xfrm>
        </p:spPr>
        <p:txBody>
          <a:bodyPr/>
          <a:lstStyle/>
          <a:p>
            <a:pPr>
              <a:buNone/>
            </a:pPr>
            <a:endParaRPr lang="en-US" sz="3600" b="1" dirty="0" smtClean="0"/>
          </a:p>
          <a:p>
            <a:pPr>
              <a:buFont typeface="Wingdings" pitchFamily="2" charset="2"/>
              <a:buChar char="§"/>
            </a:pPr>
            <a:r>
              <a:rPr lang="en-US" sz="3600" dirty="0" smtClean="0"/>
              <a:t>Work independently</a:t>
            </a:r>
          </a:p>
          <a:p>
            <a:pPr>
              <a:buFont typeface="Wingdings" pitchFamily="2" charset="2"/>
              <a:buChar char="§"/>
            </a:pPr>
            <a:r>
              <a:rPr lang="en-US" sz="3600" dirty="0" smtClean="0"/>
              <a:t>Complete </a:t>
            </a:r>
            <a:r>
              <a:rPr lang="en-US" sz="3600" dirty="0" smtClean="0"/>
              <a:t>the Journey </a:t>
            </a:r>
            <a:r>
              <a:rPr lang="en-US" sz="3600" dirty="0" smtClean="0"/>
              <a:t>to the Bus </a:t>
            </a:r>
            <a:r>
              <a:rPr lang="en-US" sz="3600" dirty="0" smtClean="0"/>
              <a:t>Stop problem</a:t>
            </a:r>
            <a:endParaRPr lang="en-US" sz="3600" dirty="0" smtClean="0"/>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sp>
        <p:nvSpPr>
          <p:cNvPr id="7" name="Rectangle 6"/>
          <p:cNvSpPr/>
          <p:nvPr/>
        </p:nvSpPr>
        <p:spPr>
          <a:xfrm>
            <a:off x="533400" y="5943600"/>
            <a:ext cx="8077200" cy="369332"/>
          </a:xfrm>
          <a:prstGeom prst="rect">
            <a:avLst/>
          </a:prstGeom>
        </p:spPr>
        <p:txBody>
          <a:bodyPr wrap="square">
            <a:spAutoFit/>
          </a:bodyPr>
          <a:lstStyle/>
          <a:p>
            <a:r>
              <a:rPr lang="en-US" b="1" dirty="0" smtClean="0"/>
              <a:t>Source: </a:t>
            </a:r>
            <a:r>
              <a:rPr lang="en-US" b="1" u="sng" dirty="0" smtClean="0">
                <a:solidFill>
                  <a:srgbClr val="0000FF"/>
                </a:solidFill>
              </a:rPr>
              <a:t>h</a:t>
            </a:r>
            <a:r>
              <a:rPr lang="en-US" b="1" u="sng" dirty="0" smtClean="0">
                <a:solidFill>
                  <a:srgbClr val="0000FF"/>
                </a:solidFill>
                <a:hlinkClick r:id="rId3"/>
              </a:rPr>
              <a:t>t</a:t>
            </a:r>
            <a:r>
              <a:rPr lang="en-US" b="1" dirty="0" smtClean="0">
                <a:hlinkClick r:id="rId3"/>
              </a:rPr>
              <a:t>tp</a:t>
            </a:r>
            <a:r>
              <a:rPr lang="en-US" b="1" dirty="0">
                <a:hlinkClick r:id="rId3"/>
              </a:rPr>
              <a:t>://</a:t>
            </a:r>
            <a:r>
              <a:rPr lang="en-US" b="1" dirty="0" smtClean="0">
                <a:hlinkClick r:id="rId3"/>
              </a:rPr>
              <a:t>map.mathshell.org/materials/download.php?fileid=667</a:t>
            </a:r>
            <a:endParaRPr lang="en-US" b="1" dirty="0"/>
          </a:p>
        </p:txBody>
      </p:sp>
      <p:pic>
        <p:nvPicPr>
          <p:cNvPr id="2056" name="Picture 8" descr="C:\Documents and Settings\preisdo\Local Settings\Temporary Internet Files\Content.IE5\QGW1TND9\MC900435480[1].wmf"/>
          <p:cNvPicPr>
            <a:picLocks noChangeAspect="1" noChangeArrowheads="1"/>
          </p:cNvPicPr>
          <p:nvPr/>
        </p:nvPicPr>
        <p:blipFill>
          <a:blip r:embed="rId4" cstate="print"/>
          <a:srcRect/>
          <a:stretch>
            <a:fillRect/>
          </a:stretch>
        </p:blipFill>
        <p:spPr bwMode="auto">
          <a:xfrm>
            <a:off x="6781800" y="3962400"/>
            <a:ext cx="1864894" cy="1832740"/>
          </a:xfrm>
          <a:prstGeom prst="rect">
            <a:avLst/>
          </a:prstGeom>
          <a:noFill/>
        </p:spPr>
      </p:pic>
    </p:spTree>
    <p:extLst>
      <p:ext uri="{BB962C8B-B14F-4D97-AF65-F5344CB8AC3E}">
        <p14:creationId xmlns:p14="http://schemas.microsoft.com/office/powerpoint/2010/main" val="8740333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lstStyle/>
          <a:p>
            <a:r>
              <a:rPr lang="en-US" sz="4800" b="1" dirty="0" smtClean="0"/>
              <a:t>MAP Activity</a:t>
            </a:r>
            <a:endParaRPr lang="en-US" sz="4800" b="1" dirty="0"/>
          </a:p>
        </p:txBody>
      </p:sp>
      <p:sp>
        <p:nvSpPr>
          <p:cNvPr id="3" name="Content Placeholder 2"/>
          <p:cNvSpPr>
            <a:spLocks noGrp="1"/>
          </p:cNvSpPr>
          <p:nvPr>
            <p:ph idx="1"/>
          </p:nvPr>
        </p:nvSpPr>
        <p:spPr>
          <a:xfrm>
            <a:off x="457200" y="1600200"/>
            <a:ext cx="8610600" cy="4267200"/>
          </a:xfrm>
        </p:spPr>
        <p:txBody>
          <a:bodyPr/>
          <a:lstStyle/>
          <a:p>
            <a:r>
              <a:rPr lang="en-US" dirty="0"/>
              <a:t>Move into groups of three.</a:t>
            </a:r>
          </a:p>
          <a:p>
            <a:r>
              <a:rPr lang="en-US" dirty="0"/>
              <a:t>You will be given handouts </a:t>
            </a:r>
            <a:r>
              <a:rPr lang="en-US" dirty="0" smtClean="0"/>
              <a:t>with</a:t>
            </a:r>
          </a:p>
          <a:p>
            <a:pPr marL="0" indent="0">
              <a:buNone/>
            </a:pPr>
            <a:r>
              <a:rPr lang="en-US" dirty="0" smtClean="0"/>
              <a:t>ten </a:t>
            </a:r>
            <a:r>
              <a:rPr lang="en-US" dirty="0"/>
              <a:t>graph </a:t>
            </a:r>
            <a:r>
              <a:rPr lang="en-US" dirty="0" smtClean="0"/>
              <a:t>cards, ten story cards,</a:t>
            </a:r>
          </a:p>
          <a:p>
            <a:pPr marL="0" indent="0">
              <a:buNone/>
            </a:pPr>
            <a:r>
              <a:rPr lang="en-US" dirty="0" smtClean="0"/>
              <a:t>and ten data </a:t>
            </a:r>
            <a:r>
              <a:rPr lang="en-US" dirty="0" smtClean="0"/>
              <a:t>tables (</a:t>
            </a:r>
            <a:r>
              <a:rPr lang="en-US" dirty="0" smtClean="0"/>
              <a:t>MS</a:t>
            </a:r>
            <a:r>
              <a:rPr lang="en-US" dirty="0" smtClean="0"/>
              <a:t>) or functions (</a:t>
            </a:r>
            <a:r>
              <a:rPr lang="en-US" dirty="0" smtClean="0"/>
              <a:t>HS).</a:t>
            </a:r>
          </a:p>
          <a:p>
            <a:r>
              <a:rPr lang="en-US" dirty="0" smtClean="0"/>
              <a:t>Cut </a:t>
            </a:r>
            <a:r>
              <a:rPr lang="en-US" dirty="0"/>
              <a:t>out the cards.</a:t>
            </a:r>
          </a:p>
          <a:p>
            <a:r>
              <a:rPr lang="en-US" dirty="0"/>
              <a:t>In your group, take turns matching cards.  </a:t>
            </a:r>
          </a:p>
          <a:p>
            <a:r>
              <a:rPr lang="en-US" dirty="0"/>
              <a:t>Tape the </a:t>
            </a:r>
            <a:r>
              <a:rPr lang="en-US" dirty="0" smtClean="0"/>
              <a:t>matched cards on a poster.</a:t>
            </a:r>
          </a:p>
          <a:p>
            <a:r>
              <a:rPr lang="en-US" dirty="0" smtClean="0"/>
              <a:t>Add explanations.</a:t>
            </a:r>
            <a:endParaRPr lang="en-US" dirty="0"/>
          </a:p>
          <a:p>
            <a:endParaRPr lang="en-US"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pic>
        <p:nvPicPr>
          <p:cNvPr id="28675" name="Picture 3" descr="C:\Documents and Settings\preisdo\Local Settings\Temporary Internet Files\Content.IE5\3K3T0HFI\MP900185052[1].jpg"/>
          <p:cNvPicPr>
            <a:picLocks noChangeAspect="1" noChangeArrowheads="1"/>
          </p:cNvPicPr>
          <p:nvPr/>
        </p:nvPicPr>
        <p:blipFill>
          <a:blip r:embed="rId3" cstate="print"/>
          <a:srcRect/>
          <a:stretch>
            <a:fillRect/>
          </a:stretch>
        </p:blipFill>
        <p:spPr bwMode="auto">
          <a:xfrm>
            <a:off x="6858000" y="574497"/>
            <a:ext cx="1905000" cy="2850374"/>
          </a:xfrm>
          <a:prstGeom prst="rect">
            <a:avLst/>
          </a:prstGeom>
          <a:noFill/>
        </p:spPr>
      </p:pic>
    </p:spTree>
    <p:extLst>
      <p:ext uri="{BB962C8B-B14F-4D97-AF65-F5344CB8AC3E}">
        <p14:creationId xmlns:p14="http://schemas.microsoft.com/office/powerpoint/2010/main" val="41297028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r>
              <a:rPr lang="en-US" b="1" dirty="0" smtClean="0"/>
              <a:t>Gallery Walk</a:t>
            </a:r>
            <a:endParaRPr lang="en-US" b="1" dirty="0"/>
          </a:p>
        </p:txBody>
      </p:sp>
      <p:sp>
        <p:nvSpPr>
          <p:cNvPr id="3" name="Content Placeholder 2"/>
          <p:cNvSpPr>
            <a:spLocks noGrp="1"/>
          </p:cNvSpPr>
          <p:nvPr>
            <p:ph idx="1"/>
          </p:nvPr>
        </p:nvSpPr>
        <p:spPr>
          <a:xfrm>
            <a:off x="609600" y="2514600"/>
            <a:ext cx="8305800" cy="4038600"/>
          </a:xfrm>
          <a:ln>
            <a:solidFill>
              <a:schemeClr val="bg1"/>
            </a:solidFill>
          </a:ln>
        </p:spPr>
        <p:txBody>
          <a:bodyPr/>
          <a:lstStyle/>
          <a:p>
            <a:pPr marL="0" indent="0"/>
            <a:r>
              <a:rPr lang="en-US" sz="4000" b="1" dirty="0" smtClean="0"/>
              <a:t> </a:t>
            </a:r>
            <a:r>
              <a:rPr lang="en-US" sz="4000" dirty="0" smtClean="0"/>
              <a:t> Select a Table Concierge</a:t>
            </a:r>
          </a:p>
          <a:p>
            <a:pPr marL="0" indent="0"/>
            <a:r>
              <a:rPr lang="en-US" sz="4000" dirty="0" smtClean="0"/>
              <a:t>  Tour the other tables </a:t>
            </a:r>
          </a:p>
          <a:p>
            <a:pPr marL="0" indent="0">
              <a:buNone/>
            </a:pPr>
            <a:r>
              <a:rPr lang="en-US" sz="4000" dirty="0" smtClean="0"/>
              <a:t>Tour Debrief: </a:t>
            </a:r>
          </a:p>
          <a:p>
            <a:pPr>
              <a:buFont typeface="Arial" pitchFamily="34" charset="0"/>
              <a:buChar char="•"/>
            </a:pPr>
            <a:r>
              <a:rPr lang="en-US" sz="3600" dirty="0" smtClean="0"/>
              <a:t> What Standards were used?</a:t>
            </a:r>
          </a:p>
          <a:p>
            <a:pPr>
              <a:buFont typeface="Arial" pitchFamily="34" charset="0"/>
              <a:buChar char="•"/>
            </a:pPr>
            <a:r>
              <a:rPr lang="en-US" sz="3600" dirty="0" smtClean="0"/>
              <a:t> What </a:t>
            </a:r>
            <a:r>
              <a:rPr lang="en-US" sz="3600" dirty="0"/>
              <a:t>did you notice?</a:t>
            </a:r>
          </a:p>
          <a:p>
            <a:pPr marL="0" indent="0">
              <a:buNone/>
            </a:pPr>
            <a:endParaRPr lang="en-US" sz="4000" dirty="0"/>
          </a:p>
        </p:txBody>
      </p:sp>
      <p:sp>
        <p:nvSpPr>
          <p:cNvPr id="4" name="Footer Placeholder 3"/>
          <p:cNvSpPr>
            <a:spLocks noGrp="1"/>
          </p:cNvSpPr>
          <p:nvPr>
            <p:ph type="ftr" sz="quarter" idx="11"/>
          </p:nvPr>
        </p:nvSpPr>
        <p:spPr/>
        <p:txBody>
          <a:bodyPr/>
          <a:lstStyle/>
          <a:p>
            <a:pPr>
              <a:defRPr/>
            </a:pPr>
            <a:r>
              <a:rPr lang="en-US" dirty="0" smtClean="0"/>
              <a:t>Content contained is licensed under a Creative Commons Attribution-</a:t>
            </a:r>
            <a:r>
              <a:rPr lang="en-US" dirty="0" err="1" smtClean="0"/>
              <a:t>ShareAlike</a:t>
            </a:r>
            <a:r>
              <a:rPr lang="en-US" dirty="0" smtClean="0"/>
              <a:t> 3.0 </a:t>
            </a:r>
            <a:r>
              <a:rPr lang="en-US" dirty="0" err="1" smtClean="0"/>
              <a:t>Unported</a:t>
            </a:r>
            <a:r>
              <a:rPr lang="en-US" dirty="0" smtClean="0"/>
              <a:t> License</a:t>
            </a:r>
            <a:endParaRPr lang="en-US" dirty="0"/>
          </a:p>
        </p:txBody>
      </p:sp>
    </p:spTree>
    <p:extLst>
      <p:ext uri="{BB962C8B-B14F-4D97-AF65-F5344CB8AC3E}">
        <p14:creationId xmlns:p14="http://schemas.microsoft.com/office/powerpoint/2010/main" val="23722105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Where Are We Now?</a:t>
            </a:r>
            <a:endParaRPr lang="en-US" sz="4800" b="1" dirty="0"/>
          </a:p>
        </p:txBody>
      </p:sp>
      <p:sp>
        <p:nvSpPr>
          <p:cNvPr id="3" name="Content Placeholder 2"/>
          <p:cNvSpPr>
            <a:spLocks noGrp="1"/>
          </p:cNvSpPr>
          <p:nvPr>
            <p:ph idx="1"/>
          </p:nvPr>
        </p:nvSpPr>
        <p:spPr>
          <a:xfrm>
            <a:off x="685800" y="2209800"/>
            <a:ext cx="7391400" cy="4038600"/>
          </a:xfrm>
        </p:spPr>
        <p:txBody>
          <a:bodyPr/>
          <a:lstStyle/>
          <a:p>
            <a:pPr marL="0" indent="0">
              <a:buNone/>
            </a:pPr>
            <a:r>
              <a:rPr lang="en-US" sz="4400" dirty="0" smtClean="0"/>
              <a:t>Assessment</a:t>
            </a:r>
          </a:p>
          <a:p>
            <a:r>
              <a:rPr lang="en-US" sz="3600" dirty="0"/>
              <a:t>Middle </a:t>
            </a:r>
            <a:r>
              <a:rPr lang="en-US" sz="3600" dirty="0" smtClean="0"/>
              <a:t>School:  Journey to the Bus Stop </a:t>
            </a:r>
          </a:p>
          <a:p>
            <a:r>
              <a:rPr lang="en-US" sz="3600" dirty="0" smtClean="0"/>
              <a:t>High School:  Four Situations, Another Four Situations</a:t>
            </a:r>
          </a:p>
          <a:p>
            <a:pPr marL="0" indent="0">
              <a:buNone/>
            </a:pPr>
            <a:endParaRPr lang="en-US" sz="3600" dirty="0" smtClean="0"/>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dirty="0" smtClean="0"/>
              <a:t>Content contained is licensed under a Creative Commons Attribution-ShareAlike 3.0 Unported License</a:t>
            </a:r>
            <a:endParaRPr lang="en-US" dirty="0"/>
          </a:p>
        </p:txBody>
      </p:sp>
      <p:pic>
        <p:nvPicPr>
          <p:cNvPr id="1028" name="Picture 4" descr="C:\Documents and Settings\preisdo\Local Settings\Temporary Internet Files\Content.IE5\LIN8GLTK\MM900236466[1].gif"/>
          <p:cNvPicPr>
            <a:picLocks noChangeAspect="1" noChangeArrowheads="1" noCrop="1"/>
          </p:cNvPicPr>
          <p:nvPr/>
        </p:nvPicPr>
        <p:blipFill>
          <a:blip r:embed="rId3" cstate="print"/>
          <a:srcRect/>
          <a:stretch>
            <a:fillRect/>
          </a:stretch>
        </p:blipFill>
        <p:spPr bwMode="auto">
          <a:xfrm>
            <a:off x="7010400" y="4267200"/>
            <a:ext cx="1981200" cy="1981200"/>
          </a:xfrm>
          <a:prstGeom prst="rect">
            <a:avLst/>
          </a:prstGeom>
          <a:noFill/>
          <a:scene3d>
            <a:camera prst="orthographicFront">
              <a:rot lat="0" lon="10800000" rev="0"/>
            </a:camera>
            <a:lightRig rig="threePt" dir="t"/>
          </a:scene3d>
        </p:spPr>
      </p:pic>
    </p:spTree>
    <p:extLst>
      <p:ext uri="{BB962C8B-B14F-4D97-AF65-F5344CB8AC3E}">
        <p14:creationId xmlns:p14="http://schemas.microsoft.com/office/powerpoint/2010/main" val="18393388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28600" y="838200"/>
            <a:ext cx="8458200" cy="1295400"/>
          </a:xfrm>
        </p:spPr>
        <p:txBody>
          <a:bodyPr/>
          <a:lstStyle/>
          <a:p>
            <a:r>
              <a:rPr lang="en-US" b="1" dirty="0" smtClean="0"/>
              <a:t>Progressions </a:t>
            </a:r>
            <a:br>
              <a:rPr lang="en-US" b="1" dirty="0" smtClean="0"/>
            </a:br>
            <a:r>
              <a:rPr lang="en-US" b="1" dirty="0" smtClean="0"/>
              <a:t>Performance Assessment </a:t>
            </a:r>
          </a:p>
        </p:txBody>
      </p:sp>
      <p:sp>
        <p:nvSpPr>
          <p:cNvPr id="3075" name="Content Placeholder 2"/>
          <p:cNvSpPr>
            <a:spLocks noGrp="1"/>
          </p:cNvSpPr>
          <p:nvPr>
            <p:ph idx="1"/>
          </p:nvPr>
        </p:nvSpPr>
        <p:spPr>
          <a:xfrm>
            <a:off x="228600" y="2286000"/>
            <a:ext cx="8686800" cy="4038600"/>
          </a:xfrm>
        </p:spPr>
        <p:txBody>
          <a:bodyPr/>
          <a:lstStyle/>
          <a:p>
            <a:pPr lvl="1">
              <a:buFont typeface="Arial" pitchFamily="34" charset="0"/>
              <a:buChar char="•"/>
            </a:pPr>
            <a:r>
              <a:rPr lang="en-US" sz="3200" dirty="0" smtClean="0"/>
              <a:t>Read assigned Progressions document</a:t>
            </a:r>
          </a:p>
          <a:p>
            <a:pPr lvl="1">
              <a:buFont typeface="Arial" pitchFamily="34" charset="0"/>
              <a:buChar char="•"/>
            </a:pPr>
            <a:r>
              <a:rPr lang="en-US" sz="3200" dirty="0" smtClean="0"/>
              <a:t>Connect and highlight key ideas</a:t>
            </a:r>
          </a:p>
          <a:p>
            <a:pPr lvl="1">
              <a:buFont typeface="Arial" pitchFamily="34" charset="0"/>
              <a:buChar char="•"/>
            </a:pPr>
            <a:r>
              <a:rPr lang="en-US" sz="3200" dirty="0" smtClean="0"/>
              <a:t>Use chart paper and markers</a:t>
            </a:r>
          </a:p>
          <a:p>
            <a:pPr lvl="1">
              <a:buFont typeface="Arial" pitchFamily="34" charset="0"/>
              <a:buChar char="•"/>
            </a:pPr>
            <a:r>
              <a:rPr lang="en-US" sz="3200" dirty="0" smtClean="0"/>
              <a:t>In groups, prepare a five-minute engaging presentation for large group</a:t>
            </a:r>
          </a:p>
          <a:p>
            <a:pPr lvl="1">
              <a:buFont typeface="Arial" pitchFamily="34" charset="0"/>
              <a:buChar char="•"/>
            </a:pPr>
            <a:r>
              <a:rPr lang="en-US" sz="3200" dirty="0" smtClean="0"/>
              <a:t>Present summary</a:t>
            </a:r>
          </a:p>
          <a:p>
            <a:pPr lvl="1">
              <a:buFont typeface="Arial" pitchFamily="34" charset="0"/>
              <a:buChar char="•"/>
            </a:pPr>
            <a:r>
              <a:rPr lang="en-US" sz="3200" dirty="0" smtClean="0"/>
              <a:t>Pose questions for group discussion</a:t>
            </a:r>
          </a:p>
          <a:p>
            <a:pPr marL="457200" lvl="1" indent="0">
              <a:buNone/>
            </a:pPr>
            <a:endParaRPr lang="en-US" b="1" dirty="0" smtClean="0"/>
          </a:p>
        </p:txBody>
      </p:sp>
      <p:sp>
        <p:nvSpPr>
          <p:cNvPr id="4" name="Footer Placeholder 3"/>
          <p:cNvSpPr>
            <a:spLocks noGrp="1"/>
          </p:cNvSpPr>
          <p:nvPr>
            <p:ph type="ftr" sz="quarter" idx="11"/>
          </p:nvPr>
        </p:nvSpPr>
        <p:spPr/>
        <p:txBody>
          <a:bodyPr/>
          <a:lstStyle/>
          <a:p>
            <a:pPr>
              <a:defRPr/>
            </a:pPr>
            <a:r>
              <a:rPr lang="en-US" dirty="0" smtClean="0"/>
              <a:t>Content contained is licensed under a Creative Commons Attribution-ShareAlike 3.0 Unported License</a:t>
            </a:r>
            <a:endParaRPr lang="en-US" dirty="0"/>
          </a:p>
        </p:txBody>
      </p:sp>
    </p:spTree>
    <p:extLst>
      <p:ext uri="{BB962C8B-B14F-4D97-AF65-F5344CB8AC3E}">
        <p14:creationId xmlns:p14="http://schemas.microsoft.com/office/powerpoint/2010/main" val="14377169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SB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SB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2988822C20F24E83D1DD5E4C131AA0" ma:contentTypeVersion="34" ma:contentTypeDescription="Create a new document." ma:contentTypeScope="" ma:versionID="510b8621ca45b380240d45fcf3ee2da5">
  <xsd:schema xmlns:xsd="http://www.w3.org/2001/XMLSchema" xmlns:xs="http://www.w3.org/2001/XMLSchema" xmlns:p="http://schemas.microsoft.com/office/2006/metadata/properties" xmlns:ns1="http://schemas.microsoft.com/sharepoint/v3" xmlns:ns2="6ce3111e-7420-4802-b50a-75d4e9a0b980" xmlns:ns3="d21dc803-237d-4c68-8692-8d731fd29118" xmlns:ns4="4d435f69-8686-490b-bd6d-b153bf22ab50" targetNamespace="http://schemas.microsoft.com/office/2006/metadata/properties" ma:root="true" ma:fieldsID="f5b7d2c1aa74e6ba3f7180c2fcc7e0c0" ns1:_="" ns2:_="" ns3:_="" ns4:_="">
    <xsd:import namespace="http://schemas.microsoft.com/sharepoint/v3"/>
    <xsd:import namespace="6ce3111e-7420-4802-b50a-75d4e9a0b980"/>
    <xsd:import namespace="d21dc803-237d-4c68-8692-8d731fd29118"/>
    <xsd:import namespace="4d435f69-8686-490b-bd6d-b153bf22ab50"/>
    <xsd:element name="properties">
      <xsd:complexType>
        <xsd:sequence>
          <xsd:element name="documentManagement">
            <xsd:complexType>
              <xsd:all>
                <xsd:element ref="ns2:Heading" minOccurs="0"/>
                <xsd:element ref="ns2:Sort_x0020_Order" minOccurs="0"/>
                <xsd:element ref="ns3:DisplayPage" minOccurs="0"/>
                <xsd:element ref="ns3:ParagraphBeforeLink" minOccurs="0"/>
                <xsd:element ref="ns3:ParagraphAfterLink" minOccurs="0"/>
                <xsd:element ref="ns4:Divisions" minOccurs="0"/>
                <xsd:element ref="ns2:TargetAudience" minOccurs="0"/>
                <xsd:element ref="ns2:Archive" minOccurs="0"/>
                <xsd:element ref="ns2:Archive_x0020_Date" minOccurs="0"/>
                <xsd:element ref="ns3:Grouping" minOccurs="0"/>
                <xsd:element ref="ns3:Subgroup" minOccurs="0"/>
                <xsd:element ref="ns3:Linked_x0020_on_x0020_Page" minOccurs="0"/>
                <xsd:element ref="ns3:Year" minOccurs="0"/>
                <xsd:element ref="ns2:MediaType" minOccurs="0"/>
                <xsd:element ref="ns1:PublishingStartDate" minOccurs="0"/>
                <xsd:element ref="ns1:PublishingExpirationDate" minOccurs="0"/>
                <xsd:element ref="ns2:TaxKeywordTaxHTField" minOccurs="0"/>
                <xsd:element ref="ns2:TaxCatchAll" minOccurs="0"/>
                <xsd:element ref="ns3:OriginalModifiedDate" minOccurs="0"/>
                <xsd:element ref="ns3:AdditionalPageInfo" minOccurs="0"/>
                <xsd:element ref="ns2:SharedWithUsers" minOccurs="0"/>
                <xsd:element ref="ns3:ActiveInactive" minOccurs="0"/>
                <xsd:element ref="ns3:Subbullet" minOccurs="0"/>
                <xsd:element ref="ns3:Subheading" minOccurs="0"/>
                <xsd:element ref="ns3:LifetimeViews" minOccurs="0"/>
                <xsd:element ref="ns3:ModifiedBeforeRun" minOccurs="0"/>
                <xsd:element ref="ns3: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ce3111e-7420-4802-b50a-75d4e9a0b980" elementFormDefault="qualified">
    <xsd:import namespace="http://schemas.microsoft.com/office/2006/documentManagement/types"/>
    <xsd:import namespace="http://schemas.microsoft.com/office/infopath/2007/PartnerControls"/>
    <xsd:element name="Heading" ma:index="1" nillable="true" ma:displayName="Heading" ma:internalName="Heading">
      <xsd:simpleType>
        <xsd:restriction base="dms:Text">
          <xsd:maxLength value="255"/>
        </xsd:restriction>
      </xsd:simpleType>
    </xsd:element>
    <xsd:element name="Sort_x0020_Order" ma:index="2" nillable="true" ma:displayName="Sort Order" ma:default="999" ma:internalName="Sort_x0020_Order" ma:percentage="FALSE">
      <xsd:simpleType>
        <xsd:restriction base="dms:Number"/>
      </xsd:simpleType>
    </xsd:element>
    <xsd:element name="TargetAudience" ma:index="7" nillable="true" ma:displayName="TargetAudience" ma:list="{5bf691bb-db4f-476f-a3f6-6f31e5686cd3}" ma:internalName="TargetAudience" ma:readOnly="false" ma:showField="Title"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Archive" ma:index="9" nillable="true" ma:displayName="Archive" ma:default="0" ma:indexed="true" ma:internalName="Archive">
      <xsd:simpleType>
        <xsd:restriction base="dms:Boolean"/>
      </xsd:simpleType>
    </xsd:element>
    <xsd:element name="Archive_x0020_Date" ma:index="10" nillable="true" ma:displayName="Archive Date" ma:format="DateOnly" ma:internalName="Archive_x0020_Date">
      <xsd:simpleType>
        <xsd:restriction base="dms:DateTime"/>
      </xsd:simpleType>
    </xsd:element>
    <xsd:element name="MediaType" ma:index="15" nillable="true" ma:displayName="MediaType" ma:list="{bc78f13e-3434-4b26-85f6-c5eb735f129d}" ma:internalName="MediaType" ma:readOnly="false" ma:showField="MediaType"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TaxKeywordTaxHTField" ma:index="25" nillable="true" ma:taxonomy="true" ma:internalName="TaxKeywordTaxHTField" ma:taxonomyFieldName="TaxKeyword" ma:displayName="Enterprise Keywords" ma:fieldId="{23f27201-bee3-471e-b2e7-b64fd8b7ca38}" ma:taxonomyMulti="true" ma:sspId="038a83e2-3cab-4ab1-90e8-f44282484cb6" ma:termSetId="00000000-0000-0000-0000-000000000000" ma:anchorId="00000000-0000-0000-0000-000000000000" ma:open="true" ma:isKeyword="true">
      <xsd:complexType>
        <xsd:sequence>
          <xsd:element ref="pc:Terms" minOccurs="0" maxOccurs="1"/>
        </xsd:sequence>
      </xsd:complexType>
    </xsd:element>
    <xsd:element name="TaxCatchAll" ma:index="26" nillable="true" ma:displayName="Taxonomy Catch All Column" ma:hidden="true" ma:list="{579831f0-4889-4cf1-9c1b-f4e5c0970170}" ma:internalName="TaxCatchAll" ma:showField="CatchAllData"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21dc803-237d-4c68-8692-8d731fd29118" elementFormDefault="qualified">
    <xsd:import namespace="http://schemas.microsoft.com/office/2006/documentManagement/types"/>
    <xsd:import namespace="http://schemas.microsoft.com/office/infopath/2007/PartnerControls"/>
    <xsd:element name="DisplayPage" ma:index="3" nillable="true" ma:displayName="DisplayPage" ma:indexed="true" ma:internalName="DisplayPage">
      <xsd:simpleType>
        <xsd:restriction base="dms:Text">
          <xsd:maxLength value="255"/>
        </xsd:restriction>
      </xsd:simpleType>
    </xsd:element>
    <xsd:element name="ParagraphBeforeLink" ma:index="4" nillable="true" ma:displayName="ParagraphBeforeLink" ma:internalName="ParagraphBeforeLink">
      <xsd:simpleType>
        <xsd:restriction base="dms:Note"/>
      </xsd:simpleType>
    </xsd:element>
    <xsd:element name="ParagraphAfterLink" ma:index="5" nillable="true" ma:displayName="ParagraphAfterLink" ma:internalName="ParagraphAfterLink">
      <xsd:simpleType>
        <xsd:restriction base="dms:Note"/>
      </xsd:simpleType>
    </xsd:element>
    <xsd:element name="Grouping" ma:index="11" nillable="true" ma:displayName="Grouping" ma:indexed="true" ma:internalName="Grouping">
      <xsd:simpleType>
        <xsd:restriction base="dms:Text">
          <xsd:maxLength value="255"/>
        </xsd:restriction>
      </xsd:simpleType>
    </xsd:element>
    <xsd:element name="Subgroup" ma:index="12" nillable="true" ma:displayName="Subgroup" ma:internalName="Subgroup">
      <xsd:simpleType>
        <xsd:restriction base="dms:Text">
          <xsd:maxLength value="255"/>
        </xsd:restriction>
      </xsd:simpleType>
    </xsd:element>
    <xsd:element name="Linked_x0020_on_x0020_Page" ma:index="13" nillable="true" ma:displayName="Linked on Page" ma:default="1" ma:indexed="true" ma:internalName="Linked_x0020_on_x0020_Page">
      <xsd:simpleType>
        <xsd:restriction base="dms:Boolean"/>
      </xsd:simpleType>
    </xsd:element>
    <xsd:element name="Year" ma:index="14" nillable="true" ma:displayName="Year" ma:internalName="Year">
      <xsd:simpleType>
        <xsd:restriction base="dms:Text">
          <xsd:maxLength value="255"/>
        </xsd:restriction>
      </xsd:simpleType>
    </xsd:element>
    <xsd:element name="OriginalModifiedDate" ma:index="27" nillable="true" ma:displayName="OriginalModifiedDate" ma:format="DateOnly" ma:internalName="OriginalModifiedDate">
      <xsd:simpleType>
        <xsd:restriction base="dms:DateTime"/>
      </xsd:simpleType>
    </xsd:element>
    <xsd:element name="AdditionalPageInfo" ma:index="28" nillable="true" ma:displayName="AdditionalPageInfo" ma:internalName="AdditionalPageInfo">
      <xsd:simpleType>
        <xsd:restriction base="dms:Note">
          <xsd:maxLength value="255"/>
        </xsd:restriction>
      </xsd:simpleType>
    </xsd:element>
    <xsd:element name="ActiveInactive" ma:index="30" nillable="true" ma:displayName="Active/Inactive" ma:default="1" ma:internalName="ActiveInactive">
      <xsd:simpleType>
        <xsd:restriction base="dms:Boolean"/>
      </xsd:simpleType>
    </xsd:element>
    <xsd:element name="Subbullet" ma:index="31" nillable="true" ma:displayName="Subbullet" ma:internalName="Subbullet">
      <xsd:simpleType>
        <xsd:restriction base="dms:Note">
          <xsd:maxLength value="255"/>
        </xsd:restriction>
      </xsd:simpleType>
    </xsd:element>
    <xsd:element name="Subheading" ma:index="32" nillable="true" ma:displayName="Subheading" ma:internalName="Subheading">
      <xsd:simpleType>
        <xsd:restriction base="dms:Text">
          <xsd:maxLength value="255"/>
        </xsd:restriction>
      </xsd:simpleType>
    </xsd:element>
    <xsd:element name="LifetimeViews" ma:index="33" nillable="true" ma:displayName="LifetimeViews" ma:internalName="LifetimeViews">
      <xsd:simpleType>
        <xsd:restriction base="dms:Number"/>
      </xsd:simpleType>
    </xsd:element>
    <xsd:element name="ModifiedBeforeRun" ma:index="34" nillable="true" ma:displayName="ModifiedBeforeRun" ma:format="DateOnly" ma:internalName="ModifiedBeforeRun">
      <xsd:simpleType>
        <xsd:restriction base="dms:DateTime"/>
      </xsd:simpleType>
    </xsd:element>
    <xsd:element name="Language" ma:index="35" nillable="true" ma:displayName="Language" ma:format="Dropdown" ma:internalName="Language">
      <xsd:simpleType>
        <xsd:restriction base="dms:Choice">
          <xsd:enumeration value="Albanian"/>
          <xsd:enumeration value="Amharic"/>
          <xsd:enumeration value="Arabic"/>
          <xsd:enumeration value="Assyrian"/>
          <xsd:enumeration value="Bengali"/>
          <xsd:enumeration value="Bosnian"/>
          <xsd:enumeration value="Bulgarian"/>
          <xsd:enumeration value="Burmese"/>
          <xsd:enumeration value="Cambodian"/>
          <xsd:enumeration value="Cantonese"/>
          <xsd:enumeration value="Chinese"/>
          <xsd:enumeration value="Chinese (Simplified)"/>
          <xsd:enumeration value="Chinese (Traditional)"/>
          <xsd:enumeration value="Czech"/>
          <xsd:enumeration value="Farsi"/>
          <xsd:enumeration value="French"/>
          <xsd:enumeration value="German"/>
          <xsd:enumeration value="Greek"/>
          <xsd:enumeration value="Gujarati"/>
          <xsd:enumeration value="Haitian-Creole"/>
          <xsd:enumeration value="Haka Chin"/>
          <xsd:enumeration value="Hindi"/>
          <xsd:enumeration value="Italian"/>
          <xsd:enumeration value="Japanese"/>
          <xsd:enumeration value="Karen"/>
          <xsd:enumeration value="Khmer"/>
          <xsd:enumeration value="Kirundi"/>
          <xsd:enumeration value="Korean"/>
          <xsd:enumeration value="Lao"/>
          <xsd:enumeration value="Lithuanian"/>
          <xsd:enumeration value="Malayalam"/>
          <xsd:enumeration value="Marathi"/>
          <xsd:enumeration value="Mongolian"/>
          <xsd:enumeration value="Nepali"/>
          <xsd:enumeration value="Pashto"/>
          <xsd:enumeration value="Pilipino (Tagalog)"/>
          <xsd:enumeration value="Polish"/>
          <xsd:enumeration value="Portuguese"/>
          <xsd:enumeration value="Punjabi"/>
          <xsd:enumeration value="Romanian"/>
          <xsd:enumeration value="Russian"/>
          <xsd:enumeration value="Serbian"/>
          <xsd:enumeration value="Serbian (Cyrillic)"/>
          <xsd:enumeration value="Serbian (Latin)"/>
          <xsd:enumeration value="Somali"/>
          <xsd:enumeration value="Spanish"/>
          <xsd:enumeration value="Swahili"/>
          <xsd:enumeration value="Tamil"/>
          <xsd:enumeration value="Telugu"/>
          <xsd:enumeration value="Thai"/>
          <xsd:enumeration value="Turkish"/>
          <xsd:enumeration value="Ukrainian"/>
          <xsd:enumeration value="Urdu"/>
          <xsd:enumeration value="Uzbek"/>
          <xsd:enumeration value="Vietnamese"/>
          <xsd:enumeration value="Yoruba"/>
        </xsd:restriction>
      </xsd:simpleType>
    </xsd:element>
  </xsd:schema>
  <xsd:schema xmlns:xsd="http://www.w3.org/2001/XMLSchema" xmlns:xs="http://www.w3.org/2001/XMLSchema" xmlns:dms="http://schemas.microsoft.com/office/2006/documentManagement/types" xmlns:pc="http://schemas.microsoft.com/office/infopath/2007/PartnerControls" targetNamespace="4d435f69-8686-490b-bd6d-b153bf22ab50" elementFormDefault="qualified">
    <xsd:import namespace="http://schemas.microsoft.com/office/2006/documentManagement/types"/>
    <xsd:import namespace="http://schemas.microsoft.com/office/infopath/2007/PartnerControls"/>
    <xsd:element name="Divisions" ma:index="6" nillable="true" ma:displayName="Divisions" ma:indexed="true" ma:list="{28f31edd-5ed1-4c97-b76f-e04153e47842}" ma:internalName="Divisions" ma:showField="Title" ma:web="6ce3111e-7420-4802-b50a-75d4e9a0b980">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8"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inked_x0020_on_x0020_Page xmlns="d21dc803-237d-4c68-8692-8d731fd29118">true</Linked_x0020_on_x0020_Page>
    <ParagraphAfterLink xmlns="d21dc803-237d-4c68-8692-8d731fd29118" xsi:nil="true"/>
    <TaxKeywordTaxHTField xmlns="6ce3111e-7420-4802-b50a-75d4e9a0b980">
      <Terms xmlns="http://schemas.microsoft.com/office/infopath/2007/PartnerControls"/>
    </TaxKeywordTaxHTField>
    <Archive_x0020_Date xmlns="6ce3111e-7420-4802-b50a-75d4e9a0b980">2024-01-18T06:00:00+00:00</Archive_x0020_Date>
    <Subgroup xmlns="d21dc803-237d-4c68-8692-8d731fd29118" xsi:nil="true"/>
    <OriginalModifiedDate xmlns="d21dc803-237d-4c68-8692-8d731fd29118" xsi:nil="true"/>
    <Grouping xmlns="d21dc803-237d-4c68-8692-8d731fd29118">common_core</Grouping>
    <Heading xmlns="6ce3111e-7420-4802-b50a-75d4e9a0b980" xsi:nil="true"/>
    <Sort_x0020_Order xmlns="6ce3111e-7420-4802-b50a-75d4e9a0b980">999</Sort_x0020_Order>
    <Year xmlns="d21dc803-237d-4c68-8692-8d731fd29118" xsi:nil="true"/>
    <ParagraphBeforeLink xmlns="d21dc803-237d-4c68-8692-8d731fd29118" xsi:nil="true"/>
    <Archive xmlns="6ce3111e-7420-4802-b50a-75d4e9a0b980">true</Archive>
    <AdditionalPageInfo xmlns="d21dc803-237d-4c68-8692-8d731fd29118" xsi:nil="true"/>
    <PublishingExpirationDate xmlns="http://schemas.microsoft.com/sharepoint/v3" xsi:nil="true"/>
    <Divisions xmlns="4d435f69-8686-490b-bd6d-b153bf22ab50">38</Divisions>
    <PublishingStartDate xmlns="http://schemas.microsoft.com/sharepoint/v3" xsi:nil="true"/>
    <TargetAudience xmlns="6ce3111e-7420-4802-b50a-75d4e9a0b980"/>
    <MediaType xmlns="6ce3111e-7420-4802-b50a-75d4e9a0b980">
      <Value>10</Value>
    </MediaType>
    <DisplayPage xmlns="d21dc803-237d-4c68-8692-8d731fd29118" xsi:nil="true"/>
    <TaxCatchAll xmlns="6ce3111e-7420-4802-b50a-75d4e9a0b980"/>
    <ActiveInactive xmlns="d21dc803-237d-4c68-8692-8d731fd29118">true</ActiveInactive>
    <Subbullet xmlns="d21dc803-237d-4c68-8692-8d731fd29118" xsi:nil="true"/>
    <Subheading xmlns="d21dc803-237d-4c68-8692-8d731fd29118" xsi:nil="true"/>
    <ModifiedBeforeRun xmlns="d21dc803-237d-4c68-8692-8d731fd29118">2016-11-11T23:09:25+00:00</ModifiedBeforeRun>
    <LifetimeViews xmlns="d21dc803-237d-4c68-8692-8d731fd29118">195</LifetimeViews>
    <Language xmlns="d21dc803-237d-4c68-8692-8d731fd29118" xsi:nil="true"/>
  </documentManagement>
</p:properties>
</file>

<file path=customXml/itemProps1.xml><?xml version="1.0" encoding="utf-8"?>
<ds:datastoreItem xmlns:ds="http://schemas.openxmlformats.org/officeDocument/2006/customXml" ds:itemID="{6419C796-0D85-49AB-918B-F5C13D8F830B}"/>
</file>

<file path=customXml/itemProps2.xml><?xml version="1.0" encoding="utf-8"?>
<ds:datastoreItem xmlns:ds="http://schemas.openxmlformats.org/officeDocument/2006/customXml" ds:itemID="{CAF4F063-0DE7-48DB-8AA5-11F233C5C1C3}"/>
</file>

<file path=customXml/itemProps3.xml><?xml version="1.0" encoding="utf-8"?>
<ds:datastoreItem xmlns:ds="http://schemas.openxmlformats.org/officeDocument/2006/customXml" ds:itemID="{190F4C9D-E394-497A-9550-6ECDAEFFB2EA}"/>
</file>

<file path=docProps/app.xml><?xml version="1.0" encoding="utf-8"?>
<Properties xmlns="http://schemas.openxmlformats.org/officeDocument/2006/extended-properties" xmlns:vt="http://schemas.openxmlformats.org/officeDocument/2006/docPropsVTypes">
  <Template>ISBEtemplate</Template>
  <TotalTime>2358</TotalTime>
  <Words>2357</Words>
  <Application>Microsoft Macintosh PowerPoint</Application>
  <PresentationFormat>On-screen Show (4:3)</PresentationFormat>
  <Paragraphs>317</Paragraphs>
  <Slides>22</Slides>
  <Notes>19</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ISBEtemplate</vt:lpstr>
      <vt:lpstr>Custom Design</vt:lpstr>
      <vt:lpstr>Math 6-12: Common Core Connections to Ignite and Inspire</vt:lpstr>
      <vt:lpstr>Objectives</vt:lpstr>
      <vt:lpstr>How Far Would You Go  for Cheap Gas?</vt:lpstr>
      <vt:lpstr>    Full Tank?</vt:lpstr>
      <vt:lpstr>Journey to the  Bus Stop</vt:lpstr>
      <vt:lpstr>MAP Activity</vt:lpstr>
      <vt:lpstr>Gallery Walk</vt:lpstr>
      <vt:lpstr>Where Are We Now?</vt:lpstr>
      <vt:lpstr>Progressions  Performance Assessment </vt:lpstr>
      <vt:lpstr>Key Shifts</vt:lpstr>
      <vt:lpstr>Dual Intensity</vt:lpstr>
      <vt:lpstr>Math Class Needs a Makeover</vt:lpstr>
      <vt:lpstr>Thinking Out of the Box</vt:lpstr>
      <vt:lpstr>        Got Caffeine?</vt:lpstr>
      <vt:lpstr>Is Everything Functional?</vt:lpstr>
      <vt:lpstr>What’s Next? Common Assessments</vt:lpstr>
      <vt:lpstr>PARCC Assessment Design English Language Arts/Literacy and  Mathematics, Grades 3-11</vt:lpstr>
      <vt:lpstr>PARCC Timeline</vt:lpstr>
      <vt:lpstr>Overwhelmed?</vt:lpstr>
      <vt:lpstr>Help is Available</vt:lpstr>
      <vt:lpstr>Run Diagnostic Checks</vt:lpstr>
      <vt:lpstr>Thanks for the ride! </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Core Math Projects Galore</dc:title>
  <dc:creator>Alanna</dc:creator>
  <cp:lastModifiedBy>Heather Brown</cp:lastModifiedBy>
  <cp:revision>166</cp:revision>
  <dcterms:created xsi:type="dcterms:W3CDTF">2012-05-11T18:33:36Z</dcterms:created>
  <dcterms:modified xsi:type="dcterms:W3CDTF">2012-09-12T18:57:40Z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0x010100552988822C20F24E83D1DD5E4C131AA0</vt:lpwstr>
  </property>
  <property fmtid="{D5CDD505-2E9C-101B-9397-08002B2CF9AE}" pid="3" name="TaxKeyword">
    <vt:lpwstr/>
  </property>
</Properties>
</file>