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78" r:id="rId2"/>
    <p:sldId id="310" r:id="rId3"/>
    <p:sldId id="308" r:id="rId4"/>
    <p:sldId id="317" r:id="rId5"/>
    <p:sldId id="311" r:id="rId6"/>
    <p:sldId id="312" r:id="rId7"/>
    <p:sldId id="313" r:id="rId8"/>
    <p:sldId id="289" r:id="rId9"/>
    <p:sldId id="291" r:id="rId10"/>
    <p:sldId id="309" r:id="rId11"/>
    <p:sldId id="293" r:id="rId12"/>
    <p:sldId id="294" r:id="rId13"/>
    <p:sldId id="307" r:id="rId14"/>
    <p:sldId id="314" r:id="rId15"/>
    <p:sldId id="316" r:id="rId16"/>
    <p:sldId id="296" r:id="rId17"/>
    <p:sldId id="315"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944" autoAdjust="0"/>
  </p:normalViewPr>
  <p:slideViewPr>
    <p:cSldViewPr>
      <p:cViewPr varScale="1">
        <p:scale>
          <a:sx n="65" d="100"/>
          <a:sy n="65" d="100"/>
        </p:scale>
        <p:origin x="-26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6" Type="http://schemas.openxmlformats.org/officeDocument/2006/relationships/customXml" Target="../customXml/item1.xml"/><Relationship Id="rId21" Type="http://schemas.openxmlformats.org/officeDocument/2006/relationships/printerSettings" Target="printerSettings/printerSettings1.bin"/><Relationship Id="rId3" Type="http://schemas.openxmlformats.org/officeDocument/2006/relationships/slide" Target="slides/slide2.xml"/><Relationship Id="rId2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handoutMaster" Target="handoutMasters/handoutMaster1.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theme" Target="theme/them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viewProps" Target="viewProps.xml"/><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9" Type="http://schemas.openxmlformats.org/officeDocument/2006/relationships/slide" Target="slides/slide8.xml"/><Relationship Id="rId22" Type="http://schemas.openxmlformats.org/officeDocument/2006/relationships/presProps" Target="presProps.xml"/><Relationship Id="rId14" Type="http://schemas.openxmlformats.org/officeDocument/2006/relationships/slide" Target="slides/slide13.xml"/><Relationship Id="rId4" Type="http://schemas.openxmlformats.org/officeDocument/2006/relationships/slide" Target="slides/slide3.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E9E1E437-FE5B-4BC4-9000-DC6C9AA92FF5}" type="datetimeFigureOut">
              <a:rPr lang="en-US"/>
              <a:pPr>
                <a:defRPr/>
              </a:pPr>
              <a:t>9/12/12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r>
              <a:rPr lang="en-US"/>
              <a:t>Content contained is licensed under a Creative Commons Attribution-ShareAlike 3.0 Unported License</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D6FF597E-7172-402C-BBB9-FF049C225507}" type="slidenum">
              <a:rPr lang="en-US"/>
              <a:pPr>
                <a:defRPr/>
              </a:pPr>
              <a:t>‹#›</a:t>
            </a:fld>
            <a:endParaRPr lang="en-US"/>
          </a:p>
        </p:txBody>
      </p:sp>
    </p:spTree>
    <p:extLst>
      <p:ext uri="{BB962C8B-B14F-4D97-AF65-F5344CB8AC3E}">
        <p14:creationId xmlns:p14="http://schemas.microsoft.com/office/powerpoint/2010/main" val="13277227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9D96BFB9-892A-4F94-BB19-E0145BF40771}" type="datetimeFigureOut">
              <a:rPr lang="en-US"/>
              <a:pPr>
                <a:defRPr/>
              </a:pPr>
              <a:t>9/12/12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r>
              <a:rPr lang="en-US"/>
              <a:t>Content contained is licensed under a Creative Commons Attribution-ShareAlike 3.0 Unported License</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5B56B1D1-AAE5-4680-86CE-D52E90C3442B}" type="slidenum">
              <a:rPr lang="en-US"/>
              <a:pPr>
                <a:defRPr/>
              </a:pPr>
              <a:t>‹#›</a:t>
            </a:fld>
            <a:endParaRPr lang="en-US"/>
          </a:p>
        </p:txBody>
      </p:sp>
    </p:spTree>
    <p:extLst>
      <p:ext uri="{BB962C8B-B14F-4D97-AF65-F5344CB8AC3E}">
        <p14:creationId xmlns:p14="http://schemas.microsoft.com/office/powerpoint/2010/main" val="236623544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edutopia.org/math-social-activity-cooperative-learning-video?page=2"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mn-lt"/>
                <a:ea typeface="+mn-ea"/>
                <a:cs typeface="+mn-cs"/>
              </a:rPr>
              <a:t>3. Construct viable arguments and critique the reasoning of others.</a:t>
            </a:r>
          </a:p>
          <a:p>
            <a:r>
              <a:rPr lang="en-US" sz="1200" b="0" i="0" kern="1200" dirty="0" smtClean="0">
                <a:solidFill>
                  <a:schemeClr val="tx1"/>
                </a:solidFill>
                <a:effectLst/>
                <a:latin typeface="+mn-lt"/>
                <a:ea typeface="+mn-ea"/>
                <a:cs typeface="+mn-cs"/>
              </a:rPr>
              <a:t>Mathematically proficient students understand and use stated assumptions, definitions, and previously established results in constructing arguments. They make conjectures and build a logical progression of statements to explore the truth of their conjectures. They are able to analyze situations by breaking them into cases, and can recognize and use counterexamples. They justify their conclusions, communicate them to others, and respond to the arguments of others. They reason inductively about data, making plausible arguments that take into account the context from which the data arose. Mathematically proficient students are also able to compare the effectiveness of two plausible arguments, distinguish correct logic or reasoning from that which is flawed, and—if there is a flaw in an argument—explain what it is. Elementary students can construct arguments using concrete referents such as objects, drawings, diagrams, and actions. Such arguments can make sense and be correct, even though they are not generalized or made formal until later grades. Later, students learn to determine domains to which an argument applies. Students at all grades can listen or read the arguments of others, decide whether they make sense, and ask useful questions to clarify or improve the arguments.</a:t>
            </a:r>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a:t>
            </a:fld>
            <a:endParaRPr lang="en-US"/>
          </a:p>
        </p:txBody>
      </p:sp>
    </p:spTree>
    <p:extLst>
      <p:ext uri="{BB962C8B-B14F-4D97-AF65-F5344CB8AC3E}">
        <p14:creationId xmlns:p14="http://schemas.microsoft.com/office/powerpoint/2010/main" val="3293685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over</a:t>
            </a:r>
            <a:r>
              <a:rPr lang="en-US" baseline="0" dirty="0" smtClean="0"/>
              <a:t> the expression to note they are making two fractions and then multiplying by a number.  One number can go in the reject box.  People will take turns rolling the dice and filling in the boxes. People will need to add fractions and then multiply  or multiply fractions using the distributive property and then add.</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10</a:t>
            </a:fld>
            <a:endParaRPr lang="en-US"/>
          </a:p>
        </p:txBody>
      </p:sp>
    </p:spTree>
    <p:extLst>
      <p:ext uri="{BB962C8B-B14F-4D97-AF65-F5344CB8AC3E}">
        <p14:creationId xmlns:p14="http://schemas.microsoft.com/office/powerpoint/2010/main" val="908958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Participants should play at least 4 rounds.</a:t>
            </a:r>
          </a:p>
          <a:p>
            <a:r>
              <a:rPr lang="en-US" dirty="0"/>
              <a:t>Tell them they must take turns rolling the die and they can reject one roll and put it in the reject box.</a:t>
            </a:r>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11</a:t>
            </a:fld>
            <a:endParaRPr lang="en-US"/>
          </a:p>
        </p:txBody>
      </p:sp>
    </p:spTree>
    <p:extLst>
      <p:ext uri="{BB962C8B-B14F-4D97-AF65-F5344CB8AC3E}">
        <p14:creationId xmlns:p14="http://schemas.microsoft.com/office/powerpoint/2010/main" val="2971151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advantage</a:t>
            </a:r>
            <a:r>
              <a:rPr lang="en-US" baseline="0" dirty="0" smtClean="0"/>
              <a:t> of having a discourse around math.</a:t>
            </a:r>
          </a:p>
          <a:p>
            <a:r>
              <a:rPr lang="en-US" baseline="0" dirty="0" smtClean="0"/>
              <a:t>Partner work means all kids are talking not just a few talking and following directions.</a:t>
            </a:r>
          </a:p>
          <a:p>
            <a:r>
              <a:rPr lang="en-US" baseline="0" dirty="0" smtClean="0"/>
              <a:t>SMP3</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12</a:t>
            </a:fld>
            <a:endParaRPr lang="en-US"/>
          </a:p>
        </p:txBody>
      </p:sp>
    </p:spTree>
    <p:extLst>
      <p:ext uri="{BB962C8B-B14F-4D97-AF65-F5344CB8AC3E}">
        <p14:creationId xmlns:p14="http://schemas.microsoft.com/office/powerpoint/2010/main" val="1125640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This is to model looking at student work.</a:t>
            </a:r>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To model a whole group summary that emphasizes SMP3</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Pick two strategies that approach the game differently to highlight critiquing the work of others with the whole group. </a:t>
            </a:r>
          </a:p>
          <a:p>
            <a:pPr lvl="0"/>
            <a:r>
              <a:rPr lang="en-US" sz="1200" kern="1200" dirty="0" smtClean="0">
                <a:solidFill>
                  <a:schemeClr val="tx1"/>
                </a:solidFill>
                <a:effectLst/>
                <a:latin typeface="+mn-lt"/>
                <a:ea typeface="+mn-ea"/>
                <a:cs typeface="+mn-cs"/>
              </a:rPr>
              <a:t>Have participants share and explain their strategies.</a:t>
            </a:r>
          </a:p>
          <a:p>
            <a:pPr lvl="0"/>
            <a:r>
              <a:rPr lang="en-US" sz="1200" kern="1200" dirty="0" smtClean="0">
                <a:solidFill>
                  <a:schemeClr val="tx1"/>
                </a:solidFill>
                <a:effectLst/>
                <a:latin typeface="+mn-lt"/>
                <a:ea typeface="+mn-ea"/>
                <a:cs typeface="+mn-cs"/>
              </a:rPr>
              <a:t>Invite others to compare participants’ strategies.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Possible misconception: Believing the fractions must be between zero and one.  </a:t>
            </a:r>
          </a:p>
          <a:p>
            <a:r>
              <a:rPr lang="en-US" sz="1200" kern="1200" dirty="0" smtClean="0">
                <a:solidFill>
                  <a:schemeClr val="tx1"/>
                </a:solidFill>
                <a:effectLst/>
                <a:latin typeface="+mn-lt"/>
                <a:ea typeface="+mn-ea"/>
                <a:cs typeface="+mn-cs"/>
              </a:rPr>
              <a:t>Some people might write a strategy that requires common denominators.</a:t>
            </a:r>
            <a:endParaRPr lang="en-US" sz="1200" kern="1200" dirty="0">
              <a:solidFill>
                <a:schemeClr val="tx1"/>
              </a:solidFill>
              <a:effectLst/>
              <a:latin typeface="+mn-lt"/>
              <a:ea typeface="+mn-ea"/>
              <a:cs typeface="+mn-cs"/>
            </a:endParaRPr>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13</a:t>
            </a:fld>
            <a:endParaRPr lang="en-US"/>
          </a:p>
        </p:txBody>
      </p:sp>
    </p:spTree>
    <p:extLst>
      <p:ext uri="{BB962C8B-B14F-4D97-AF65-F5344CB8AC3E}">
        <p14:creationId xmlns:p14="http://schemas.microsoft.com/office/powerpoint/2010/main" val="2692382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This requires copies of the 6-8 content standards.</a:t>
            </a:r>
          </a:p>
          <a:p>
            <a:pPr defTabSz="931774">
              <a:defRPr/>
            </a:pPr>
            <a:endParaRPr lang="en-US" dirty="0" smtClean="0"/>
          </a:p>
          <a:p>
            <a:pPr defTabSz="931774">
              <a:defRPr/>
            </a:pPr>
            <a:r>
              <a:rPr lang="en-US" dirty="0" smtClean="0"/>
              <a:t>Participants</a:t>
            </a:r>
            <a:r>
              <a:rPr lang="en-US" baseline="0" dirty="0" smtClean="0"/>
              <a:t> should work in groups to create other partner games that would encourage discourse.</a:t>
            </a:r>
          </a:p>
          <a:p>
            <a:pPr defTabSz="931774">
              <a:defRPr/>
            </a:pPr>
            <a:endParaRPr lang="en-US" baseline="0" dirty="0" smtClean="0"/>
          </a:p>
          <a:p>
            <a:pPr defTabSz="931774">
              <a:defRPr/>
            </a:pPr>
            <a:r>
              <a:rPr lang="en-US" baseline="0" dirty="0" smtClean="0"/>
              <a:t>Allow time for participants to share the new games.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14</a:t>
            </a:fld>
            <a:endParaRPr lang="en-US"/>
          </a:p>
        </p:txBody>
      </p:sp>
    </p:spTree>
    <p:extLst>
      <p:ext uri="{BB962C8B-B14F-4D97-AF65-F5344CB8AC3E}">
        <p14:creationId xmlns:p14="http://schemas.microsoft.com/office/powerpoint/2010/main" val="1316354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to share</a:t>
            </a:r>
            <a:r>
              <a:rPr lang="en-US" baseline="0" dirty="0" smtClean="0"/>
              <a:t> their ideas and type them on this screen</a:t>
            </a:r>
          </a:p>
          <a:p>
            <a:r>
              <a:rPr lang="en-US" baseline="0" dirty="0" smtClean="0"/>
              <a:t>Here are some ideas from previous sessions: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All- use sticker dots to create the exact practice each child needs</a:t>
            </a:r>
          </a:p>
          <a:p>
            <a:r>
              <a:rPr lang="en-US" dirty="0" smtClean="0"/>
              <a:t>K-  Roll a dice to start and end counting</a:t>
            </a:r>
          </a:p>
          <a:p>
            <a:r>
              <a:rPr lang="en-US" dirty="0" smtClean="0"/>
              <a:t>1</a:t>
            </a:r>
            <a:r>
              <a:rPr lang="en-US" baseline="30000" dirty="0" smtClean="0"/>
              <a:t>st</a:t>
            </a:r>
            <a:r>
              <a:rPr lang="en-US" dirty="0" smtClean="0"/>
              <a:t>-  Adding one digit and two digit numbers</a:t>
            </a:r>
          </a:p>
          <a:p>
            <a:r>
              <a:rPr lang="en-US" dirty="0" smtClean="0"/>
              <a:t>2</a:t>
            </a:r>
            <a:r>
              <a:rPr lang="en-US" baseline="30000" dirty="0" smtClean="0"/>
              <a:t>nd-</a:t>
            </a:r>
            <a:r>
              <a:rPr lang="en-US" dirty="0" smtClean="0"/>
              <a:t> Add and compare whole numbers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3</a:t>
            </a:r>
            <a:r>
              <a:rPr lang="en-US" baseline="30000" dirty="0" smtClean="0"/>
              <a:t>rd</a:t>
            </a:r>
            <a:r>
              <a:rPr lang="en-US" dirty="0" smtClean="0"/>
              <a:t>- Compare fractions,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1</a:t>
            </a:r>
            <a:r>
              <a:rPr lang="en-US" baseline="30000" dirty="0" smtClean="0"/>
              <a:t>st</a:t>
            </a:r>
            <a:r>
              <a:rPr lang="en-US" dirty="0" smtClean="0"/>
              <a:t>-4</a:t>
            </a:r>
            <a:r>
              <a:rPr lang="en-US" baseline="30000" dirty="0" smtClean="0"/>
              <a:t>th</a:t>
            </a:r>
            <a:r>
              <a:rPr lang="en-US" dirty="0" smtClean="0"/>
              <a:t> Place value practice</a:t>
            </a:r>
          </a:p>
          <a:p>
            <a:r>
              <a:rPr lang="en-US" dirty="0" smtClean="0"/>
              <a:t>4</a:t>
            </a:r>
            <a:r>
              <a:rPr lang="en-US" baseline="30000" dirty="0" smtClean="0"/>
              <a:t>th</a:t>
            </a:r>
            <a:r>
              <a:rPr lang="en-US" dirty="0" smtClean="0"/>
              <a:t> – Add  and compare fractions</a:t>
            </a:r>
          </a:p>
          <a:p>
            <a:r>
              <a:rPr lang="en-US" dirty="0" smtClean="0"/>
              <a:t>5</a:t>
            </a:r>
            <a:r>
              <a:rPr lang="en-US" baseline="30000" dirty="0" smtClean="0"/>
              <a:t>th</a:t>
            </a:r>
            <a:r>
              <a:rPr lang="en-US" dirty="0" smtClean="0"/>
              <a:t>- Multiply and compare fractions</a:t>
            </a:r>
          </a:p>
          <a:p>
            <a:r>
              <a:rPr lang="en-US" dirty="0" smtClean="0"/>
              <a:t>6</a:t>
            </a:r>
            <a:r>
              <a:rPr lang="en-US" baseline="30000" dirty="0" smtClean="0"/>
              <a:t>th</a:t>
            </a:r>
            <a:r>
              <a:rPr lang="en-US" dirty="0" smtClean="0"/>
              <a:t>-8</a:t>
            </a:r>
            <a:r>
              <a:rPr lang="en-US" baseline="30000" dirty="0" smtClean="0"/>
              <a:t>th</a:t>
            </a:r>
            <a:r>
              <a:rPr lang="en-US" dirty="0" smtClean="0"/>
              <a:t> Operations</a:t>
            </a:r>
            <a:r>
              <a:rPr lang="en-US" baseline="0" dirty="0" smtClean="0"/>
              <a:t> on real numbers, Rules of </a:t>
            </a:r>
            <a:r>
              <a:rPr lang="en-US" baseline="0" dirty="0" err="1" smtClean="0"/>
              <a:t>arithmethic</a:t>
            </a:r>
            <a:endParaRPr lang="en-US" baseline="0" dirty="0" smtClean="0"/>
          </a:p>
          <a:p>
            <a:r>
              <a:rPr lang="en-US" baseline="0" dirty="0" smtClean="0"/>
              <a:t>1</a:t>
            </a:r>
            <a:r>
              <a:rPr lang="en-US" baseline="30000" dirty="0" smtClean="0"/>
              <a:t>st</a:t>
            </a:r>
            <a:r>
              <a:rPr lang="en-US" baseline="0" dirty="0" smtClean="0"/>
              <a:t>-5</a:t>
            </a:r>
            <a:r>
              <a:rPr lang="en-US" baseline="30000" dirty="0" smtClean="0"/>
              <a:t>th</a:t>
            </a:r>
            <a:r>
              <a:rPr lang="en-US" baseline="0" dirty="0" smtClean="0"/>
              <a:t> Inequalities</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15</a:t>
            </a:fld>
            <a:endParaRPr lang="en-US"/>
          </a:p>
        </p:txBody>
      </p:sp>
    </p:spTree>
    <p:extLst>
      <p:ext uri="{BB962C8B-B14F-4D97-AF65-F5344CB8AC3E}">
        <p14:creationId xmlns:p14="http://schemas.microsoft.com/office/powerpoint/2010/main" val="119561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Be sure they noticed:</a:t>
            </a:r>
          </a:p>
          <a:p>
            <a:pPr marL="174708" indent="-174708">
              <a:buFont typeface="Arial" pitchFamily="34" charset="0"/>
              <a:buChar char="•"/>
            </a:pPr>
            <a:r>
              <a:rPr lang="en-US" baseline="0" dirty="0" smtClean="0"/>
              <a:t>Setting norms for discourse safe classroom</a:t>
            </a:r>
          </a:p>
          <a:p>
            <a:pPr marL="174708" indent="-174708">
              <a:buFont typeface="Arial" pitchFamily="34" charset="0"/>
              <a:buChar char="•"/>
            </a:pPr>
            <a:r>
              <a:rPr lang="en-US" baseline="0" dirty="0" smtClean="0"/>
              <a:t>Partner work</a:t>
            </a:r>
          </a:p>
          <a:p>
            <a:pPr marL="174708" indent="-174708">
              <a:buFont typeface="Arial" pitchFamily="34" charset="0"/>
              <a:buChar char="•"/>
            </a:pPr>
            <a:r>
              <a:rPr lang="en-US" baseline="0" dirty="0" smtClean="0"/>
              <a:t>Private think time</a:t>
            </a:r>
          </a:p>
          <a:p>
            <a:pPr marL="174708" indent="-174708">
              <a:buFont typeface="Arial" pitchFamily="34" charset="0"/>
              <a:buChar char="•"/>
            </a:pPr>
            <a:r>
              <a:rPr lang="en-US" baseline="0" dirty="0" smtClean="0"/>
              <a:t>Think Ink Pair Share</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16</a:t>
            </a:fld>
            <a:endParaRPr lang="en-US"/>
          </a:p>
        </p:txBody>
      </p:sp>
    </p:spTree>
    <p:extLst>
      <p:ext uri="{BB962C8B-B14F-4D97-AF65-F5344CB8AC3E}">
        <p14:creationId xmlns:p14="http://schemas.microsoft.com/office/powerpoint/2010/main" val="119561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for questions</a:t>
            </a:r>
          </a:p>
          <a:p>
            <a:r>
              <a:rPr lang="en-US" dirty="0" smtClean="0"/>
              <a:t>Do evaluations</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17</a:t>
            </a:fld>
            <a:endParaRPr lang="en-US"/>
          </a:p>
        </p:txBody>
      </p:sp>
    </p:spTree>
    <p:extLst>
      <p:ext uri="{BB962C8B-B14F-4D97-AF65-F5344CB8AC3E}">
        <p14:creationId xmlns:p14="http://schemas.microsoft.com/office/powerpoint/2010/main" val="2257339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Objectives.</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2</a:t>
            </a:fld>
            <a:endParaRPr lang="en-US"/>
          </a:p>
        </p:txBody>
      </p:sp>
    </p:spTree>
    <p:extLst>
      <p:ext uri="{BB962C8B-B14F-4D97-AF65-F5344CB8AC3E}">
        <p14:creationId xmlns:p14="http://schemas.microsoft.com/office/powerpoint/2010/main" val="369677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Facilitor</a:t>
            </a:r>
            <a:r>
              <a:rPr lang="en-US" dirty="0" smtClean="0"/>
              <a:t>:</a:t>
            </a:r>
          </a:p>
          <a:p>
            <a:r>
              <a:rPr lang="en-US" dirty="0" smtClean="0"/>
              <a:t>Say,</a:t>
            </a:r>
            <a:r>
              <a:rPr lang="en-US" baseline="0" dirty="0" smtClean="0"/>
              <a:t> “</a:t>
            </a:r>
            <a:r>
              <a:rPr lang="en-US" dirty="0" smtClean="0"/>
              <a:t>We will be doing some math together today so we need to set some norms for our session.” </a:t>
            </a:r>
          </a:p>
          <a:p>
            <a:r>
              <a:rPr lang="en-US" dirty="0" smtClean="0"/>
              <a:t>Pose the questions and chart the answers.</a:t>
            </a:r>
            <a:r>
              <a:rPr lang="en-US" baseline="0" dirty="0" smtClean="0"/>
              <a:t> Post prominently and refer to Norms chart throughout.</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3</a:t>
            </a:fld>
            <a:endParaRPr lang="en-US"/>
          </a:p>
        </p:txBody>
      </p:sp>
    </p:spTree>
    <p:extLst>
      <p:ext uri="{BB962C8B-B14F-4D97-AF65-F5344CB8AC3E}">
        <p14:creationId xmlns:p14="http://schemas.microsoft.com/office/powerpoint/2010/main" val="968184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what teachers know of Math Practices.</a:t>
            </a:r>
          </a:p>
          <a:p>
            <a:r>
              <a:rPr lang="en-US" baseline="0" dirty="0" smtClean="0"/>
              <a:t>Distribute the Standards for Mathematical Practice</a:t>
            </a:r>
          </a:p>
          <a:p>
            <a:r>
              <a:rPr lang="en-US" baseline="0" dirty="0" smtClean="0"/>
              <a:t>Have them read SMP1- 3</a:t>
            </a:r>
          </a:p>
          <a:p>
            <a:r>
              <a:rPr lang="en-US" baseline="0" dirty="0" smtClean="0"/>
              <a:t>Model  Think INK Pair share strategy for discussion of the Standards.</a:t>
            </a:r>
          </a:p>
          <a:p>
            <a:pPr marL="349415" indent="-349415">
              <a:spcBef>
                <a:spcPts val="0"/>
              </a:spcBef>
              <a:spcAft>
                <a:spcPts val="0"/>
              </a:spcAft>
              <a:buFont typeface="Symbol"/>
              <a:buChar char=""/>
            </a:pPr>
            <a:r>
              <a:rPr lang="en-US" dirty="0">
                <a:ea typeface="Calibri"/>
                <a:cs typeface="Times New Roman"/>
              </a:rPr>
              <a:t>Lead a “Think- Ink – Pair –Share”  Discussion</a:t>
            </a:r>
          </a:p>
          <a:p>
            <a:pPr>
              <a:spcBef>
                <a:spcPts val="0"/>
              </a:spcBef>
              <a:spcAft>
                <a:spcPts val="0"/>
              </a:spcAft>
            </a:pPr>
            <a:r>
              <a:rPr lang="en-US" dirty="0">
                <a:ea typeface="Calibri"/>
                <a:cs typeface="Times New Roman"/>
              </a:rPr>
              <a:t>Think--First ask participants to consider the questions</a:t>
            </a:r>
          </a:p>
          <a:p>
            <a:pPr>
              <a:spcBef>
                <a:spcPts val="0"/>
              </a:spcBef>
              <a:spcAft>
                <a:spcPts val="0"/>
              </a:spcAft>
            </a:pPr>
            <a:r>
              <a:rPr lang="en-US" dirty="0">
                <a:ea typeface="Calibri"/>
                <a:cs typeface="Times New Roman"/>
              </a:rPr>
              <a:t>Ink-- Then write their thoughts on paper</a:t>
            </a:r>
          </a:p>
          <a:p>
            <a:pPr>
              <a:spcBef>
                <a:spcPts val="0"/>
              </a:spcBef>
              <a:spcAft>
                <a:spcPts val="0"/>
              </a:spcAft>
            </a:pPr>
            <a:r>
              <a:rPr lang="en-US" dirty="0">
                <a:ea typeface="Calibri"/>
                <a:cs typeface="Times New Roman"/>
              </a:rPr>
              <a:t>Pair—Then share with a shoulder partner </a:t>
            </a:r>
          </a:p>
          <a:p>
            <a:r>
              <a:rPr lang="en-US" dirty="0">
                <a:ea typeface="Calibri"/>
                <a:cs typeface="Times New Roman"/>
              </a:rPr>
              <a:t>Share-Then share with the larger group</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4</a:t>
            </a:fld>
            <a:endParaRPr lang="en-US"/>
          </a:p>
        </p:txBody>
      </p:sp>
    </p:spTree>
    <p:extLst>
      <p:ext uri="{BB962C8B-B14F-4D97-AF65-F5344CB8AC3E}">
        <p14:creationId xmlns:p14="http://schemas.microsoft.com/office/powerpoint/2010/main" val="3293685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what teachers know of Math Practices.</a:t>
            </a:r>
          </a:p>
          <a:p>
            <a:r>
              <a:rPr lang="en-US" baseline="0" dirty="0" smtClean="0"/>
              <a:t>Distribute the Standards for Mathematical Practice</a:t>
            </a:r>
          </a:p>
          <a:p>
            <a:r>
              <a:rPr lang="en-US" baseline="0" dirty="0" smtClean="0"/>
              <a:t>Have them read SMP1- 3</a:t>
            </a:r>
          </a:p>
          <a:p>
            <a:r>
              <a:rPr lang="en-US" baseline="0" dirty="0" smtClean="0"/>
              <a:t>Model  Think INK Pair share strategy for discussion of the Standards.</a:t>
            </a:r>
          </a:p>
          <a:p>
            <a:pPr marL="349415" indent="-349415">
              <a:spcBef>
                <a:spcPts val="0"/>
              </a:spcBef>
              <a:spcAft>
                <a:spcPts val="0"/>
              </a:spcAft>
              <a:buFont typeface="Symbol"/>
              <a:buChar char=""/>
            </a:pPr>
            <a:r>
              <a:rPr lang="en-US" dirty="0">
                <a:ea typeface="Calibri"/>
                <a:cs typeface="Times New Roman"/>
              </a:rPr>
              <a:t>Lead a “Think- Ink – Pair –Share”  Discussion</a:t>
            </a:r>
          </a:p>
          <a:p>
            <a:pPr>
              <a:spcBef>
                <a:spcPts val="0"/>
              </a:spcBef>
              <a:spcAft>
                <a:spcPts val="0"/>
              </a:spcAft>
            </a:pPr>
            <a:r>
              <a:rPr lang="en-US" dirty="0">
                <a:ea typeface="Calibri"/>
                <a:cs typeface="Times New Roman"/>
              </a:rPr>
              <a:t>Think--First ask participants to consider the questions</a:t>
            </a:r>
          </a:p>
          <a:p>
            <a:pPr>
              <a:spcBef>
                <a:spcPts val="0"/>
              </a:spcBef>
              <a:spcAft>
                <a:spcPts val="0"/>
              </a:spcAft>
            </a:pPr>
            <a:r>
              <a:rPr lang="en-US" dirty="0">
                <a:ea typeface="Calibri"/>
                <a:cs typeface="Times New Roman"/>
              </a:rPr>
              <a:t>Ink-- Then write their thoughts on paper</a:t>
            </a:r>
          </a:p>
          <a:p>
            <a:pPr>
              <a:spcBef>
                <a:spcPts val="0"/>
              </a:spcBef>
              <a:spcAft>
                <a:spcPts val="0"/>
              </a:spcAft>
            </a:pPr>
            <a:r>
              <a:rPr lang="en-US" dirty="0">
                <a:ea typeface="Calibri"/>
                <a:cs typeface="Times New Roman"/>
              </a:rPr>
              <a:t>Pair—Then share with a shoulder partner </a:t>
            </a:r>
          </a:p>
          <a:p>
            <a:r>
              <a:rPr lang="en-US" dirty="0">
                <a:ea typeface="Calibri"/>
                <a:cs typeface="Times New Roman"/>
              </a:rPr>
              <a:t>Share-Then share with the larger group</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5</a:t>
            </a:fld>
            <a:endParaRPr lang="en-US"/>
          </a:p>
        </p:txBody>
      </p:sp>
    </p:spTree>
    <p:extLst>
      <p:ext uri="{BB962C8B-B14F-4D97-AF65-F5344CB8AC3E}">
        <p14:creationId xmlns:p14="http://schemas.microsoft.com/office/powerpoint/2010/main" val="3293685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Introduce</a:t>
            </a:r>
            <a:r>
              <a:rPr lang="en-US" baseline="0" dirty="0" smtClean="0"/>
              <a:t> the video.</a:t>
            </a:r>
          </a:p>
          <a:p>
            <a:pPr defTabSz="931774">
              <a:defRPr/>
            </a:pPr>
            <a:r>
              <a:rPr lang="en-US" dirty="0" smtClean="0"/>
              <a:t>This is an 8 minute video of a teacher building a discourse</a:t>
            </a:r>
            <a:r>
              <a:rPr lang="en-US" baseline="0" dirty="0" smtClean="0"/>
              <a:t> based classroom environment.</a:t>
            </a:r>
          </a:p>
          <a:p>
            <a:pPr defTabSz="931774">
              <a:defRPr/>
            </a:pPr>
            <a:r>
              <a:rPr lang="en-US" baseline="0" dirty="0" smtClean="0"/>
              <a:t>The blue sentence on the slide is a link to the video.</a:t>
            </a:r>
          </a:p>
          <a:p>
            <a:pPr defTabSz="931774">
              <a:defRPr/>
            </a:pPr>
            <a:r>
              <a:rPr lang="en-US" baseline="0" dirty="0" smtClean="0"/>
              <a:t>It’s a good idea to pre-load the video to be sure it runs smoothly</a:t>
            </a:r>
          </a:p>
          <a:p>
            <a:pPr defTabSz="931774">
              <a:defRPr/>
            </a:pPr>
            <a:r>
              <a:rPr lang="en-US" baseline="0" dirty="0" smtClean="0"/>
              <a:t>You will need speakers.</a:t>
            </a:r>
          </a:p>
          <a:p>
            <a:pPr defTabSz="931774">
              <a:defRPr/>
            </a:pPr>
            <a:r>
              <a:rPr lang="en-US" dirty="0" smtClean="0">
                <a:hlinkClick r:id="rId3"/>
              </a:rPr>
              <a:t>http://www.edutopia.org/math-social-activity-cooperative-learning-video?page=2</a:t>
            </a:r>
            <a:endParaRPr lang="en-US" dirty="0" smtClean="0"/>
          </a:p>
          <a:p>
            <a:pPr defTabSz="931774">
              <a:defRPr/>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6</a:t>
            </a:fld>
            <a:endParaRPr lang="en-US"/>
          </a:p>
        </p:txBody>
      </p:sp>
    </p:spTree>
    <p:extLst>
      <p:ext uri="{BB962C8B-B14F-4D97-AF65-F5344CB8AC3E}">
        <p14:creationId xmlns:p14="http://schemas.microsoft.com/office/powerpoint/2010/main" val="3278861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being intentional about creating a class where Math Practices can</a:t>
            </a:r>
            <a:r>
              <a:rPr lang="en-US" baseline="0" dirty="0" smtClean="0"/>
              <a:t> happen.</a:t>
            </a:r>
          </a:p>
          <a:p>
            <a:r>
              <a:rPr lang="en-US" baseline="0" dirty="0" smtClean="0"/>
              <a:t>Once we have the students engaging in discourse next we need content standards!</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7</a:t>
            </a:fld>
            <a:endParaRPr lang="en-US"/>
          </a:p>
        </p:txBody>
      </p:sp>
    </p:spTree>
    <p:extLst>
      <p:ext uri="{BB962C8B-B14F-4D97-AF65-F5344CB8AC3E}">
        <p14:creationId xmlns:p14="http://schemas.microsoft.com/office/powerpoint/2010/main" val="2283612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222222"/>
                </a:solidFill>
                <a:latin typeface="arial"/>
              </a:rPr>
              <a:t>Now we have to get to the math…</a:t>
            </a:r>
          </a:p>
          <a:p>
            <a:pPr defTabSz="931774">
              <a:defRPr/>
            </a:pPr>
            <a:r>
              <a:rPr lang="en-US" dirty="0">
                <a:solidFill>
                  <a:srgbClr val="222222"/>
                </a:solidFill>
                <a:latin typeface="arial"/>
              </a:rPr>
              <a:t>We have a math activity set up to promote SMP3</a:t>
            </a:r>
          </a:p>
          <a:p>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8</a:t>
            </a:fld>
            <a:endParaRPr lang="en-US"/>
          </a:p>
        </p:txBody>
      </p:sp>
    </p:spTree>
    <p:extLst>
      <p:ext uri="{BB962C8B-B14F-4D97-AF65-F5344CB8AC3E}">
        <p14:creationId xmlns:p14="http://schemas.microsoft.com/office/powerpoint/2010/main" val="416419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participants to find a shoulder partner </a:t>
            </a:r>
          </a:p>
          <a:p>
            <a:r>
              <a:rPr lang="en-US" baseline="0" dirty="0" smtClean="0"/>
              <a:t>Distribute paper and 1 die per pair</a:t>
            </a:r>
            <a:endParaRPr lang="en-US" dirty="0"/>
          </a:p>
        </p:txBody>
      </p:sp>
      <p:sp>
        <p:nvSpPr>
          <p:cNvPr id="4" name="Footer Placeholder 3"/>
          <p:cNvSpPr>
            <a:spLocks noGrp="1"/>
          </p:cNvSpPr>
          <p:nvPr>
            <p:ph type="ftr" sz="quarter" idx="10"/>
          </p:nvPr>
        </p:nvSpPr>
        <p:spPr/>
        <p:txBody>
          <a:bodyPr/>
          <a:lstStyle/>
          <a:p>
            <a:pPr>
              <a:defRPr/>
            </a:pPr>
            <a:r>
              <a:rPr lang="en-US" smtClean="0"/>
              <a:t>Content contained is licensed under a Creative Commons Attribution-ShareAlike 3.0 Unported License</a:t>
            </a:r>
            <a:endParaRPr lang="en-US"/>
          </a:p>
        </p:txBody>
      </p:sp>
      <p:sp>
        <p:nvSpPr>
          <p:cNvPr id="5" name="Slide Number Placeholder 4"/>
          <p:cNvSpPr>
            <a:spLocks noGrp="1"/>
          </p:cNvSpPr>
          <p:nvPr>
            <p:ph type="sldNum" sz="quarter" idx="11"/>
          </p:nvPr>
        </p:nvSpPr>
        <p:spPr/>
        <p:txBody>
          <a:bodyPr/>
          <a:lstStyle/>
          <a:p>
            <a:pPr>
              <a:defRPr/>
            </a:pPr>
            <a:fld id="{5B56B1D1-AAE5-4680-86CE-D52E90C3442B}" type="slidenum">
              <a:rPr lang="en-US" smtClean="0"/>
              <a:pPr>
                <a:defRPr/>
              </a:pPr>
              <a:t>9</a:t>
            </a:fld>
            <a:endParaRPr lang="en-US"/>
          </a:p>
        </p:txBody>
      </p:sp>
    </p:spTree>
    <p:extLst>
      <p:ext uri="{BB962C8B-B14F-4D97-AF65-F5344CB8AC3E}">
        <p14:creationId xmlns:p14="http://schemas.microsoft.com/office/powerpoint/2010/main" val="3591304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effectLst>
            <a:outerShdw blurRad="50800" dist="38100" dir="2700000" algn="tl" rotWithShape="0">
              <a:prstClr val="black">
                <a:alpha val="40000"/>
              </a:prstClr>
            </a:outerShdw>
          </a:effectLst>
        </p:spPr>
        <p:txBody>
          <a:bodyPr/>
          <a:lstStyle>
            <a:lvl1pPr>
              <a:defRPr sz="40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4D38F68-7823-4F37-BF0B-ED7929981F7C}"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BB396925-7421-4568-8A71-728EF3E056D3}" type="slidenum">
              <a:rPr lang="en-US"/>
              <a:pPr>
                <a:defRPr/>
              </a:pPr>
              <a:t>‹#›</a:t>
            </a:fld>
            <a:endParaRPr lang="en-US"/>
          </a:p>
        </p:txBody>
      </p:sp>
    </p:spTree>
    <p:extLst>
      <p:ext uri="{BB962C8B-B14F-4D97-AF65-F5344CB8AC3E}">
        <p14:creationId xmlns:p14="http://schemas.microsoft.com/office/powerpoint/2010/main" val="2801432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33600"/>
            <a:ext cx="8229600" cy="4038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8D6C89-E4C9-4A58-ADFA-D578CB3C718B}"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12DF99BE-BC22-4F52-A800-DEC082CF6B0B}" type="slidenum">
              <a:rPr lang="en-US"/>
              <a:pPr>
                <a:defRPr/>
              </a:pPr>
              <a:t>‹#›</a:t>
            </a:fld>
            <a:endParaRPr lang="en-US"/>
          </a:p>
        </p:txBody>
      </p:sp>
    </p:spTree>
    <p:extLst>
      <p:ext uri="{BB962C8B-B14F-4D97-AF65-F5344CB8AC3E}">
        <p14:creationId xmlns:p14="http://schemas.microsoft.com/office/powerpoint/2010/main" val="1379650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8CD36F-E916-4941-9F70-87C7EB0A5D1E}"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8B093A5D-9DA9-4B25-8899-A6CF4EEA63FE}" type="slidenum">
              <a:rPr lang="en-US"/>
              <a:pPr>
                <a:defRPr/>
              </a:pPr>
              <a:t>‹#›</a:t>
            </a:fld>
            <a:endParaRPr lang="en-US"/>
          </a:p>
        </p:txBody>
      </p:sp>
    </p:spTree>
    <p:extLst>
      <p:ext uri="{BB962C8B-B14F-4D97-AF65-F5344CB8AC3E}">
        <p14:creationId xmlns:p14="http://schemas.microsoft.com/office/powerpoint/2010/main" val="26729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D7A680-BA1D-410D-9346-57644FFA77F5}"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C81AFF38-68CC-40E3-8880-D64CDCEAFDEC}" type="slidenum">
              <a:rPr lang="en-US"/>
              <a:pPr>
                <a:defRPr/>
              </a:pPr>
              <a:t>‹#›</a:t>
            </a:fld>
            <a:endParaRPr lang="en-US"/>
          </a:p>
        </p:txBody>
      </p:sp>
    </p:spTree>
    <p:extLst>
      <p:ext uri="{BB962C8B-B14F-4D97-AF65-F5344CB8AC3E}">
        <p14:creationId xmlns:p14="http://schemas.microsoft.com/office/powerpoint/2010/main" val="3649683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FBFBE91-1A7C-4523-92F0-61EEB05165BD}" type="datetime1">
              <a:rPr lang="en-US"/>
              <a:pPr>
                <a:defRPr/>
              </a:pPr>
              <a:t>9/12/12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12"/>
          </p:nvPr>
        </p:nvSpPr>
        <p:spPr/>
        <p:txBody>
          <a:bodyPr/>
          <a:lstStyle>
            <a:lvl1pPr>
              <a:defRPr/>
            </a:lvl1pPr>
          </a:lstStyle>
          <a:p>
            <a:pPr>
              <a:defRPr/>
            </a:pPr>
            <a:fld id="{38F4938A-9AC4-45D2-A17F-375E3990DB12}" type="slidenum">
              <a:rPr lang="en-US"/>
              <a:pPr>
                <a:defRPr/>
              </a:pPr>
              <a:t>‹#›</a:t>
            </a:fld>
            <a:endParaRPr lang="en-US"/>
          </a:p>
        </p:txBody>
      </p:sp>
    </p:spTree>
    <p:extLst>
      <p:ext uri="{BB962C8B-B14F-4D97-AF65-F5344CB8AC3E}">
        <p14:creationId xmlns:p14="http://schemas.microsoft.com/office/powerpoint/2010/main" val="372619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0F465D6-B0DA-42B8-8EA9-5376AD5E2CF6}"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6DD19B02-ABF1-4484-AD96-15C93C0D31D6}" type="slidenum">
              <a:rPr lang="en-US"/>
              <a:pPr>
                <a:defRPr/>
              </a:pPr>
              <a:t>‹#›</a:t>
            </a:fld>
            <a:endParaRPr lang="en-US"/>
          </a:p>
        </p:txBody>
      </p:sp>
    </p:spTree>
    <p:extLst>
      <p:ext uri="{BB962C8B-B14F-4D97-AF65-F5344CB8AC3E}">
        <p14:creationId xmlns:p14="http://schemas.microsoft.com/office/powerpoint/2010/main" val="15764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057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95599"/>
            <a:ext cx="4040188" cy="3230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57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895599"/>
            <a:ext cx="4041775" cy="3230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0DEE0CC-A3B6-4021-9E6A-8AA064A0D100}" type="datetime1">
              <a:rPr lang="en-US"/>
              <a:pPr>
                <a:defRPr/>
              </a:pPr>
              <a:t>9/12/12</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9" name="Slide Number Placeholder 5"/>
          <p:cNvSpPr>
            <a:spLocks noGrp="1"/>
          </p:cNvSpPr>
          <p:nvPr>
            <p:ph type="sldNum" sz="quarter" idx="12"/>
          </p:nvPr>
        </p:nvSpPr>
        <p:spPr/>
        <p:txBody>
          <a:bodyPr/>
          <a:lstStyle>
            <a:lvl1pPr>
              <a:defRPr/>
            </a:lvl1pPr>
          </a:lstStyle>
          <a:p>
            <a:pPr>
              <a:defRPr/>
            </a:pPr>
            <a:fld id="{E2C9C5EE-3F5B-46A8-9F11-EE74ADF14AD5}" type="slidenum">
              <a:rPr lang="en-US"/>
              <a:pPr>
                <a:defRPr/>
              </a:pPr>
              <a:t>‹#›</a:t>
            </a:fld>
            <a:endParaRPr lang="en-US"/>
          </a:p>
        </p:txBody>
      </p:sp>
    </p:spTree>
    <p:extLst>
      <p:ext uri="{BB962C8B-B14F-4D97-AF65-F5344CB8AC3E}">
        <p14:creationId xmlns:p14="http://schemas.microsoft.com/office/powerpoint/2010/main" val="3743596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AB3792-3AA5-4E80-B85C-E838EF0F9707}" type="datetime1">
              <a:rPr lang="en-US"/>
              <a:pPr>
                <a:defRPr/>
              </a:pPr>
              <a:t>9/12/12</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5" name="Slide Number Placeholder 5"/>
          <p:cNvSpPr>
            <a:spLocks noGrp="1"/>
          </p:cNvSpPr>
          <p:nvPr>
            <p:ph type="sldNum" sz="quarter" idx="12"/>
          </p:nvPr>
        </p:nvSpPr>
        <p:spPr/>
        <p:txBody>
          <a:bodyPr/>
          <a:lstStyle>
            <a:lvl1pPr>
              <a:defRPr/>
            </a:lvl1pPr>
          </a:lstStyle>
          <a:p>
            <a:pPr>
              <a:defRPr/>
            </a:pPr>
            <a:fld id="{94FB9B9D-6C26-413D-A3D1-F5A235141923}" type="slidenum">
              <a:rPr lang="en-US"/>
              <a:pPr>
                <a:defRPr/>
              </a:pPr>
              <a:t>‹#›</a:t>
            </a:fld>
            <a:endParaRPr lang="en-US"/>
          </a:p>
        </p:txBody>
      </p:sp>
    </p:spTree>
    <p:extLst>
      <p:ext uri="{BB962C8B-B14F-4D97-AF65-F5344CB8AC3E}">
        <p14:creationId xmlns:p14="http://schemas.microsoft.com/office/powerpoint/2010/main" val="1857394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3884B3-5291-40A4-9EB9-E7124F365942}" type="datetime1">
              <a:rPr lang="en-US"/>
              <a:pPr>
                <a:defRPr/>
              </a:pPr>
              <a:t>9/12/12</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4" name="Slide Number Placeholder 5"/>
          <p:cNvSpPr>
            <a:spLocks noGrp="1"/>
          </p:cNvSpPr>
          <p:nvPr>
            <p:ph type="sldNum" sz="quarter" idx="12"/>
          </p:nvPr>
        </p:nvSpPr>
        <p:spPr/>
        <p:txBody>
          <a:bodyPr/>
          <a:lstStyle>
            <a:lvl1pPr>
              <a:defRPr/>
            </a:lvl1pPr>
          </a:lstStyle>
          <a:p>
            <a:pPr>
              <a:defRPr/>
            </a:pPr>
            <a:fld id="{3E8B0313-2AE3-47FB-A464-51C575209095}" type="slidenum">
              <a:rPr lang="en-US"/>
              <a:pPr>
                <a:defRPr/>
              </a:pPr>
              <a:t>‹#›</a:t>
            </a:fld>
            <a:endParaRPr lang="en-US"/>
          </a:p>
        </p:txBody>
      </p:sp>
    </p:spTree>
    <p:extLst>
      <p:ext uri="{BB962C8B-B14F-4D97-AF65-F5344CB8AC3E}">
        <p14:creationId xmlns:p14="http://schemas.microsoft.com/office/powerpoint/2010/main" val="85443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9017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9812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9C7AC3-FCF2-4D86-AF5D-94C746C8BF95}"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A5FEC444-FC2E-49E5-A22E-D70935CA3DD8}" type="slidenum">
              <a:rPr lang="en-US"/>
              <a:pPr>
                <a:defRPr/>
              </a:pPr>
              <a:t>‹#›</a:t>
            </a:fld>
            <a:endParaRPr lang="en-US"/>
          </a:p>
        </p:txBody>
      </p:sp>
    </p:spTree>
    <p:extLst>
      <p:ext uri="{BB962C8B-B14F-4D97-AF65-F5344CB8AC3E}">
        <p14:creationId xmlns:p14="http://schemas.microsoft.com/office/powerpoint/2010/main" val="319470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50BB7B-A053-4234-95F9-62C638C51847}" type="datetime1">
              <a:rPr lang="en-US"/>
              <a:pPr>
                <a:defRPr/>
              </a:pPr>
              <a:t>9/12/12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Content contained is licensed under a Creative Commons Attribution-ShareAlike 3.0 Unported License</a:t>
            </a:r>
          </a:p>
        </p:txBody>
      </p:sp>
      <p:sp>
        <p:nvSpPr>
          <p:cNvPr id="7" name="Slide Number Placeholder 5"/>
          <p:cNvSpPr>
            <a:spLocks noGrp="1"/>
          </p:cNvSpPr>
          <p:nvPr>
            <p:ph type="sldNum" sz="quarter" idx="12"/>
          </p:nvPr>
        </p:nvSpPr>
        <p:spPr/>
        <p:txBody>
          <a:bodyPr/>
          <a:lstStyle>
            <a:lvl1pPr>
              <a:defRPr/>
            </a:lvl1pPr>
          </a:lstStyle>
          <a:p>
            <a:pPr>
              <a:defRPr/>
            </a:pPr>
            <a:fld id="{663AC0D1-4502-4368-882D-5F7FAC38652F}" type="slidenum">
              <a:rPr lang="en-US"/>
              <a:pPr>
                <a:defRPr/>
              </a:pPr>
              <a:t>‹#›</a:t>
            </a:fld>
            <a:endParaRPr lang="en-US"/>
          </a:p>
        </p:txBody>
      </p:sp>
    </p:spTree>
    <p:extLst>
      <p:ext uri="{BB962C8B-B14F-4D97-AF65-F5344CB8AC3E}">
        <p14:creationId xmlns:p14="http://schemas.microsoft.com/office/powerpoint/2010/main" val="20001111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838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22098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1750" y="6400800"/>
            <a:ext cx="882650" cy="45720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56DD6A1-7B01-418A-944D-6979160BCB88}" type="datetime1">
              <a:rPr lang="en-US"/>
              <a:pPr>
                <a:defRPr/>
              </a:pPr>
              <a:t>9/12/12</a:t>
            </a:fld>
            <a:endParaRPr lang="en-US" dirty="0"/>
          </a:p>
        </p:txBody>
      </p:sp>
      <p:sp>
        <p:nvSpPr>
          <p:cNvPr id="5" name="Footer Placeholder 4"/>
          <p:cNvSpPr>
            <a:spLocks noGrp="1"/>
          </p:cNvSpPr>
          <p:nvPr>
            <p:ph type="ftr" sz="quarter" idx="3"/>
          </p:nvPr>
        </p:nvSpPr>
        <p:spPr>
          <a:xfrm>
            <a:off x="914400" y="6400800"/>
            <a:ext cx="7315200" cy="4572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Content contained is licensed under a Creative Commons Attribution-ShareAlike 3.0 Unported License</a:t>
            </a:r>
          </a:p>
        </p:txBody>
      </p:sp>
      <p:sp>
        <p:nvSpPr>
          <p:cNvPr id="6" name="Slide Number Placeholder 5"/>
          <p:cNvSpPr>
            <a:spLocks noGrp="1"/>
          </p:cNvSpPr>
          <p:nvPr>
            <p:ph type="sldNum" sz="quarter" idx="4"/>
          </p:nvPr>
        </p:nvSpPr>
        <p:spPr>
          <a:xfrm>
            <a:off x="8229600" y="6400800"/>
            <a:ext cx="906463" cy="4286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2616C50-FA49-4EE9-BCF5-906A18B20F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isbe.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edutopia.org/math-social-activity-cooperative-learning-video?page=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b="1" dirty="0" smtClean="0"/>
              <a:t>Going Deeper with Practice and Content </a:t>
            </a:r>
            <a:endParaRPr lang="en-US" b="1"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47800" y="2209800"/>
            <a:ext cx="6095705" cy="3046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43000" y="5486400"/>
            <a:ext cx="6705600" cy="923330"/>
          </a:xfrm>
          <a:prstGeom prst="rect">
            <a:avLst/>
          </a:prstGeom>
          <a:noFill/>
        </p:spPr>
        <p:txBody>
          <a:bodyPr wrap="square" rtlCol="0">
            <a:spAutoFit/>
          </a:bodyPr>
          <a:lstStyle/>
          <a:p>
            <a:pPr marL="0" indent="0" algn="ctr">
              <a:buNone/>
            </a:pPr>
            <a:r>
              <a:rPr lang="en-US" dirty="0"/>
              <a:t>Alanna Mertens</a:t>
            </a:r>
          </a:p>
          <a:p>
            <a:pPr marL="0" indent="0" algn="ctr">
              <a:buNone/>
            </a:pPr>
            <a:r>
              <a:rPr lang="en-US" dirty="0"/>
              <a:t>ISBE Math Content Area </a:t>
            </a:r>
            <a:r>
              <a:rPr lang="en-US" dirty="0" smtClean="0"/>
              <a:t>Specialist</a:t>
            </a:r>
            <a:endParaRPr lang="en-US" dirty="0"/>
          </a:p>
          <a:p>
            <a:pPr marL="0" indent="0" algn="ctr">
              <a:buNone/>
            </a:pPr>
            <a:r>
              <a:rPr lang="en-US" dirty="0"/>
              <a:t>almertens@cps.edu</a:t>
            </a:r>
          </a:p>
        </p:txBody>
      </p:sp>
    </p:spTree>
    <p:extLst>
      <p:ext uri="{BB962C8B-B14F-4D97-AF65-F5344CB8AC3E}">
        <p14:creationId xmlns:p14="http://schemas.microsoft.com/office/powerpoint/2010/main" val="21889718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it up</a:t>
            </a: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1000" y="3429000"/>
            <a:ext cx="8534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2362200"/>
            <a:ext cx="7162800" cy="369332"/>
          </a:xfrm>
          <a:prstGeom prst="rect">
            <a:avLst/>
          </a:prstGeom>
          <a:noFill/>
        </p:spPr>
        <p:txBody>
          <a:bodyPr wrap="square" rtlCol="0">
            <a:spAutoFit/>
          </a:bodyPr>
          <a:lstStyle/>
          <a:p>
            <a:r>
              <a:rPr lang="en-US" dirty="0" smtClean="0"/>
              <a:t>Player 1_____________________  Player 2___________________</a:t>
            </a:r>
            <a:endParaRPr lang="en-US" dirty="0"/>
          </a:p>
        </p:txBody>
      </p:sp>
      <p:cxnSp>
        <p:nvCxnSpPr>
          <p:cNvPr id="7" name="Straight Connector 6"/>
          <p:cNvCxnSpPr/>
          <p:nvPr/>
        </p:nvCxnSpPr>
        <p:spPr>
          <a:xfrm>
            <a:off x="4648200" y="2731532"/>
            <a:ext cx="0" cy="3516868"/>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3340" y="5645815"/>
            <a:ext cx="9197340" cy="400110"/>
          </a:xfrm>
          <a:prstGeom prst="rect">
            <a:avLst/>
          </a:prstGeom>
          <a:noFill/>
        </p:spPr>
        <p:txBody>
          <a:bodyPr wrap="square" rtlCol="0">
            <a:spAutoFit/>
          </a:bodyPr>
          <a:lstStyle/>
          <a:p>
            <a:pPr algn="ctr"/>
            <a:r>
              <a:rPr lang="en-US" sz="2000" dirty="0" smtClean="0"/>
              <a:t>You may reject one number and place it in the reject box. </a:t>
            </a:r>
            <a:endParaRPr lang="en-US" sz="2000" dirty="0"/>
          </a:p>
        </p:txBody>
      </p:sp>
    </p:spTree>
    <p:extLst>
      <p:ext uri="{BB962C8B-B14F-4D97-AF65-F5344CB8AC3E}">
        <p14:creationId xmlns:p14="http://schemas.microsoft.com/office/powerpoint/2010/main" val="34176231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 an Expression </a:t>
            </a:r>
            <a:endParaRPr lang="en-US" dirty="0"/>
          </a:p>
        </p:txBody>
      </p:sp>
      <p:sp>
        <p:nvSpPr>
          <p:cNvPr id="3" name="Content Placeholder 2"/>
          <p:cNvSpPr>
            <a:spLocks noGrp="1"/>
          </p:cNvSpPr>
          <p:nvPr>
            <p:ph idx="1"/>
          </p:nvPr>
        </p:nvSpPr>
        <p:spPr>
          <a:xfrm>
            <a:off x="457200" y="1752600"/>
            <a:ext cx="8229600" cy="4495800"/>
          </a:xfrm>
        </p:spPr>
        <p:txBody>
          <a:bodyPr/>
          <a:lstStyle/>
          <a:p>
            <a:pPr hangingPunct="0"/>
            <a:r>
              <a:rPr lang="en-US" dirty="0" smtClean="0"/>
              <a:t>Take </a:t>
            </a:r>
            <a:r>
              <a:rPr lang="en-US" dirty="0"/>
              <a:t>turns rolling a die and placing the rolled number in a box on your side of the recording sheet.  </a:t>
            </a:r>
          </a:p>
          <a:p>
            <a:pPr hangingPunct="0"/>
            <a:r>
              <a:rPr lang="en-US" dirty="0" smtClean="0"/>
              <a:t>Once </a:t>
            </a:r>
            <a:r>
              <a:rPr lang="en-US" dirty="0"/>
              <a:t>the boxes are filled, decide which </a:t>
            </a:r>
            <a:r>
              <a:rPr lang="en-US" dirty="0" smtClean="0"/>
              <a:t>player rolled the expression with the greatest value.</a:t>
            </a:r>
          </a:p>
          <a:p>
            <a:pPr hangingPunct="0"/>
            <a:r>
              <a:rPr lang="en-US" b="1" dirty="0" smtClean="0"/>
              <a:t>Justify your thinking with words, pictures and/or calculations</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2442013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 and Connect</a:t>
            </a:r>
            <a:endParaRPr lang="en-US" dirty="0"/>
          </a:p>
        </p:txBody>
      </p:sp>
      <p:sp>
        <p:nvSpPr>
          <p:cNvPr id="3" name="Content Placeholder 2"/>
          <p:cNvSpPr>
            <a:spLocks noGrp="1"/>
          </p:cNvSpPr>
          <p:nvPr>
            <p:ph idx="1"/>
          </p:nvPr>
        </p:nvSpPr>
        <p:spPr/>
        <p:txBody>
          <a:bodyPr/>
          <a:lstStyle/>
          <a:p>
            <a:r>
              <a:rPr lang="en-US" dirty="0"/>
              <a:t>Play the game several times.  </a:t>
            </a:r>
            <a:endParaRPr lang="en-US" dirty="0" smtClean="0"/>
          </a:p>
          <a:p>
            <a:endParaRPr lang="en-US" dirty="0"/>
          </a:p>
          <a:p>
            <a:r>
              <a:rPr lang="en-US" dirty="0" smtClean="0"/>
              <a:t>What </a:t>
            </a:r>
            <a:r>
              <a:rPr lang="en-US" dirty="0"/>
              <a:t>do you notice</a:t>
            </a:r>
            <a:r>
              <a:rPr lang="en-US" dirty="0" smtClean="0"/>
              <a:t>?</a:t>
            </a:r>
          </a:p>
          <a:p>
            <a:endParaRPr lang="en-US" dirty="0"/>
          </a:p>
          <a:p>
            <a:r>
              <a:rPr lang="en-US" dirty="0" smtClean="0"/>
              <a:t>Write </a:t>
            </a:r>
            <a:r>
              <a:rPr lang="en-US" dirty="0"/>
              <a:t>your strategy for winning</a:t>
            </a:r>
            <a:r>
              <a:rPr lang="en-US" dirty="0" smtClean="0"/>
              <a:t>.</a:t>
            </a:r>
          </a:p>
          <a:p>
            <a:endParaRPr lang="en-US" dirty="0"/>
          </a:p>
          <a:p>
            <a:pPr marL="0" indent="0">
              <a:buNone/>
            </a:pPr>
            <a:endParaRPr lang="en-US"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8564366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at Strategies</a:t>
            </a:r>
            <a:endParaRPr lang="en-US" dirty="0"/>
          </a:p>
        </p:txBody>
      </p:sp>
      <p:sp>
        <p:nvSpPr>
          <p:cNvPr id="3" name="Content Placeholder 2"/>
          <p:cNvSpPr>
            <a:spLocks noGrp="1"/>
          </p:cNvSpPr>
          <p:nvPr>
            <p:ph idx="1"/>
          </p:nvPr>
        </p:nvSpPr>
        <p:spPr/>
        <p:txBody>
          <a:bodyPr/>
          <a:lstStyle/>
          <a:p>
            <a:pPr marL="0" indent="0" algn="ctr">
              <a:buNone/>
            </a:pPr>
            <a:r>
              <a:rPr lang="en-US" sz="4400" dirty="0" smtClean="0"/>
              <a:t>Do you think these are winning strategies?</a:t>
            </a:r>
          </a:p>
          <a:p>
            <a:pPr marL="0" indent="0" algn="ctr">
              <a:buNone/>
            </a:pPr>
            <a:r>
              <a:rPr lang="en-US" sz="4400" dirty="0" smtClean="0"/>
              <a:t>Explain.</a:t>
            </a:r>
            <a:endParaRPr lang="en-US" sz="4400"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4018472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Differentiate the Game</a:t>
            </a:r>
            <a:endParaRPr lang="en-US" dirty="0"/>
          </a:p>
        </p:txBody>
      </p:sp>
      <p:sp>
        <p:nvSpPr>
          <p:cNvPr id="3" name="Content Placeholder 2"/>
          <p:cNvSpPr>
            <a:spLocks noGrp="1"/>
          </p:cNvSpPr>
          <p:nvPr>
            <p:ph idx="1"/>
          </p:nvPr>
        </p:nvSpPr>
        <p:spPr/>
        <p:txBody>
          <a:bodyPr/>
          <a:lstStyle/>
          <a:p>
            <a:r>
              <a:rPr lang="en-US" dirty="0" smtClean="0"/>
              <a:t>Look at the content standards for a grade level that you teach.</a:t>
            </a:r>
          </a:p>
          <a:p>
            <a:r>
              <a:rPr lang="en-US" dirty="0" smtClean="0"/>
              <a:t>Work with a group to create a game that would address a content standard while encouraging discourse.</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28910631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and Compare</a:t>
            </a:r>
            <a:endParaRPr lang="en-US" dirty="0"/>
          </a:p>
        </p:txBody>
      </p:sp>
      <p:sp>
        <p:nvSpPr>
          <p:cNvPr id="3" name="Content Placeholder 2"/>
          <p:cNvSpPr>
            <a:spLocks noGrp="1"/>
          </p:cNvSpPr>
          <p:nvPr>
            <p:ph idx="1"/>
          </p:nvPr>
        </p:nvSpPr>
        <p:spPr>
          <a:xfrm>
            <a:off x="457200" y="1828800"/>
            <a:ext cx="8382000" cy="4419600"/>
          </a:xfrm>
        </p:spPr>
        <p:txBody>
          <a:bodyPr/>
          <a:lstStyle/>
          <a:p>
            <a:endParaRPr lang="en-US" dirty="0" smtClean="0"/>
          </a:p>
          <a:p>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0416480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Practice 3 Happen</a:t>
            </a:r>
            <a:endParaRPr lang="en-US" dirty="0"/>
          </a:p>
        </p:txBody>
      </p:sp>
      <p:sp>
        <p:nvSpPr>
          <p:cNvPr id="3" name="Content Placeholder 2"/>
          <p:cNvSpPr>
            <a:spLocks noGrp="1"/>
          </p:cNvSpPr>
          <p:nvPr>
            <p:ph idx="1"/>
          </p:nvPr>
        </p:nvSpPr>
        <p:spPr>
          <a:xfrm>
            <a:off x="838200" y="2133600"/>
            <a:ext cx="7543800" cy="4114800"/>
          </a:xfrm>
        </p:spPr>
        <p:txBody>
          <a:bodyPr/>
          <a:lstStyle/>
          <a:p>
            <a:pPr marL="0" indent="0" algn="ctr">
              <a:buNone/>
            </a:pPr>
            <a:r>
              <a:rPr lang="en-US" dirty="0" smtClean="0"/>
              <a:t>What are the teacher moves that we modeled today to facilitate Practice 3 in this session?</a:t>
            </a:r>
          </a:p>
          <a:p>
            <a:pPr marL="0" indent="0" algn="ctr">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98380493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marL="0" indent="0">
              <a:buNone/>
            </a:pPr>
            <a:r>
              <a:rPr lang="en-US" dirty="0" smtClean="0"/>
              <a:t>The Illinois State Board of Education</a:t>
            </a:r>
          </a:p>
          <a:p>
            <a:pPr marL="0" indent="0">
              <a:buNone/>
            </a:pPr>
            <a:r>
              <a:rPr lang="en-US" dirty="0" smtClean="0"/>
              <a:t>Content Area Specialist are here to help!</a:t>
            </a:r>
          </a:p>
          <a:p>
            <a:pPr marL="0" indent="0">
              <a:buNone/>
            </a:pPr>
            <a:r>
              <a:rPr lang="en-US" dirty="0">
                <a:hlinkClick r:id="rId3"/>
              </a:rPr>
              <a:t>http://isbe.net</a:t>
            </a:r>
            <a:r>
              <a:rPr lang="en-US" dirty="0" smtClean="0">
                <a:hlinkClick r:id="rId3"/>
              </a:rPr>
              <a:t>/</a:t>
            </a:r>
            <a:endParaRPr lang="en-US" dirty="0" smtClean="0"/>
          </a:p>
          <a:p>
            <a:pPr marL="0" indent="0">
              <a:buNone/>
            </a:pPr>
            <a:endParaRPr lang="en-US" dirty="0"/>
          </a:p>
          <a:p>
            <a:pPr marL="0" indent="0">
              <a:buNone/>
            </a:pPr>
            <a:r>
              <a:rPr lang="en-US" dirty="0" smtClean="0"/>
              <a:t>Alanna Mertens</a:t>
            </a:r>
          </a:p>
          <a:p>
            <a:pPr marL="0" indent="0">
              <a:buNone/>
            </a:pPr>
            <a:r>
              <a:rPr lang="en-US" smtClean="0"/>
              <a:t>almertens@cps.edu</a:t>
            </a: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9115043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To develop strategies to incorporate </a:t>
            </a:r>
            <a:r>
              <a:rPr lang="en-US" dirty="0"/>
              <a:t>the Standards for Mathematical </a:t>
            </a:r>
            <a:r>
              <a:rPr lang="en-US" dirty="0" smtClean="0"/>
              <a:t>Practice.</a:t>
            </a:r>
            <a:endParaRPr lang="en-US" dirty="0"/>
          </a:p>
          <a:p>
            <a:r>
              <a:rPr lang="en-US" dirty="0" smtClean="0"/>
              <a:t>To explore the shifts required </a:t>
            </a:r>
            <a:r>
              <a:rPr lang="en-US" dirty="0"/>
              <a:t>by the Common Core State Standards for Mathematics</a:t>
            </a:r>
            <a:r>
              <a:rPr lang="en-US" dirty="0" smtClean="0"/>
              <a:t>.</a:t>
            </a:r>
          </a:p>
          <a:p>
            <a:r>
              <a:rPr lang="en-US" dirty="0" smtClean="0"/>
              <a:t>To experience a math activity that blends content and practice standards.</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845440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can’t we be friends?</a:t>
            </a:r>
            <a:endParaRPr lang="en-US" dirty="0"/>
          </a:p>
        </p:txBody>
      </p:sp>
      <p:sp>
        <p:nvSpPr>
          <p:cNvPr id="3" name="Content Placeholder 2"/>
          <p:cNvSpPr>
            <a:spLocks noGrp="1"/>
          </p:cNvSpPr>
          <p:nvPr>
            <p:ph idx="1"/>
          </p:nvPr>
        </p:nvSpPr>
        <p:spPr/>
        <p:txBody>
          <a:bodyPr/>
          <a:lstStyle/>
          <a:p>
            <a:r>
              <a:rPr lang="en-US" dirty="0" smtClean="0"/>
              <a:t>What does good listening look like?</a:t>
            </a:r>
          </a:p>
          <a:p>
            <a:r>
              <a:rPr lang="en-US" dirty="0" smtClean="0"/>
              <a:t>What does productive group work look like?</a:t>
            </a:r>
            <a:endParaRPr lang="en-US" dirty="0"/>
          </a:p>
        </p:txBody>
      </p:sp>
      <p:sp>
        <p:nvSpPr>
          <p:cNvPr id="4" name="Footer Placeholder 3"/>
          <p:cNvSpPr>
            <a:spLocks noGrp="1"/>
          </p:cNvSpPr>
          <p:nvPr>
            <p:ph type="ftr" sz="quarter" idx="11"/>
          </p:nvPr>
        </p:nvSpPr>
        <p:spPr>
          <a:xfrm>
            <a:off x="762000" y="6400800"/>
            <a:ext cx="7315200" cy="457200"/>
          </a:xfrm>
        </p:spPr>
        <p:txBody>
          <a:bodyPr/>
          <a:lstStyle/>
          <a:p>
            <a:pPr>
              <a:defRPr/>
            </a:pPr>
            <a:r>
              <a:rPr lang="en-US" smtClean="0"/>
              <a:t>Content contained is licensed under a Creative Commons Attribution-ShareAlike 3.0 Unported License</a:t>
            </a:r>
            <a:endParaRPr lang="en-US"/>
          </a:p>
        </p:txBody>
      </p:sp>
      <p:pic>
        <p:nvPicPr>
          <p:cNvPr id="1026" name="Picture 2" descr="C:\Users\Alanna\AppData\Local\Microsoft\Windows\Temporary Internet Files\Content.IE5\ZPBTPZCO\MC90043156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57200"/>
            <a:ext cx="1904762" cy="1917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4757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a:t>
            </a:r>
            <a:r>
              <a:rPr lang="en-US" b="1" dirty="0" smtClean="0"/>
              <a:t>for Mathematical </a:t>
            </a:r>
            <a:r>
              <a:rPr lang="en-US" b="1" dirty="0" smtClean="0"/>
              <a:t>Practice</a:t>
            </a:r>
            <a:endParaRPr lang="en-US" b="1"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
        <p:nvSpPr>
          <p:cNvPr id="3" name="TextBox 2"/>
          <p:cNvSpPr txBox="1"/>
          <p:nvPr/>
        </p:nvSpPr>
        <p:spPr>
          <a:xfrm>
            <a:off x="762000" y="2286000"/>
            <a:ext cx="7848600" cy="3908762"/>
          </a:xfrm>
          <a:prstGeom prst="rect">
            <a:avLst/>
          </a:prstGeom>
          <a:noFill/>
        </p:spPr>
        <p:txBody>
          <a:bodyPr wrap="square" rtlCol="0">
            <a:spAutoFit/>
          </a:bodyPr>
          <a:lstStyle/>
          <a:p>
            <a:pPr marL="285750" indent="-285750">
              <a:buFont typeface="Arial" pitchFamily="34" charset="0"/>
              <a:buChar char="•"/>
            </a:pPr>
            <a:r>
              <a:rPr lang="en-US" sz="2800" dirty="0" smtClean="0"/>
              <a:t>What do you know about the Standards for Mathematical Practice?</a:t>
            </a:r>
          </a:p>
          <a:p>
            <a:pPr marL="285750" indent="-285750">
              <a:buFont typeface="Arial" pitchFamily="34" charset="0"/>
              <a:buChar char="•"/>
            </a:pPr>
            <a:r>
              <a:rPr lang="en-US" sz="2800" dirty="0" smtClean="0"/>
              <a:t>The practices are the same for all K-12 students.</a:t>
            </a:r>
          </a:p>
          <a:p>
            <a:pPr marL="285750" indent="-285750">
              <a:buFont typeface="Arial" pitchFamily="34" charset="0"/>
              <a:buChar char="•"/>
            </a:pPr>
            <a:r>
              <a:rPr lang="en-US" sz="2800" dirty="0" smtClean="0"/>
              <a:t>They define what a “mathematical proficient student” should be able to do.</a:t>
            </a:r>
          </a:p>
          <a:p>
            <a:pPr marL="285750" indent="-285750">
              <a:buFont typeface="Arial" pitchFamily="34" charset="0"/>
              <a:buChar char="•"/>
            </a:pPr>
            <a:r>
              <a:rPr lang="en-US" sz="2800" dirty="0" smtClean="0"/>
              <a:t>Take a moment to glance over the practice standards.  </a:t>
            </a:r>
          </a:p>
          <a:p>
            <a:pPr marL="285750" indent="-285750">
              <a:buFont typeface="Arial" pitchFamily="34" charset="0"/>
              <a:buChar char="•"/>
            </a:pPr>
            <a:endParaRPr lang="en-US" sz="2400" dirty="0"/>
          </a:p>
        </p:txBody>
      </p:sp>
    </p:spTree>
    <p:extLst>
      <p:ext uri="{BB962C8B-B14F-4D97-AF65-F5344CB8AC3E}">
        <p14:creationId xmlns:p14="http://schemas.microsoft.com/office/powerpoint/2010/main" val="224834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a:t>
            </a:r>
            <a:r>
              <a:rPr lang="en-US" b="1" dirty="0" smtClean="0"/>
              <a:t>for Mathematical </a:t>
            </a:r>
            <a:r>
              <a:rPr lang="en-US" b="1" dirty="0" smtClean="0"/>
              <a:t>Practice 3</a:t>
            </a:r>
            <a:endParaRPr lang="en-US" b="1"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
        <p:nvSpPr>
          <p:cNvPr id="3" name="TextBox 2"/>
          <p:cNvSpPr txBox="1"/>
          <p:nvPr/>
        </p:nvSpPr>
        <p:spPr>
          <a:xfrm>
            <a:off x="1143000" y="2362200"/>
            <a:ext cx="7239000" cy="3785652"/>
          </a:xfrm>
          <a:prstGeom prst="rect">
            <a:avLst/>
          </a:prstGeom>
          <a:noFill/>
        </p:spPr>
        <p:txBody>
          <a:bodyPr wrap="square" rtlCol="0">
            <a:spAutoFit/>
          </a:bodyPr>
          <a:lstStyle/>
          <a:p>
            <a:pPr marL="285750" indent="-285750">
              <a:buFont typeface="Arial" pitchFamily="34" charset="0"/>
              <a:buChar char="•"/>
            </a:pPr>
            <a:r>
              <a:rPr lang="en-US" sz="2400" dirty="0" smtClean="0"/>
              <a:t>Read Practice 3 </a:t>
            </a:r>
          </a:p>
          <a:p>
            <a:pPr marL="285750" indent="-285750">
              <a:buFont typeface="Arial" pitchFamily="34" charset="0"/>
              <a:buChar char="•"/>
            </a:pPr>
            <a:r>
              <a:rPr lang="en-US" sz="2400" dirty="0" smtClean="0"/>
              <a:t>Make note of some important ideas</a:t>
            </a:r>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Be ready to discuss </a:t>
            </a:r>
            <a:r>
              <a:rPr lang="en-US" sz="2400" dirty="0"/>
              <a:t>your vision of a great math class that incorporates Mathematical Practice Standard 3. </a:t>
            </a:r>
          </a:p>
          <a:p>
            <a:pPr lvl="1">
              <a:buFont typeface="Courier New" pitchFamily="49" charset="0"/>
              <a:buChar char="o"/>
            </a:pPr>
            <a:r>
              <a:rPr lang="en-US" sz="2400" dirty="0"/>
              <a:t>What are the students doing?</a:t>
            </a:r>
          </a:p>
          <a:p>
            <a:pPr lvl="1">
              <a:buFont typeface="Courier New" pitchFamily="49" charset="0"/>
              <a:buChar char="o"/>
            </a:pPr>
            <a:r>
              <a:rPr lang="en-US" sz="2400" dirty="0" smtClean="0"/>
              <a:t>What </a:t>
            </a:r>
            <a:r>
              <a:rPr lang="en-US" sz="2400" dirty="0"/>
              <a:t>is the teacher doing?</a:t>
            </a:r>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17191854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t>Envision a Common Core </a:t>
            </a:r>
            <a:br>
              <a:rPr lang="en-US" b="1" dirty="0" smtClean="0"/>
            </a:br>
            <a:r>
              <a:rPr lang="en-US" b="1" dirty="0" smtClean="0"/>
              <a:t>Math Class</a:t>
            </a:r>
          </a:p>
        </p:txBody>
      </p:sp>
      <p:sp>
        <p:nvSpPr>
          <p:cNvPr id="3075" name="Content Placeholder 2"/>
          <p:cNvSpPr>
            <a:spLocks noGrp="1"/>
          </p:cNvSpPr>
          <p:nvPr>
            <p:ph idx="1"/>
          </p:nvPr>
        </p:nvSpPr>
        <p:spPr/>
        <p:txBody>
          <a:bodyPr/>
          <a:lstStyle/>
          <a:p>
            <a:pPr marL="457200" lvl="1" indent="0">
              <a:buNone/>
            </a:pPr>
            <a:endParaRPr lang="en-US" dirty="0" smtClean="0"/>
          </a:p>
          <a:p>
            <a:pPr marL="457200" lvl="1" indent="0">
              <a:buNone/>
            </a:pPr>
            <a:r>
              <a:rPr lang="en-US" dirty="0" smtClean="0">
                <a:hlinkClick r:id="rId3"/>
              </a:rPr>
              <a:t>What has to happen before we can have students exhibit Mathematical Practice Standard 3?</a:t>
            </a:r>
            <a:endParaRPr lang="en-US" dirty="0" smtClean="0"/>
          </a:p>
          <a:p>
            <a:pPr marL="457200" lvl="1" indent="0">
              <a:buNone/>
            </a:pPr>
            <a:endParaRPr lang="en-US" b="1" dirty="0" smtClean="0"/>
          </a:p>
          <a:p>
            <a:pPr marL="457200" lvl="1" indent="0">
              <a:buNone/>
            </a:pPr>
            <a:endParaRPr lang="en-US" dirty="0" smtClean="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8663127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Illinois≠Alaska</a:t>
            </a:r>
            <a:endParaRPr lang="en-US" dirty="0"/>
          </a:p>
        </p:txBody>
      </p:sp>
      <p:sp>
        <p:nvSpPr>
          <p:cNvPr id="3" name="Content Placeholder 2"/>
          <p:cNvSpPr>
            <a:spLocks noGrp="1"/>
          </p:cNvSpPr>
          <p:nvPr>
            <p:ph idx="1"/>
          </p:nvPr>
        </p:nvSpPr>
        <p:spPr/>
        <p:txBody>
          <a:bodyPr/>
          <a:lstStyle/>
          <a:p>
            <a:pPr marL="0" indent="0">
              <a:buNone/>
            </a:pPr>
            <a:r>
              <a:rPr lang="en-US" dirty="0"/>
              <a:t>How does what Mr. Optiz is doing in Alaska relate to </a:t>
            </a:r>
            <a:r>
              <a:rPr lang="en-US" dirty="0" smtClean="0"/>
              <a:t>Practice Standard 3 here in Illinois?</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8816566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p:txBody>
          <a:bodyPr/>
          <a:lstStyle/>
          <a:p>
            <a:r>
              <a:rPr lang="en-US" dirty="0" smtClean="0"/>
              <a:t>Once we have established norms, how do you set up a lesson to promote student explanation and justification?</a:t>
            </a:r>
          </a:p>
          <a:p>
            <a:endParaRPr lang="en-US" dirty="0" smtClean="0"/>
          </a:p>
          <a:p>
            <a:r>
              <a:rPr lang="en-US" dirty="0" smtClean="0"/>
              <a:t>Lets do some math!</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14094185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685800"/>
            <a:ext cx="8229600" cy="1143000"/>
          </a:xfrm>
        </p:spPr>
        <p:txBody>
          <a:bodyPr/>
          <a:lstStyle/>
          <a:p>
            <a:r>
              <a:rPr lang="en-US" dirty="0" smtClean="0"/>
              <a:t>Roll A Fraction Expression</a:t>
            </a:r>
            <a:endParaRPr lang="en-US" dirty="0"/>
          </a:p>
        </p:txBody>
      </p:sp>
      <p:sp>
        <p:nvSpPr>
          <p:cNvPr id="3" name="Content Placeholder 2"/>
          <p:cNvSpPr>
            <a:spLocks noGrp="1"/>
          </p:cNvSpPr>
          <p:nvPr>
            <p:ph idx="1"/>
          </p:nvPr>
        </p:nvSpPr>
        <p:spPr>
          <a:xfrm>
            <a:off x="457200" y="1828800"/>
            <a:ext cx="8229600" cy="4572000"/>
          </a:xfrm>
        </p:spPr>
        <p:txBody>
          <a:bodyPr/>
          <a:lstStyle/>
          <a:p>
            <a:pPr marL="0" indent="0" hangingPunct="0">
              <a:buNone/>
            </a:pPr>
            <a:r>
              <a:rPr lang="en-US" dirty="0" smtClean="0"/>
              <a:t>Goal: Create an expression with the largest value.</a:t>
            </a:r>
          </a:p>
          <a:p>
            <a:pPr marL="514350" indent="-514350" hangingPunct="0">
              <a:buFont typeface="+mj-lt"/>
              <a:buAutoNum type="arabicPeriod"/>
            </a:pPr>
            <a:r>
              <a:rPr lang="en-US" dirty="0" smtClean="0"/>
              <a:t>Sit next to a partner.</a:t>
            </a:r>
          </a:p>
          <a:p>
            <a:pPr marL="514350" indent="-514350" hangingPunct="0">
              <a:buFont typeface="+mj-lt"/>
              <a:buAutoNum type="arabicPeriod"/>
            </a:pPr>
            <a:r>
              <a:rPr lang="en-US" dirty="0" smtClean="0"/>
              <a:t>You need one die and one piece of paper and a pencil.</a:t>
            </a:r>
          </a:p>
          <a:p>
            <a:pPr marL="514350" indent="-514350" hangingPunct="0">
              <a:buFont typeface="+mj-lt"/>
              <a:buAutoNum type="arabicPeriod"/>
            </a:pPr>
            <a:r>
              <a:rPr lang="en-US" dirty="0" smtClean="0"/>
              <a:t>Fold a piece of paper in half the long way.</a:t>
            </a:r>
          </a:p>
        </p:txBody>
      </p:sp>
      <p:sp>
        <p:nvSpPr>
          <p:cNvPr id="4" name="Footer Placeholder 3"/>
          <p:cNvSpPr>
            <a:spLocks noGrp="1"/>
          </p:cNvSpPr>
          <p:nvPr>
            <p:ph type="ftr" sz="quarter" idx="11"/>
          </p:nvPr>
        </p:nvSpPr>
        <p:spPr/>
        <p:txBody>
          <a:bodyPr/>
          <a:lstStyle/>
          <a:p>
            <a:pPr>
              <a:defRPr/>
            </a:pPr>
            <a:r>
              <a:rPr lang="en-US" smtClean="0"/>
              <a:t>Content contained is licensed under a Creative Commons Attribution-ShareAlike 3.0 Unported License</a:t>
            </a:r>
            <a:endParaRPr lang="en-US"/>
          </a:p>
        </p:txBody>
      </p:sp>
    </p:spTree>
    <p:extLst>
      <p:ext uri="{BB962C8B-B14F-4D97-AF65-F5344CB8AC3E}">
        <p14:creationId xmlns:p14="http://schemas.microsoft.com/office/powerpoint/2010/main" val="34777152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SB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B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nked_x0020_on_x0020_Page xmlns="d21dc803-237d-4c68-8692-8d731fd29118">true</Linked_x0020_on_x0020_Page>
    <ParagraphAfterLink xmlns="d21dc803-237d-4c68-8692-8d731fd29118" xsi:nil="true"/>
    <TaxKeywordTaxHTField xmlns="6ce3111e-7420-4802-b50a-75d4e9a0b980">
      <Terms xmlns="http://schemas.microsoft.com/office/infopath/2007/PartnerControls"/>
    </TaxKeywordTaxHTField>
    <Archive_x0020_Date xmlns="6ce3111e-7420-4802-b50a-75d4e9a0b980">2024-01-18T06:00:00+00:00</Archive_x0020_Date>
    <Subgroup xmlns="d21dc803-237d-4c68-8692-8d731fd29118" xsi:nil="true"/>
    <OriginalModifiedDate xmlns="d21dc803-237d-4c68-8692-8d731fd29118" xsi:nil="true"/>
    <Grouping xmlns="d21dc803-237d-4c68-8692-8d731fd29118">common_core</Grouping>
    <Heading xmlns="6ce3111e-7420-4802-b50a-75d4e9a0b980" xsi:nil="true"/>
    <Sort_x0020_Order xmlns="6ce3111e-7420-4802-b50a-75d4e9a0b980">999</Sort_x0020_Order>
    <Year xmlns="d21dc803-237d-4c68-8692-8d731fd29118" xsi:nil="true"/>
    <ParagraphBeforeLink xmlns="d21dc803-237d-4c68-8692-8d731fd29118" xsi:nil="true"/>
    <Archive xmlns="6ce3111e-7420-4802-b50a-75d4e9a0b980">true</Archive>
    <AdditionalPageInfo xmlns="d21dc803-237d-4c68-8692-8d731fd29118" xsi:nil="true"/>
    <PublishingExpirationDate xmlns="http://schemas.microsoft.com/sharepoint/v3" xsi:nil="true"/>
    <Divisions xmlns="4d435f69-8686-490b-bd6d-b153bf22ab50">38</Divisions>
    <PublishingStartDate xmlns="http://schemas.microsoft.com/sharepoint/v3" xsi:nil="true"/>
    <TargetAudience xmlns="6ce3111e-7420-4802-b50a-75d4e9a0b980"/>
    <MediaType xmlns="6ce3111e-7420-4802-b50a-75d4e9a0b980">
      <Value>10</Value>
    </MediaType>
    <DisplayPage xmlns="d21dc803-237d-4c68-8692-8d731fd29118" xsi:nil="true"/>
    <TaxCatchAll xmlns="6ce3111e-7420-4802-b50a-75d4e9a0b980"/>
    <ActiveInactive xmlns="d21dc803-237d-4c68-8692-8d731fd29118">true</ActiveInactive>
    <Subbullet xmlns="d21dc803-237d-4c68-8692-8d731fd29118" xsi:nil="true"/>
    <Subheading xmlns="d21dc803-237d-4c68-8692-8d731fd29118" xsi:nil="true"/>
    <ModifiedBeforeRun xmlns="d21dc803-237d-4c68-8692-8d731fd29118">2016-11-11T23:09:25+00:00</ModifiedBeforeRun>
    <LifetimeViews xmlns="d21dc803-237d-4c68-8692-8d731fd29118">177</LifetimeViews>
    <Language xmlns="d21dc803-237d-4c68-8692-8d731fd2911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52988822C20F24E83D1DD5E4C131AA0" ma:contentTypeVersion="34" ma:contentTypeDescription="Create a new document." ma:contentTypeScope="" ma:versionID="510b8621ca45b380240d45fcf3ee2da5">
  <xsd:schema xmlns:xsd="http://www.w3.org/2001/XMLSchema" xmlns:xs="http://www.w3.org/2001/XMLSchema" xmlns:p="http://schemas.microsoft.com/office/2006/metadata/properties" xmlns:ns1="http://schemas.microsoft.com/sharepoint/v3" xmlns:ns2="6ce3111e-7420-4802-b50a-75d4e9a0b980" xmlns:ns3="d21dc803-237d-4c68-8692-8d731fd29118" xmlns:ns4="4d435f69-8686-490b-bd6d-b153bf22ab50" targetNamespace="http://schemas.microsoft.com/office/2006/metadata/properties" ma:root="true" ma:fieldsID="f5b7d2c1aa74e6ba3f7180c2fcc7e0c0" ns1:_="" ns2:_="" ns3:_="" ns4:_="">
    <xsd:import namespace="http://schemas.microsoft.com/sharepoint/v3"/>
    <xsd:import namespace="6ce3111e-7420-4802-b50a-75d4e9a0b980"/>
    <xsd:import namespace="d21dc803-237d-4c68-8692-8d731fd29118"/>
    <xsd:import namespace="4d435f69-8686-490b-bd6d-b153bf22ab50"/>
    <xsd:element name="properties">
      <xsd:complexType>
        <xsd:sequence>
          <xsd:element name="documentManagement">
            <xsd:complexType>
              <xsd:all>
                <xsd:element ref="ns2:Heading" minOccurs="0"/>
                <xsd:element ref="ns2:Sort_x0020_Order" minOccurs="0"/>
                <xsd:element ref="ns3:DisplayPage" minOccurs="0"/>
                <xsd:element ref="ns3:ParagraphBeforeLink" minOccurs="0"/>
                <xsd:element ref="ns3:ParagraphAfterLink" minOccurs="0"/>
                <xsd:element ref="ns4:Divisions" minOccurs="0"/>
                <xsd:element ref="ns2:TargetAudience" minOccurs="0"/>
                <xsd:element ref="ns2:Archive" minOccurs="0"/>
                <xsd:element ref="ns2:Archive_x0020_Date" minOccurs="0"/>
                <xsd:element ref="ns3:Grouping" minOccurs="0"/>
                <xsd:element ref="ns3:Subgroup" minOccurs="0"/>
                <xsd:element ref="ns3:Linked_x0020_on_x0020_Page" minOccurs="0"/>
                <xsd:element ref="ns3:Year" minOccurs="0"/>
                <xsd:element ref="ns2:MediaType" minOccurs="0"/>
                <xsd:element ref="ns1:PublishingStartDate" minOccurs="0"/>
                <xsd:element ref="ns1:PublishingExpirationDate" minOccurs="0"/>
                <xsd:element ref="ns2:TaxKeywordTaxHTField" minOccurs="0"/>
                <xsd:element ref="ns2:TaxCatchAll" minOccurs="0"/>
                <xsd:element ref="ns3:OriginalModifiedDate" minOccurs="0"/>
                <xsd:element ref="ns3:AdditionalPageInfo" minOccurs="0"/>
                <xsd:element ref="ns2:SharedWithUsers" minOccurs="0"/>
                <xsd:element ref="ns3:ActiveInactive" minOccurs="0"/>
                <xsd:element ref="ns3:Subbullet" minOccurs="0"/>
                <xsd:element ref="ns3:Subheading" minOccurs="0"/>
                <xsd:element ref="ns3:LifetimeViews" minOccurs="0"/>
                <xsd:element ref="ns3:ModifiedBeforeRun" minOccurs="0"/>
                <xsd:element ref="ns3: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ce3111e-7420-4802-b50a-75d4e9a0b980" elementFormDefault="qualified">
    <xsd:import namespace="http://schemas.microsoft.com/office/2006/documentManagement/types"/>
    <xsd:import namespace="http://schemas.microsoft.com/office/infopath/2007/PartnerControls"/>
    <xsd:element name="Heading" ma:index="1" nillable="true" ma:displayName="Heading" ma:internalName="Heading">
      <xsd:simpleType>
        <xsd:restriction base="dms:Text">
          <xsd:maxLength value="255"/>
        </xsd:restriction>
      </xsd:simpleType>
    </xsd:element>
    <xsd:element name="Sort_x0020_Order" ma:index="2" nillable="true" ma:displayName="Sort Order" ma:default="999" ma:internalName="Sort_x0020_Order" ma:percentage="FALSE">
      <xsd:simpleType>
        <xsd:restriction base="dms:Number"/>
      </xsd:simpleType>
    </xsd:element>
    <xsd:element name="TargetAudience" ma:index="7" nillable="true" ma:displayName="TargetAudience" ma:list="{5bf691bb-db4f-476f-a3f6-6f31e5686cd3}" ma:internalName="TargetAudience" ma:readOnly="false" ma:showField="Titl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Archive" ma:index="9" nillable="true" ma:displayName="Archive" ma:default="0" ma:indexed="true" ma:internalName="Archive">
      <xsd:simpleType>
        <xsd:restriction base="dms:Boolean"/>
      </xsd:simpleType>
    </xsd:element>
    <xsd:element name="Archive_x0020_Date" ma:index="10" nillable="true" ma:displayName="Archive Date" ma:format="DateOnly" ma:internalName="Archive_x0020_Date">
      <xsd:simpleType>
        <xsd:restriction base="dms:DateTime"/>
      </xsd:simpleType>
    </xsd:element>
    <xsd:element name="MediaType" ma:index="15" nillable="true" ma:displayName="MediaType" ma:list="{bc78f13e-3434-4b26-85f6-c5eb735f129d}" ma:internalName="MediaType" ma:readOnly="false" ma:showField="MediaTyp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TaxKeywordTaxHTField" ma:index="25" nillable="true" ma:taxonomy="true" ma:internalName="TaxKeywordTaxHTField" ma:taxonomyFieldName="TaxKeyword" ma:displayName="Enterprise Keywords" ma:fieldId="{23f27201-bee3-471e-b2e7-b64fd8b7ca38}" ma:taxonomyMulti="true" ma:sspId="038a83e2-3cab-4ab1-90e8-f44282484cb6"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579831f0-4889-4cf1-9c1b-f4e5c0970170}" ma:internalName="TaxCatchAll" ma:showField="CatchAllData"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21dc803-237d-4c68-8692-8d731fd29118" elementFormDefault="qualified">
    <xsd:import namespace="http://schemas.microsoft.com/office/2006/documentManagement/types"/>
    <xsd:import namespace="http://schemas.microsoft.com/office/infopath/2007/PartnerControls"/>
    <xsd:element name="DisplayPage" ma:index="3" nillable="true" ma:displayName="DisplayPage" ma:indexed="true" ma:internalName="DisplayPage">
      <xsd:simpleType>
        <xsd:restriction base="dms:Text">
          <xsd:maxLength value="255"/>
        </xsd:restriction>
      </xsd:simpleType>
    </xsd:element>
    <xsd:element name="ParagraphBeforeLink" ma:index="4" nillable="true" ma:displayName="ParagraphBeforeLink" ma:internalName="ParagraphBeforeLink">
      <xsd:simpleType>
        <xsd:restriction base="dms:Note"/>
      </xsd:simpleType>
    </xsd:element>
    <xsd:element name="ParagraphAfterLink" ma:index="5" nillable="true" ma:displayName="ParagraphAfterLink" ma:internalName="ParagraphAfterLink">
      <xsd:simpleType>
        <xsd:restriction base="dms:Note"/>
      </xsd:simpleType>
    </xsd:element>
    <xsd:element name="Grouping" ma:index="11" nillable="true" ma:displayName="Grouping" ma:indexed="true" ma:internalName="Grouping">
      <xsd:simpleType>
        <xsd:restriction base="dms:Text">
          <xsd:maxLength value="255"/>
        </xsd:restriction>
      </xsd:simpleType>
    </xsd:element>
    <xsd:element name="Subgroup" ma:index="12" nillable="true" ma:displayName="Subgroup" ma:internalName="Subgroup">
      <xsd:simpleType>
        <xsd:restriction base="dms:Text">
          <xsd:maxLength value="255"/>
        </xsd:restriction>
      </xsd:simpleType>
    </xsd:element>
    <xsd:element name="Linked_x0020_on_x0020_Page" ma:index="13" nillable="true" ma:displayName="Linked on Page" ma:default="1" ma:indexed="true" ma:internalName="Linked_x0020_on_x0020_Page">
      <xsd:simpleType>
        <xsd:restriction base="dms:Boolean"/>
      </xsd:simpleType>
    </xsd:element>
    <xsd:element name="Year" ma:index="14" nillable="true" ma:displayName="Year" ma:internalName="Year">
      <xsd:simpleType>
        <xsd:restriction base="dms:Text">
          <xsd:maxLength value="255"/>
        </xsd:restriction>
      </xsd:simpleType>
    </xsd:element>
    <xsd:element name="OriginalModifiedDate" ma:index="27" nillable="true" ma:displayName="OriginalModifiedDate" ma:format="DateOnly" ma:internalName="OriginalModifiedDate">
      <xsd:simpleType>
        <xsd:restriction base="dms:DateTime"/>
      </xsd:simpleType>
    </xsd:element>
    <xsd:element name="AdditionalPageInfo" ma:index="28" nillable="true" ma:displayName="AdditionalPageInfo" ma:internalName="AdditionalPageInfo">
      <xsd:simpleType>
        <xsd:restriction base="dms:Note">
          <xsd:maxLength value="255"/>
        </xsd:restriction>
      </xsd:simpleType>
    </xsd:element>
    <xsd:element name="ActiveInactive" ma:index="30" nillable="true" ma:displayName="Active/Inactive" ma:default="1" ma:internalName="ActiveInactive">
      <xsd:simpleType>
        <xsd:restriction base="dms:Boolean"/>
      </xsd:simpleType>
    </xsd:element>
    <xsd:element name="Subbullet" ma:index="31" nillable="true" ma:displayName="Subbullet" ma:internalName="Subbullet">
      <xsd:simpleType>
        <xsd:restriction base="dms:Note">
          <xsd:maxLength value="255"/>
        </xsd:restriction>
      </xsd:simpleType>
    </xsd:element>
    <xsd:element name="Subheading" ma:index="32" nillable="true" ma:displayName="Subheading" ma:internalName="Subheading">
      <xsd:simpleType>
        <xsd:restriction base="dms:Text">
          <xsd:maxLength value="255"/>
        </xsd:restriction>
      </xsd:simpleType>
    </xsd:element>
    <xsd:element name="LifetimeViews" ma:index="33" nillable="true" ma:displayName="LifetimeViews" ma:internalName="LifetimeViews">
      <xsd:simpleType>
        <xsd:restriction base="dms:Number"/>
      </xsd:simpleType>
    </xsd:element>
    <xsd:element name="ModifiedBeforeRun" ma:index="34" nillable="true" ma:displayName="ModifiedBeforeRun" ma:format="DateOnly" ma:internalName="ModifiedBeforeRun">
      <xsd:simpleType>
        <xsd:restriction base="dms:DateTime"/>
      </xsd:simpleType>
    </xsd:element>
    <xsd:element name="Language" ma:index="35" nillable="true" ma:displayName="Language" ma:format="Dropdown" ma:internalName="Language">
      <xsd:simpleType>
        <xsd:restriction base="dms:Choice">
          <xsd:enumeration value="Albanian"/>
          <xsd:enumeration value="Amharic"/>
          <xsd:enumeration value="Arabic"/>
          <xsd:enumeration value="Assyrian"/>
          <xsd:enumeration value="Bengali"/>
          <xsd:enumeration value="Bosnian"/>
          <xsd:enumeration value="Bulgarian"/>
          <xsd:enumeration value="Burmese"/>
          <xsd:enumeration value="Cambodian"/>
          <xsd:enumeration value="Cantonese"/>
          <xsd:enumeration value="Chinese"/>
          <xsd:enumeration value="Chinese (Simplified)"/>
          <xsd:enumeration value="Chinese (Traditional)"/>
          <xsd:enumeration value="Czech"/>
          <xsd:enumeration value="Farsi"/>
          <xsd:enumeration value="French"/>
          <xsd:enumeration value="German"/>
          <xsd:enumeration value="Greek"/>
          <xsd:enumeration value="Gujarati"/>
          <xsd:enumeration value="Haitian-Creole"/>
          <xsd:enumeration value="Haka Chin"/>
          <xsd:enumeration value="Hindi"/>
          <xsd:enumeration value="Italian"/>
          <xsd:enumeration value="Japanese"/>
          <xsd:enumeration value="Karen"/>
          <xsd:enumeration value="Khmer"/>
          <xsd:enumeration value="Kirundi"/>
          <xsd:enumeration value="Korean"/>
          <xsd:enumeration value="Lao"/>
          <xsd:enumeration value="Lithuanian"/>
          <xsd:enumeration value="Malayalam"/>
          <xsd:enumeration value="Marathi"/>
          <xsd:enumeration value="Mongolian"/>
          <xsd:enumeration value="Nepali"/>
          <xsd:enumeration value="Pashto"/>
          <xsd:enumeration value="Pilipino (Tagalog)"/>
          <xsd:enumeration value="Polish"/>
          <xsd:enumeration value="Portuguese"/>
          <xsd:enumeration value="Punjabi"/>
          <xsd:enumeration value="Romanian"/>
          <xsd:enumeration value="Russian"/>
          <xsd:enumeration value="Serbian"/>
          <xsd:enumeration value="Serbian (Cyrillic)"/>
          <xsd:enumeration value="Serbian (Latin)"/>
          <xsd:enumeration value="Somali"/>
          <xsd:enumeration value="Spanish"/>
          <xsd:enumeration value="Swahili"/>
          <xsd:enumeration value="Tamil"/>
          <xsd:enumeration value="Telugu"/>
          <xsd:enumeration value="Thai"/>
          <xsd:enumeration value="Turkish"/>
          <xsd:enumeration value="Ukrainian"/>
          <xsd:enumeration value="Urdu"/>
          <xsd:enumeration value="Uzbek"/>
          <xsd:enumeration value="Vietnamese"/>
          <xsd:enumeration value="Yoruba"/>
        </xsd:restriction>
      </xsd:simpleType>
    </xsd:element>
  </xsd:schema>
  <xsd:schema xmlns:xsd="http://www.w3.org/2001/XMLSchema" xmlns:xs="http://www.w3.org/2001/XMLSchema" xmlns:dms="http://schemas.microsoft.com/office/2006/documentManagement/types" xmlns:pc="http://schemas.microsoft.com/office/infopath/2007/PartnerControls" targetNamespace="4d435f69-8686-490b-bd6d-b153bf22ab50" elementFormDefault="qualified">
    <xsd:import namespace="http://schemas.microsoft.com/office/2006/documentManagement/types"/>
    <xsd:import namespace="http://schemas.microsoft.com/office/infopath/2007/PartnerControls"/>
    <xsd:element name="Divisions" ma:index="6" nillable="true" ma:displayName="Divisions" ma:indexed="true" ma:list="{28f31edd-5ed1-4c97-b76f-e04153e47842}" ma:internalName="Divisions" ma:showField="Title" ma:web="6ce3111e-7420-4802-b50a-75d4e9a0b980">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8"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839335-C642-47B7-AF37-DC4BCC0A9405}"/>
</file>

<file path=customXml/itemProps2.xml><?xml version="1.0" encoding="utf-8"?>
<ds:datastoreItem xmlns:ds="http://schemas.openxmlformats.org/officeDocument/2006/customXml" ds:itemID="{E80DA6A7-8783-4EEE-9F2B-A8B51F9CDAC7}"/>
</file>

<file path=customXml/itemProps3.xml><?xml version="1.0" encoding="utf-8"?>
<ds:datastoreItem xmlns:ds="http://schemas.openxmlformats.org/officeDocument/2006/customXml" ds:itemID="{37011C80-B536-42CE-B833-13F580DF2241}"/>
</file>

<file path=docProps/app.xml><?xml version="1.0" encoding="utf-8"?>
<Properties xmlns="http://schemas.openxmlformats.org/officeDocument/2006/extended-properties" xmlns:vt="http://schemas.openxmlformats.org/officeDocument/2006/docPropsVTypes">
  <Template>ISBEtemplate</Template>
  <TotalTime>12101</TotalTime>
  <Words>1868</Words>
  <Application>Microsoft Macintosh PowerPoint</Application>
  <PresentationFormat>On-screen Show (4:3)</PresentationFormat>
  <Paragraphs>195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ISBEtemplate</vt:lpstr>
      <vt:lpstr>Going Deeper with Practice and Content </vt:lpstr>
      <vt:lpstr>Objectives</vt:lpstr>
      <vt:lpstr>Why can’t we be friends?</vt:lpstr>
      <vt:lpstr>Standards for Mathematical Practice</vt:lpstr>
      <vt:lpstr>Standard for Mathematical Practice 3</vt:lpstr>
      <vt:lpstr>Envision a Common Core  Math Class</vt:lpstr>
      <vt:lpstr> Illinois≠Alaska</vt:lpstr>
      <vt:lpstr>What’s Next?</vt:lpstr>
      <vt:lpstr>Roll A Fraction Expression</vt:lpstr>
      <vt:lpstr>Set it up</vt:lpstr>
      <vt:lpstr>Roll an Expression </vt:lpstr>
      <vt:lpstr>Reflect and Connect</vt:lpstr>
      <vt:lpstr>Looking at Strategies</vt:lpstr>
      <vt:lpstr>Differentiate the Game</vt:lpstr>
      <vt:lpstr>Share and Compare</vt:lpstr>
      <vt:lpstr>Making Practice 3 Happen</vt:lpstr>
      <vt:lpstr>Resources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Math Projects Galore</dc:title>
  <dc:creator>Alanna</dc:creator>
  <cp:lastModifiedBy>Heather Brown</cp:lastModifiedBy>
  <cp:revision>133</cp:revision>
  <cp:lastPrinted>2012-06-13T13:21:40Z</cp:lastPrinted>
  <dcterms:created xsi:type="dcterms:W3CDTF">2012-05-11T18:33:36Z</dcterms:created>
  <dcterms:modified xsi:type="dcterms:W3CDTF">2012-09-12T16:26:10Z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0x010100552988822C20F24E83D1DD5E4C131AA0</vt:lpwstr>
  </property>
  <property fmtid="{D5CDD505-2E9C-101B-9397-08002B2CF9AE}" pid="3" name="TaxKeyword">
    <vt:lpwstr/>
  </property>
</Properties>
</file>