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diagrams/data2.xml" ContentType="application/vnd.openxmlformats-officedocument.drawingml.diagramData+xml"/>
  <Override PartName="/ppt/diagrams/data1.xml" ContentType="application/vnd.openxmlformats-officedocument.drawingml.diagramData+xml"/>
  <Override PartName="/ppt/slides/slide25.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42.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webextensions/taskpanes.xml" ContentType="application/vnd.ms-office.webextensiontaskpanes+xml"/>
  <Override PartName="/ppt/diagrams/colors2.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quickStyle1.xml" ContentType="application/vnd.openxmlformats-officedocument.drawingml.diagramStyle+xml"/>
  <Override PartName="/ppt/diagrams/drawing3.xml" ContentType="application/vnd.ms-office.drawingml.diagramDrawing+xml"/>
  <Override PartName="/ppt/diagrams/colors3.xml" ContentType="application/vnd.openxmlformats-officedocument.drawingml.diagramColors+xml"/>
  <Override PartName="/ppt/diagrams/layout1.xml" ContentType="application/vnd.openxmlformats-officedocument.drawingml.diagramLayout+xml"/>
  <Override PartName="/ppt/diagrams/layout3.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3.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quickStyle2.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Override PartName="/docProps/core.xml" ContentType="application/vnd.openxmlformats-package.core-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Lst>
  <p:notesMasterIdLst>
    <p:notesMasterId r:id="rId29"/>
  </p:notesMasterIdLst>
  <p:handoutMasterIdLst>
    <p:handoutMasterId r:id="rId30"/>
  </p:handoutMasterIdLst>
  <p:sldIdLst>
    <p:sldId id="256" r:id="rId4"/>
    <p:sldId id="435" r:id="rId5"/>
    <p:sldId id="436" r:id="rId6"/>
    <p:sldId id="437" r:id="rId7"/>
    <p:sldId id="439" r:id="rId8"/>
    <p:sldId id="438" r:id="rId9"/>
    <p:sldId id="440" r:id="rId10"/>
    <p:sldId id="441" r:id="rId11"/>
    <p:sldId id="302" r:id="rId12"/>
    <p:sldId id="296" r:id="rId13"/>
    <p:sldId id="434" r:id="rId14"/>
    <p:sldId id="311" r:id="rId15"/>
    <p:sldId id="301" r:id="rId16"/>
    <p:sldId id="292" r:id="rId17"/>
    <p:sldId id="281" r:id="rId18"/>
    <p:sldId id="284" r:id="rId19"/>
    <p:sldId id="283" r:id="rId20"/>
    <p:sldId id="285" r:id="rId21"/>
    <p:sldId id="287" r:id="rId22"/>
    <p:sldId id="286" r:id="rId23"/>
    <p:sldId id="295" r:id="rId24"/>
    <p:sldId id="442" r:id="rId25"/>
    <p:sldId id="428" r:id="rId26"/>
    <p:sldId id="276" r:id="rId27"/>
    <p:sldId id="278" r:id="rId28"/>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E269DB9C-E4E7-4838-8596-39E512BFA9AB}">
          <p14:sldIdLst>
            <p14:sldId id="256"/>
          </p14:sldIdLst>
        </p14:section>
        <p14:section name="Background" id="{004F18CA-9F9E-4CB4-B7D9-86604D34ADE6}">
          <p14:sldIdLst>
            <p14:sldId id="435"/>
            <p14:sldId id="436"/>
            <p14:sldId id="437"/>
            <p14:sldId id="439"/>
            <p14:sldId id="438"/>
            <p14:sldId id="440"/>
            <p14:sldId id="441"/>
          </p14:sldIdLst>
        </p14:section>
        <p14:section name="Identifying All ELs" id="{CFFD37AF-B239-455C-A766-3E32286754D7}">
          <p14:sldIdLst>
            <p14:sldId id="302"/>
            <p14:sldId id="296"/>
            <p14:sldId id="434"/>
            <p14:sldId id="311"/>
            <p14:sldId id="301"/>
            <p14:sldId id="292"/>
            <p14:sldId id="281"/>
            <p14:sldId id="284"/>
            <p14:sldId id="283"/>
            <p14:sldId id="285"/>
            <p14:sldId id="287"/>
            <p14:sldId id="286"/>
            <p14:sldId id="295"/>
          </p14:sldIdLst>
        </p14:section>
        <p14:section name="Supplemental Resources" id="{5CD534C0-FE18-4C18-9777-6D764C361711}">
          <p14:sldIdLst>
            <p14:sldId id="442"/>
            <p14:sldId id="428"/>
            <p14:sldId id="276"/>
            <p14:sldId id="2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Garcia, Alicia" initials="GA" lastIdx="8" clrIdx="1">
    <p:extLst>
      <p:ext uri="{19B8F6BF-5375-455C-9EA6-DF929625EA0E}">
        <p15:presenceInfo xmlns:p15="http://schemas.microsoft.com/office/powerpoint/2012/main" userId="S-1-5-21-1472932569-214068005-926709054-44536" providerId="AD"/>
      </p:ext>
    </p:extLst>
  </p:cmAuthor>
  <p:cmAuthor id="2" name="Shimmel, Lisa" initials="SL" lastIdx="8" clrIdx="2">
    <p:extLst>
      <p:ext uri="{19B8F6BF-5375-455C-9EA6-DF929625EA0E}">
        <p15:presenceInfo xmlns:p15="http://schemas.microsoft.com/office/powerpoint/2012/main" userId="S-1-5-21-1472932569-214068005-926709054-44542" providerId="AD"/>
      </p:ext>
    </p:extLst>
  </p:cmAuthor>
  <p:cmAuthor id="3" name="Gilbert, Kelly" initials="GK" lastIdx="23" clrIdx="3">
    <p:extLst>
      <p:ext uri="{19B8F6BF-5375-455C-9EA6-DF929625EA0E}">
        <p15:presenceInfo xmlns:p15="http://schemas.microsoft.com/office/powerpoint/2012/main" userId="S-1-5-21-1472932569-214068005-926709054-63721" providerId="AD"/>
      </p:ext>
    </p:extLst>
  </p:cmAuthor>
  <p:cmAuthor id="4" name="Furlano, Patti" initials="FP" lastIdx="11" clrIdx="4">
    <p:extLst>
      <p:ext uri="{19B8F6BF-5375-455C-9EA6-DF929625EA0E}">
        <p15:presenceInfo xmlns:p15="http://schemas.microsoft.com/office/powerpoint/2012/main" userId="S-1-5-21-1472932569-214068005-926709054-58881" providerId="AD"/>
      </p:ext>
    </p:extLst>
  </p:cmAuthor>
  <p:cmAuthor id="5" name="AGUIRRE SAMUEL" initials="AS" lastIdx="1" clrIdx="5">
    <p:extLst>
      <p:ext uri="{19B8F6BF-5375-455C-9EA6-DF929625EA0E}">
        <p15:presenceInfo xmlns:p15="http://schemas.microsoft.com/office/powerpoint/2012/main" userId="S-1-5-21-44243306-824406822-553663824-26392" providerId="AD"/>
      </p:ext>
    </p:extLst>
  </p:cmAuthor>
  <p:cmAuthor id="6" name="GIL LIBIA" initials="GL" lastIdx="3" clrIdx="6">
    <p:extLst>
      <p:ext uri="{19B8F6BF-5375-455C-9EA6-DF929625EA0E}">
        <p15:presenceInfo xmlns:p15="http://schemas.microsoft.com/office/powerpoint/2012/main" userId="S-1-5-21-44243306-824406822-553663824-26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00000"/>
    <a:srgbClr val="B7DB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67690" autoAdjust="0"/>
  </p:normalViewPr>
  <p:slideViewPr>
    <p:cSldViewPr>
      <p:cViewPr varScale="1">
        <p:scale>
          <a:sx n="58" d="100"/>
          <a:sy n="58" d="100"/>
        </p:scale>
        <p:origin x="165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C83577-9A9D-424C-94F9-BAB1DD5C47C6}" type="doc">
      <dgm:prSet loTypeId="urn:microsoft.com/office/officeart/2005/8/layout/hierarchy4" loCatId="hierarchy" qsTypeId="urn:microsoft.com/office/officeart/2005/8/quickstyle/3d2" qsCatId="3D" csTypeId="urn:microsoft.com/office/officeart/2005/8/colors/colorful1" csCatId="colorful" phldr="1"/>
      <dgm:spPr/>
      <dgm:t>
        <a:bodyPr/>
        <a:lstStyle/>
        <a:p>
          <a:endParaRPr lang="en-US"/>
        </a:p>
      </dgm:t>
    </dgm:pt>
    <dgm:pt modelId="{B38B06C8-0AF1-404B-BA82-F0E9A059806C}">
      <dgm:prSet phldrT="[Text]"/>
      <dgm:spPr/>
      <dgm:t>
        <a:bodyPr/>
        <a:lstStyle/>
        <a:p>
          <a:r>
            <a:rPr lang="en-US" dirty="0" smtClean="0"/>
            <a:t>The HLS is to be completed by the parents/guardians of </a:t>
          </a:r>
          <a:r>
            <a:rPr lang="en-US" dirty="0"/>
            <a:t>all students entering a school </a:t>
          </a:r>
          <a:r>
            <a:rPr lang="en-US" dirty="0" smtClean="0"/>
            <a:t>district in a language they understand</a:t>
          </a:r>
          <a:endParaRPr lang="en-US" dirty="0"/>
        </a:p>
      </dgm:t>
    </dgm:pt>
    <dgm:pt modelId="{13CED499-42D2-49A2-9F7B-B72EF699301E}" type="parTrans" cxnId="{CAC11C9C-AE42-431D-BF89-A0C4C3AC9286}">
      <dgm:prSet/>
      <dgm:spPr/>
      <dgm:t>
        <a:bodyPr/>
        <a:lstStyle/>
        <a:p>
          <a:endParaRPr lang="en-US"/>
        </a:p>
      </dgm:t>
    </dgm:pt>
    <dgm:pt modelId="{A95C9B1E-AD40-403D-B276-4BF2B823E1E5}" type="sibTrans" cxnId="{CAC11C9C-AE42-431D-BF89-A0C4C3AC9286}">
      <dgm:prSet/>
      <dgm:spPr/>
      <dgm:t>
        <a:bodyPr/>
        <a:lstStyle/>
        <a:p>
          <a:endParaRPr lang="en-US"/>
        </a:p>
      </dgm:t>
    </dgm:pt>
    <dgm:pt modelId="{AE279361-E397-4660-9152-E8312827F206}">
      <dgm:prSet phldrT="[Text]"/>
      <dgm:spPr/>
      <dgm:t>
        <a:bodyPr/>
        <a:lstStyle/>
        <a:p>
          <a:pPr>
            <a:lnSpc>
              <a:spcPct val="100000"/>
            </a:lnSpc>
            <a:spcAft>
              <a:spcPts val="0"/>
            </a:spcAft>
          </a:pPr>
          <a:r>
            <a:rPr lang="en-US" dirty="0"/>
            <a:t>Answer is “Yes” to either </a:t>
          </a:r>
          <a:r>
            <a:rPr lang="en-US" dirty="0" smtClean="0"/>
            <a:t>question on the HLS:</a:t>
          </a:r>
          <a:endParaRPr lang="en-US" dirty="0"/>
        </a:p>
        <a:p>
          <a:pPr>
            <a:lnSpc>
              <a:spcPct val="100000"/>
            </a:lnSpc>
            <a:spcAft>
              <a:spcPts val="0"/>
            </a:spcAft>
          </a:pPr>
          <a:r>
            <a:rPr lang="en-US" dirty="0"/>
            <a:t>Student is a potential EL</a:t>
          </a:r>
        </a:p>
      </dgm:t>
    </dgm:pt>
    <dgm:pt modelId="{5F16A0B6-29EC-4433-966B-9CA790775BD3}" type="parTrans" cxnId="{310A87BB-F7A0-44F7-A1A8-3630693EB156}">
      <dgm:prSet/>
      <dgm:spPr/>
      <dgm:t>
        <a:bodyPr/>
        <a:lstStyle/>
        <a:p>
          <a:endParaRPr lang="en-US"/>
        </a:p>
      </dgm:t>
    </dgm:pt>
    <dgm:pt modelId="{D60CBD5F-E9C2-4D2F-AFFF-29548B2F3E08}" type="sibTrans" cxnId="{310A87BB-F7A0-44F7-A1A8-3630693EB156}">
      <dgm:prSet/>
      <dgm:spPr/>
      <dgm:t>
        <a:bodyPr/>
        <a:lstStyle/>
        <a:p>
          <a:endParaRPr lang="en-US"/>
        </a:p>
      </dgm:t>
    </dgm:pt>
    <dgm:pt modelId="{274C7505-F877-42AA-BEC3-16189BD5415D}">
      <dgm:prSet phldrT="[Text]"/>
      <dgm:spPr/>
      <dgm:t>
        <a:bodyPr/>
        <a:lstStyle/>
        <a:p>
          <a:pPr>
            <a:lnSpc>
              <a:spcPct val="100000"/>
            </a:lnSpc>
            <a:spcAft>
              <a:spcPts val="0"/>
            </a:spcAft>
          </a:pPr>
          <a:r>
            <a:rPr lang="en-US" dirty="0"/>
            <a:t>Answer is “No” to both </a:t>
          </a:r>
          <a:r>
            <a:rPr lang="en-US" dirty="0" smtClean="0"/>
            <a:t>questions on the HLS: </a:t>
          </a:r>
          <a:endParaRPr lang="en-US" dirty="0"/>
        </a:p>
        <a:p>
          <a:pPr>
            <a:lnSpc>
              <a:spcPct val="100000"/>
            </a:lnSpc>
            <a:spcAft>
              <a:spcPts val="0"/>
            </a:spcAft>
          </a:pPr>
          <a:r>
            <a:rPr lang="en-US" dirty="0"/>
            <a:t>Student is not a potential EL</a:t>
          </a:r>
        </a:p>
      </dgm:t>
    </dgm:pt>
    <dgm:pt modelId="{D76D8467-54E2-44DB-8EC5-CD7AB24EBE23}" type="parTrans" cxnId="{C55BF0AF-85D6-497C-AB76-513E30039FA0}">
      <dgm:prSet/>
      <dgm:spPr/>
      <dgm:t>
        <a:bodyPr/>
        <a:lstStyle/>
        <a:p>
          <a:endParaRPr lang="en-US"/>
        </a:p>
      </dgm:t>
    </dgm:pt>
    <dgm:pt modelId="{8F9731AC-B802-4D24-8F2E-B02E72195D99}" type="sibTrans" cxnId="{C55BF0AF-85D6-497C-AB76-513E30039FA0}">
      <dgm:prSet/>
      <dgm:spPr/>
      <dgm:t>
        <a:bodyPr/>
        <a:lstStyle/>
        <a:p>
          <a:endParaRPr lang="en-US"/>
        </a:p>
      </dgm:t>
    </dgm:pt>
    <dgm:pt modelId="{9F06F41F-43A6-4CFD-8C4A-726FA61694C6}">
      <dgm:prSet phldrT="[Text]"/>
      <dgm:spPr/>
      <dgm:t>
        <a:bodyPr/>
        <a:lstStyle/>
        <a:p>
          <a:r>
            <a:rPr lang="en-US" dirty="0"/>
            <a:t>Conduct </a:t>
          </a:r>
          <a:r>
            <a:rPr lang="en-US" dirty="0" smtClean="0"/>
            <a:t>ISBE prescribed screener </a:t>
          </a:r>
          <a:r>
            <a:rPr lang="en-US" dirty="0"/>
            <a:t>for English language </a:t>
          </a:r>
          <a:r>
            <a:rPr lang="en-US" dirty="0" smtClean="0"/>
            <a:t>proficiency and notify parents of the results </a:t>
          </a:r>
          <a:r>
            <a:rPr lang="en-US" dirty="0"/>
            <a:t>within 30 days</a:t>
          </a:r>
        </a:p>
      </dgm:t>
    </dgm:pt>
    <dgm:pt modelId="{E0320600-4CC6-4CF6-AF69-640DCD950FF4}" type="parTrans" cxnId="{8E60D5F3-4B57-4F8F-BAF8-12BFC22A86D6}">
      <dgm:prSet/>
      <dgm:spPr/>
      <dgm:t>
        <a:bodyPr/>
        <a:lstStyle/>
        <a:p>
          <a:endParaRPr lang="en-US"/>
        </a:p>
      </dgm:t>
    </dgm:pt>
    <dgm:pt modelId="{C01EC42A-93D5-46B5-B79C-936933000E41}" type="sibTrans" cxnId="{8E60D5F3-4B57-4F8F-BAF8-12BFC22A86D6}">
      <dgm:prSet/>
      <dgm:spPr/>
      <dgm:t>
        <a:bodyPr/>
        <a:lstStyle/>
        <a:p>
          <a:endParaRPr lang="en-US"/>
        </a:p>
      </dgm:t>
    </dgm:pt>
    <dgm:pt modelId="{643ACA0A-5894-4AD2-AFCE-FFD634F59BA2}">
      <dgm:prSet phldrT="[Text]"/>
      <dgm:spPr/>
      <dgm:t>
        <a:bodyPr/>
        <a:lstStyle/>
        <a:p>
          <a:r>
            <a:rPr lang="en-US" dirty="0"/>
            <a:t>No screening </a:t>
          </a:r>
          <a:r>
            <a:rPr lang="en-US" dirty="0" smtClean="0"/>
            <a:t>for English language proficiency required</a:t>
          </a:r>
          <a:endParaRPr lang="en-US" dirty="0"/>
        </a:p>
      </dgm:t>
    </dgm:pt>
    <dgm:pt modelId="{0BD0946C-8976-4491-A8B0-E9DDB0542BDE}" type="parTrans" cxnId="{05B6974C-E984-4FB9-9CF8-7B9637BAF0F3}">
      <dgm:prSet/>
      <dgm:spPr/>
      <dgm:t>
        <a:bodyPr/>
        <a:lstStyle/>
        <a:p>
          <a:endParaRPr lang="en-US"/>
        </a:p>
      </dgm:t>
    </dgm:pt>
    <dgm:pt modelId="{5CDD5948-8C85-4B94-9E85-0B1F64A3B422}" type="sibTrans" cxnId="{05B6974C-E984-4FB9-9CF8-7B9637BAF0F3}">
      <dgm:prSet/>
      <dgm:spPr/>
      <dgm:t>
        <a:bodyPr/>
        <a:lstStyle/>
        <a:p>
          <a:endParaRPr lang="en-US"/>
        </a:p>
      </dgm:t>
    </dgm:pt>
    <dgm:pt modelId="{61985E4B-303A-4C5E-B026-E6121E5FCC6E}" type="pres">
      <dgm:prSet presAssocID="{27C83577-9A9D-424C-94F9-BAB1DD5C47C6}" presName="Name0" presStyleCnt="0">
        <dgm:presLayoutVars>
          <dgm:chPref val="1"/>
          <dgm:dir/>
          <dgm:animOne val="branch"/>
          <dgm:animLvl val="lvl"/>
          <dgm:resizeHandles/>
        </dgm:presLayoutVars>
      </dgm:prSet>
      <dgm:spPr/>
      <dgm:t>
        <a:bodyPr/>
        <a:lstStyle/>
        <a:p>
          <a:endParaRPr lang="en-US"/>
        </a:p>
      </dgm:t>
    </dgm:pt>
    <dgm:pt modelId="{55A79725-4AC2-43B9-84B3-464D2CE751AF}" type="pres">
      <dgm:prSet presAssocID="{B38B06C8-0AF1-404B-BA82-F0E9A059806C}" presName="vertOne" presStyleCnt="0"/>
      <dgm:spPr/>
    </dgm:pt>
    <dgm:pt modelId="{B766A13E-2A63-4725-A9B7-CDBDA386333D}" type="pres">
      <dgm:prSet presAssocID="{B38B06C8-0AF1-404B-BA82-F0E9A059806C}" presName="txOne" presStyleLbl="node0" presStyleIdx="0" presStyleCnt="1">
        <dgm:presLayoutVars>
          <dgm:chPref val="3"/>
        </dgm:presLayoutVars>
      </dgm:prSet>
      <dgm:spPr/>
      <dgm:t>
        <a:bodyPr/>
        <a:lstStyle/>
        <a:p>
          <a:endParaRPr lang="en-US"/>
        </a:p>
      </dgm:t>
    </dgm:pt>
    <dgm:pt modelId="{E07084F2-B83A-4C42-9376-D1EF877D0DEE}" type="pres">
      <dgm:prSet presAssocID="{B38B06C8-0AF1-404B-BA82-F0E9A059806C}" presName="parTransOne" presStyleCnt="0"/>
      <dgm:spPr/>
    </dgm:pt>
    <dgm:pt modelId="{19065B82-BDFA-40BE-B9A4-06F8D974D7D9}" type="pres">
      <dgm:prSet presAssocID="{B38B06C8-0AF1-404B-BA82-F0E9A059806C}" presName="horzOne" presStyleCnt="0"/>
      <dgm:spPr/>
    </dgm:pt>
    <dgm:pt modelId="{E4D28F00-94C3-42D1-B8FA-06784A8B27BB}" type="pres">
      <dgm:prSet presAssocID="{AE279361-E397-4660-9152-E8312827F206}" presName="vertTwo" presStyleCnt="0"/>
      <dgm:spPr/>
    </dgm:pt>
    <dgm:pt modelId="{ADFBD9C6-6802-4558-8072-CF584A993481}" type="pres">
      <dgm:prSet presAssocID="{AE279361-E397-4660-9152-E8312827F206}" presName="txTwo" presStyleLbl="node2" presStyleIdx="0" presStyleCnt="2">
        <dgm:presLayoutVars>
          <dgm:chPref val="3"/>
        </dgm:presLayoutVars>
      </dgm:prSet>
      <dgm:spPr/>
      <dgm:t>
        <a:bodyPr/>
        <a:lstStyle/>
        <a:p>
          <a:endParaRPr lang="en-US"/>
        </a:p>
      </dgm:t>
    </dgm:pt>
    <dgm:pt modelId="{EA193801-7DED-405B-8C0B-CBA713D0EC8B}" type="pres">
      <dgm:prSet presAssocID="{AE279361-E397-4660-9152-E8312827F206}" presName="parTransTwo" presStyleCnt="0"/>
      <dgm:spPr/>
    </dgm:pt>
    <dgm:pt modelId="{61611222-D626-4429-B251-BB15BD97E266}" type="pres">
      <dgm:prSet presAssocID="{AE279361-E397-4660-9152-E8312827F206}" presName="horzTwo" presStyleCnt="0"/>
      <dgm:spPr/>
    </dgm:pt>
    <dgm:pt modelId="{DB47EF64-06B7-415C-BF93-5A4D7B69F4FC}" type="pres">
      <dgm:prSet presAssocID="{9F06F41F-43A6-4CFD-8C4A-726FA61694C6}" presName="vertThree" presStyleCnt="0"/>
      <dgm:spPr/>
    </dgm:pt>
    <dgm:pt modelId="{27AF9470-9CAA-4C48-B284-A2F47735DC05}" type="pres">
      <dgm:prSet presAssocID="{9F06F41F-43A6-4CFD-8C4A-726FA61694C6}" presName="txThree" presStyleLbl="node3" presStyleIdx="0" presStyleCnt="2" custScaleY="144684">
        <dgm:presLayoutVars>
          <dgm:chPref val="3"/>
        </dgm:presLayoutVars>
      </dgm:prSet>
      <dgm:spPr/>
      <dgm:t>
        <a:bodyPr/>
        <a:lstStyle/>
        <a:p>
          <a:endParaRPr lang="en-US"/>
        </a:p>
      </dgm:t>
    </dgm:pt>
    <dgm:pt modelId="{413202FC-4896-47E3-BECE-041A1E623CFF}" type="pres">
      <dgm:prSet presAssocID="{9F06F41F-43A6-4CFD-8C4A-726FA61694C6}" presName="horzThree" presStyleCnt="0"/>
      <dgm:spPr/>
    </dgm:pt>
    <dgm:pt modelId="{C797628E-E71A-4566-88F1-515B6B79D727}" type="pres">
      <dgm:prSet presAssocID="{D60CBD5F-E9C2-4D2F-AFFF-29548B2F3E08}" presName="sibSpaceTwo" presStyleCnt="0"/>
      <dgm:spPr/>
    </dgm:pt>
    <dgm:pt modelId="{E4C056CB-5C1E-487E-A193-2DA357C6E01B}" type="pres">
      <dgm:prSet presAssocID="{274C7505-F877-42AA-BEC3-16189BD5415D}" presName="vertTwo" presStyleCnt="0"/>
      <dgm:spPr/>
    </dgm:pt>
    <dgm:pt modelId="{3B177D7B-DAB5-4CC4-BB80-CE5C04E6DD95}" type="pres">
      <dgm:prSet presAssocID="{274C7505-F877-42AA-BEC3-16189BD5415D}" presName="txTwo" presStyleLbl="node2" presStyleIdx="1" presStyleCnt="2">
        <dgm:presLayoutVars>
          <dgm:chPref val="3"/>
        </dgm:presLayoutVars>
      </dgm:prSet>
      <dgm:spPr/>
      <dgm:t>
        <a:bodyPr/>
        <a:lstStyle/>
        <a:p>
          <a:endParaRPr lang="en-US"/>
        </a:p>
      </dgm:t>
    </dgm:pt>
    <dgm:pt modelId="{0ABBC568-6990-4526-8AC2-80A812B532BA}" type="pres">
      <dgm:prSet presAssocID="{274C7505-F877-42AA-BEC3-16189BD5415D}" presName="parTransTwo" presStyleCnt="0"/>
      <dgm:spPr/>
    </dgm:pt>
    <dgm:pt modelId="{578D4D67-9D9C-4F38-A943-F587C0BA7C27}" type="pres">
      <dgm:prSet presAssocID="{274C7505-F877-42AA-BEC3-16189BD5415D}" presName="horzTwo" presStyleCnt="0"/>
      <dgm:spPr/>
    </dgm:pt>
    <dgm:pt modelId="{0AA6F45E-41BD-4E54-897B-B8C3E14CB876}" type="pres">
      <dgm:prSet presAssocID="{643ACA0A-5894-4AD2-AFCE-FFD634F59BA2}" presName="vertThree" presStyleCnt="0"/>
      <dgm:spPr/>
    </dgm:pt>
    <dgm:pt modelId="{32F95BC6-AC5D-4A10-A4A2-4E2AEB51C08D}" type="pres">
      <dgm:prSet presAssocID="{643ACA0A-5894-4AD2-AFCE-FFD634F59BA2}" presName="txThree" presStyleLbl="node3" presStyleIdx="1" presStyleCnt="2" custScaleY="138973">
        <dgm:presLayoutVars>
          <dgm:chPref val="3"/>
        </dgm:presLayoutVars>
      </dgm:prSet>
      <dgm:spPr/>
      <dgm:t>
        <a:bodyPr/>
        <a:lstStyle/>
        <a:p>
          <a:endParaRPr lang="en-US"/>
        </a:p>
      </dgm:t>
    </dgm:pt>
    <dgm:pt modelId="{BF950BBB-02BF-4431-AE08-B6B3DD5D0688}" type="pres">
      <dgm:prSet presAssocID="{643ACA0A-5894-4AD2-AFCE-FFD634F59BA2}" presName="horzThree" presStyleCnt="0"/>
      <dgm:spPr/>
    </dgm:pt>
  </dgm:ptLst>
  <dgm:cxnLst>
    <dgm:cxn modelId="{8E60D5F3-4B57-4F8F-BAF8-12BFC22A86D6}" srcId="{AE279361-E397-4660-9152-E8312827F206}" destId="{9F06F41F-43A6-4CFD-8C4A-726FA61694C6}" srcOrd="0" destOrd="0" parTransId="{E0320600-4CC6-4CF6-AF69-640DCD950FF4}" sibTransId="{C01EC42A-93D5-46B5-B79C-936933000E41}"/>
    <dgm:cxn modelId="{172FCE25-1678-4E5C-B03A-78B19DAA1F4C}" type="presOf" srcId="{643ACA0A-5894-4AD2-AFCE-FFD634F59BA2}" destId="{32F95BC6-AC5D-4A10-A4A2-4E2AEB51C08D}" srcOrd="0" destOrd="0" presId="urn:microsoft.com/office/officeart/2005/8/layout/hierarchy4"/>
    <dgm:cxn modelId="{17781E01-BBB1-4759-AD95-A5F5FD2508B8}" type="presOf" srcId="{B38B06C8-0AF1-404B-BA82-F0E9A059806C}" destId="{B766A13E-2A63-4725-A9B7-CDBDA386333D}" srcOrd="0" destOrd="0" presId="urn:microsoft.com/office/officeart/2005/8/layout/hierarchy4"/>
    <dgm:cxn modelId="{E1223A59-29B6-4429-BF17-20EBE485737E}" type="presOf" srcId="{274C7505-F877-42AA-BEC3-16189BD5415D}" destId="{3B177D7B-DAB5-4CC4-BB80-CE5C04E6DD95}" srcOrd="0" destOrd="0" presId="urn:microsoft.com/office/officeart/2005/8/layout/hierarchy4"/>
    <dgm:cxn modelId="{CAC11C9C-AE42-431D-BF89-A0C4C3AC9286}" srcId="{27C83577-9A9D-424C-94F9-BAB1DD5C47C6}" destId="{B38B06C8-0AF1-404B-BA82-F0E9A059806C}" srcOrd="0" destOrd="0" parTransId="{13CED499-42D2-49A2-9F7B-B72EF699301E}" sibTransId="{A95C9B1E-AD40-403D-B276-4BF2B823E1E5}"/>
    <dgm:cxn modelId="{C55BF0AF-85D6-497C-AB76-513E30039FA0}" srcId="{B38B06C8-0AF1-404B-BA82-F0E9A059806C}" destId="{274C7505-F877-42AA-BEC3-16189BD5415D}" srcOrd="1" destOrd="0" parTransId="{D76D8467-54E2-44DB-8EC5-CD7AB24EBE23}" sibTransId="{8F9731AC-B802-4D24-8F2E-B02E72195D99}"/>
    <dgm:cxn modelId="{1542F175-1885-42DB-A206-BBFB1A188645}" type="presOf" srcId="{AE279361-E397-4660-9152-E8312827F206}" destId="{ADFBD9C6-6802-4558-8072-CF584A993481}" srcOrd="0" destOrd="0" presId="urn:microsoft.com/office/officeart/2005/8/layout/hierarchy4"/>
    <dgm:cxn modelId="{05B6974C-E984-4FB9-9CF8-7B9637BAF0F3}" srcId="{274C7505-F877-42AA-BEC3-16189BD5415D}" destId="{643ACA0A-5894-4AD2-AFCE-FFD634F59BA2}" srcOrd="0" destOrd="0" parTransId="{0BD0946C-8976-4491-A8B0-E9DDB0542BDE}" sibTransId="{5CDD5948-8C85-4B94-9E85-0B1F64A3B422}"/>
    <dgm:cxn modelId="{310A87BB-F7A0-44F7-A1A8-3630693EB156}" srcId="{B38B06C8-0AF1-404B-BA82-F0E9A059806C}" destId="{AE279361-E397-4660-9152-E8312827F206}" srcOrd="0" destOrd="0" parTransId="{5F16A0B6-29EC-4433-966B-9CA790775BD3}" sibTransId="{D60CBD5F-E9C2-4D2F-AFFF-29548B2F3E08}"/>
    <dgm:cxn modelId="{51A0142D-7031-4656-BF78-E20431B96C86}" type="presOf" srcId="{9F06F41F-43A6-4CFD-8C4A-726FA61694C6}" destId="{27AF9470-9CAA-4C48-B284-A2F47735DC05}" srcOrd="0" destOrd="0" presId="urn:microsoft.com/office/officeart/2005/8/layout/hierarchy4"/>
    <dgm:cxn modelId="{83A15869-61EB-4104-9113-E06EBC818331}" type="presOf" srcId="{27C83577-9A9D-424C-94F9-BAB1DD5C47C6}" destId="{61985E4B-303A-4C5E-B026-E6121E5FCC6E}" srcOrd="0" destOrd="0" presId="urn:microsoft.com/office/officeart/2005/8/layout/hierarchy4"/>
    <dgm:cxn modelId="{45ACF622-FE2A-47E6-BB76-832BCD669899}" type="presParOf" srcId="{61985E4B-303A-4C5E-B026-E6121E5FCC6E}" destId="{55A79725-4AC2-43B9-84B3-464D2CE751AF}" srcOrd="0" destOrd="0" presId="urn:microsoft.com/office/officeart/2005/8/layout/hierarchy4"/>
    <dgm:cxn modelId="{AF7FEF85-22A2-48FB-85DD-70012FF7214B}" type="presParOf" srcId="{55A79725-4AC2-43B9-84B3-464D2CE751AF}" destId="{B766A13E-2A63-4725-A9B7-CDBDA386333D}" srcOrd="0" destOrd="0" presId="urn:microsoft.com/office/officeart/2005/8/layout/hierarchy4"/>
    <dgm:cxn modelId="{D53AC163-6FFC-4624-91DA-F4E4F74CF62A}" type="presParOf" srcId="{55A79725-4AC2-43B9-84B3-464D2CE751AF}" destId="{E07084F2-B83A-4C42-9376-D1EF877D0DEE}" srcOrd="1" destOrd="0" presId="urn:microsoft.com/office/officeart/2005/8/layout/hierarchy4"/>
    <dgm:cxn modelId="{B8BB1E97-5C5C-4F96-AA4E-A9385A26C9CC}" type="presParOf" srcId="{55A79725-4AC2-43B9-84B3-464D2CE751AF}" destId="{19065B82-BDFA-40BE-B9A4-06F8D974D7D9}" srcOrd="2" destOrd="0" presId="urn:microsoft.com/office/officeart/2005/8/layout/hierarchy4"/>
    <dgm:cxn modelId="{2616CACB-7205-4A01-8620-C7EB8F1A50D8}" type="presParOf" srcId="{19065B82-BDFA-40BE-B9A4-06F8D974D7D9}" destId="{E4D28F00-94C3-42D1-B8FA-06784A8B27BB}" srcOrd="0" destOrd="0" presId="urn:microsoft.com/office/officeart/2005/8/layout/hierarchy4"/>
    <dgm:cxn modelId="{9BDDEA78-B0C9-4F6B-BF59-99A80C4CD0C3}" type="presParOf" srcId="{E4D28F00-94C3-42D1-B8FA-06784A8B27BB}" destId="{ADFBD9C6-6802-4558-8072-CF584A993481}" srcOrd="0" destOrd="0" presId="urn:microsoft.com/office/officeart/2005/8/layout/hierarchy4"/>
    <dgm:cxn modelId="{A7CE8B6F-473A-420D-9126-178A030C1B23}" type="presParOf" srcId="{E4D28F00-94C3-42D1-B8FA-06784A8B27BB}" destId="{EA193801-7DED-405B-8C0B-CBA713D0EC8B}" srcOrd="1" destOrd="0" presId="urn:microsoft.com/office/officeart/2005/8/layout/hierarchy4"/>
    <dgm:cxn modelId="{A44140E8-0674-47C9-AAFC-9DF88BBDB334}" type="presParOf" srcId="{E4D28F00-94C3-42D1-B8FA-06784A8B27BB}" destId="{61611222-D626-4429-B251-BB15BD97E266}" srcOrd="2" destOrd="0" presId="urn:microsoft.com/office/officeart/2005/8/layout/hierarchy4"/>
    <dgm:cxn modelId="{2D2A6B38-E27E-466C-9DBA-7A3D6BC3C511}" type="presParOf" srcId="{61611222-D626-4429-B251-BB15BD97E266}" destId="{DB47EF64-06B7-415C-BF93-5A4D7B69F4FC}" srcOrd="0" destOrd="0" presId="urn:microsoft.com/office/officeart/2005/8/layout/hierarchy4"/>
    <dgm:cxn modelId="{5F9F37B0-4631-4DA1-BF93-3A347DA931B8}" type="presParOf" srcId="{DB47EF64-06B7-415C-BF93-5A4D7B69F4FC}" destId="{27AF9470-9CAA-4C48-B284-A2F47735DC05}" srcOrd="0" destOrd="0" presId="urn:microsoft.com/office/officeart/2005/8/layout/hierarchy4"/>
    <dgm:cxn modelId="{930C7710-1C71-412A-A3BF-F8FC72AA264D}" type="presParOf" srcId="{DB47EF64-06B7-415C-BF93-5A4D7B69F4FC}" destId="{413202FC-4896-47E3-BECE-041A1E623CFF}" srcOrd="1" destOrd="0" presId="urn:microsoft.com/office/officeart/2005/8/layout/hierarchy4"/>
    <dgm:cxn modelId="{84F2A53C-942A-4F30-9E7E-ED8CC49D667D}" type="presParOf" srcId="{19065B82-BDFA-40BE-B9A4-06F8D974D7D9}" destId="{C797628E-E71A-4566-88F1-515B6B79D727}" srcOrd="1" destOrd="0" presId="urn:microsoft.com/office/officeart/2005/8/layout/hierarchy4"/>
    <dgm:cxn modelId="{C98F5249-FBCF-459C-A9DC-86E136E54C4D}" type="presParOf" srcId="{19065B82-BDFA-40BE-B9A4-06F8D974D7D9}" destId="{E4C056CB-5C1E-487E-A193-2DA357C6E01B}" srcOrd="2" destOrd="0" presId="urn:microsoft.com/office/officeart/2005/8/layout/hierarchy4"/>
    <dgm:cxn modelId="{6FC076C4-27C3-4763-AD2F-7C017AB3CDDD}" type="presParOf" srcId="{E4C056CB-5C1E-487E-A193-2DA357C6E01B}" destId="{3B177D7B-DAB5-4CC4-BB80-CE5C04E6DD95}" srcOrd="0" destOrd="0" presId="urn:microsoft.com/office/officeart/2005/8/layout/hierarchy4"/>
    <dgm:cxn modelId="{32AB8733-2805-4AA5-8351-15DBF9B9C953}" type="presParOf" srcId="{E4C056CB-5C1E-487E-A193-2DA357C6E01B}" destId="{0ABBC568-6990-4526-8AC2-80A812B532BA}" srcOrd="1" destOrd="0" presId="urn:microsoft.com/office/officeart/2005/8/layout/hierarchy4"/>
    <dgm:cxn modelId="{76AB5613-7E6A-4AB3-A11A-8DF31D3A97DD}" type="presParOf" srcId="{E4C056CB-5C1E-487E-A193-2DA357C6E01B}" destId="{578D4D67-9D9C-4F38-A943-F587C0BA7C27}" srcOrd="2" destOrd="0" presId="urn:microsoft.com/office/officeart/2005/8/layout/hierarchy4"/>
    <dgm:cxn modelId="{698781D5-955B-4F7B-B11E-966BA49F92C7}" type="presParOf" srcId="{578D4D67-9D9C-4F38-A943-F587C0BA7C27}" destId="{0AA6F45E-41BD-4E54-897B-B8C3E14CB876}" srcOrd="0" destOrd="0" presId="urn:microsoft.com/office/officeart/2005/8/layout/hierarchy4"/>
    <dgm:cxn modelId="{138E16A3-5845-4A90-BE0F-512DCD15B9DE}" type="presParOf" srcId="{0AA6F45E-41BD-4E54-897B-B8C3E14CB876}" destId="{32F95BC6-AC5D-4A10-A4A2-4E2AEB51C08D}" srcOrd="0" destOrd="0" presId="urn:microsoft.com/office/officeart/2005/8/layout/hierarchy4"/>
    <dgm:cxn modelId="{EEB30AF3-FC56-4DFE-9D89-54184AF5AEF2}" type="presParOf" srcId="{0AA6F45E-41BD-4E54-897B-B8C3E14CB876}" destId="{BF950BBB-02BF-4431-AE08-B6B3DD5D0688}"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9D0F75-6BBC-46D3-8807-436DD7BCCB91}" type="doc">
      <dgm:prSet loTypeId="urn:microsoft.com/office/officeart/2005/8/layout/matrix1" loCatId="matrix" qsTypeId="urn:microsoft.com/office/officeart/2005/8/quickstyle/simple1" qsCatId="simple" csTypeId="urn:microsoft.com/office/officeart/2005/8/colors/accent2_2" csCatId="accent2" phldr="1"/>
      <dgm:spPr/>
      <dgm:t>
        <a:bodyPr/>
        <a:lstStyle/>
        <a:p>
          <a:endParaRPr lang="en-US"/>
        </a:p>
      </dgm:t>
    </dgm:pt>
    <dgm:pt modelId="{7C8D389C-4EF9-4092-BE1B-051F7B52E1D7}">
      <dgm:prSet phldrT="[Text]" custT="1"/>
      <dgm:spPr/>
      <dgm:t>
        <a:bodyPr/>
        <a:lstStyle/>
        <a:p>
          <a:r>
            <a:rPr lang="en-US" sz="3200" b="1" dirty="0"/>
            <a:t>Exceptions</a:t>
          </a:r>
        </a:p>
      </dgm:t>
    </dgm:pt>
    <dgm:pt modelId="{9918EF35-AFCF-453A-9F03-3CA7E5C9A9A5}" type="parTrans" cxnId="{882FB799-61E2-4559-BCA4-E93F3EFA29E0}">
      <dgm:prSet/>
      <dgm:spPr/>
      <dgm:t>
        <a:bodyPr/>
        <a:lstStyle/>
        <a:p>
          <a:endParaRPr lang="en-US"/>
        </a:p>
      </dgm:t>
    </dgm:pt>
    <dgm:pt modelId="{C1F94826-A9A7-491B-A2F7-46C8B7792281}" type="sibTrans" cxnId="{882FB799-61E2-4559-BCA4-E93F3EFA29E0}">
      <dgm:prSet/>
      <dgm:spPr/>
      <dgm:t>
        <a:bodyPr/>
        <a:lstStyle/>
        <a:p>
          <a:endParaRPr lang="en-US"/>
        </a:p>
      </dgm:t>
    </dgm:pt>
    <dgm:pt modelId="{F67B2D05-D184-4CAE-AFD8-5597F98F3F58}">
      <dgm:prSet phldrT="[Text]" custT="1"/>
      <dgm:spPr/>
      <dgm:t>
        <a:bodyPr/>
        <a:lstStyle/>
        <a:p>
          <a:pPr marL="228600" indent="0" algn="l"/>
          <a:r>
            <a:rPr lang="en-US" sz="2800" dirty="0"/>
            <a:t>ACCESS for </a:t>
          </a:r>
          <a:r>
            <a:rPr lang="en-US" sz="2800" dirty="0" smtClean="0"/>
            <a:t>ELLs </a:t>
          </a:r>
          <a:r>
            <a:rPr lang="en-US" sz="2800" dirty="0"/>
            <a:t>results </a:t>
          </a:r>
          <a:r>
            <a:rPr lang="en-US" sz="2800" dirty="0" smtClean="0"/>
            <a:t>for </a:t>
          </a:r>
          <a:r>
            <a:rPr lang="en-US" sz="2800" dirty="0"/>
            <a:t>the previous school </a:t>
          </a:r>
          <a:r>
            <a:rPr lang="en-US" sz="2800" dirty="0" smtClean="0"/>
            <a:t>year are available</a:t>
          </a:r>
          <a:endParaRPr lang="en-US" sz="2800" dirty="0"/>
        </a:p>
      </dgm:t>
    </dgm:pt>
    <dgm:pt modelId="{FB691903-D749-4414-A954-C5FE2481CF00}" type="parTrans" cxnId="{7C0A5D95-7000-4B73-A2B0-FEB5FCBF50FD}">
      <dgm:prSet/>
      <dgm:spPr/>
      <dgm:t>
        <a:bodyPr/>
        <a:lstStyle/>
        <a:p>
          <a:endParaRPr lang="en-US"/>
        </a:p>
      </dgm:t>
    </dgm:pt>
    <dgm:pt modelId="{E1FC72EB-1F46-49C1-8C5D-F5EDBD550D7A}" type="sibTrans" cxnId="{7C0A5D95-7000-4B73-A2B0-FEB5FCBF50FD}">
      <dgm:prSet/>
      <dgm:spPr/>
      <dgm:t>
        <a:bodyPr/>
        <a:lstStyle/>
        <a:p>
          <a:endParaRPr lang="en-US"/>
        </a:p>
      </dgm:t>
    </dgm:pt>
    <dgm:pt modelId="{7806FBFE-CF57-4518-AAE1-B7609F586D24}">
      <dgm:prSet phldrT="[Text]" custT="1"/>
      <dgm:spPr/>
      <dgm:t>
        <a:bodyPr/>
        <a:lstStyle/>
        <a:p>
          <a:pPr marL="228600" indent="0" algn="l"/>
          <a:r>
            <a:rPr lang="en-US" sz="2800" dirty="0"/>
            <a:t>Screening results </a:t>
          </a:r>
          <a:r>
            <a:rPr lang="en-US" sz="2800" dirty="0" smtClean="0"/>
            <a:t>from </a:t>
          </a:r>
          <a:r>
            <a:rPr lang="en-US" sz="2800" dirty="0"/>
            <a:t>within last 12 months are available</a:t>
          </a:r>
        </a:p>
      </dgm:t>
    </dgm:pt>
    <dgm:pt modelId="{08B49BAD-D78C-4092-A0DB-41B53920D4F2}" type="parTrans" cxnId="{7C75F34E-70D7-4AE9-A0CC-EF31668B3976}">
      <dgm:prSet/>
      <dgm:spPr/>
      <dgm:t>
        <a:bodyPr/>
        <a:lstStyle/>
        <a:p>
          <a:endParaRPr lang="en-US"/>
        </a:p>
      </dgm:t>
    </dgm:pt>
    <dgm:pt modelId="{C338BFD0-7966-400E-8A79-BCE07DA2B049}" type="sibTrans" cxnId="{7C75F34E-70D7-4AE9-A0CC-EF31668B3976}">
      <dgm:prSet/>
      <dgm:spPr/>
      <dgm:t>
        <a:bodyPr/>
        <a:lstStyle/>
        <a:p>
          <a:endParaRPr lang="en-US"/>
        </a:p>
      </dgm:t>
    </dgm:pt>
    <dgm:pt modelId="{02FEE755-C98C-4656-9F36-2C81CD142453}">
      <dgm:prSet phldrT="[Text]" custT="1"/>
      <dgm:spPr/>
      <dgm:t>
        <a:bodyPr/>
        <a:lstStyle/>
        <a:p>
          <a:pPr marL="228600" indent="0" algn="l">
            <a:lnSpc>
              <a:spcPct val="100000"/>
            </a:lnSpc>
            <a:spcAft>
              <a:spcPts val="0"/>
            </a:spcAft>
          </a:pPr>
          <a:r>
            <a:rPr lang="en-US" sz="2800" dirty="0" smtClean="0"/>
            <a:t>Student previously demonstrated </a:t>
          </a:r>
          <a:r>
            <a:rPr lang="en-US" sz="2800" dirty="0"/>
            <a:t>proficiency </a:t>
          </a:r>
          <a:r>
            <a:rPr lang="en-US" sz="2800" dirty="0" smtClean="0"/>
            <a:t>on screener </a:t>
          </a:r>
          <a:r>
            <a:rPr lang="en-US" sz="2800" dirty="0"/>
            <a:t>or ACCESS for </a:t>
          </a:r>
          <a:r>
            <a:rPr lang="en-US" sz="2800" dirty="0" smtClean="0"/>
            <a:t>ELLs</a:t>
          </a:r>
          <a:endParaRPr lang="en-US" sz="2800" dirty="0"/>
        </a:p>
      </dgm:t>
    </dgm:pt>
    <dgm:pt modelId="{F6215B40-11BF-4600-8F4A-B7CD632B0E2F}" type="parTrans" cxnId="{714E5BDC-018C-4967-8E64-ABE09748746C}">
      <dgm:prSet/>
      <dgm:spPr/>
      <dgm:t>
        <a:bodyPr/>
        <a:lstStyle/>
        <a:p>
          <a:endParaRPr lang="en-US"/>
        </a:p>
      </dgm:t>
    </dgm:pt>
    <dgm:pt modelId="{DC9ACFBF-41BD-428A-85F5-6A6A99DCD343}" type="sibTrans" cxnId="{714E5BDC-018C-4967-8E64-ABE09748746C}">
      <dgm:prSet/>
      <dgm:spPr/>
      <dgm:t>
        <a:bodyPr/>
        <a:lstStyle/>
        <a:p>
          <a:endParaRPr lang="en-US"/>
        </a:p>
      </dgm:t>
    </dgm:pt>
    <dgm:pt modelId="{27A968E1-BEC6-44C3-AD3E-7C7B79B0098C}">
      <dgm:prSet phldrT="[Text]" custT="1"/>
      <dgm:spPr/>
      <dgm:t>
        <a:bodyPr/>
        <a:lstStyle/>
        <a:p>
          <a:pPr algn="l"/>
          <a:r>
            <a:rPr lang="en-US" sz="2300" dirty="0" smtClean="0"/>
            <a:t>Student was previously </a:t>
          </a:r>
          <a:r>
            <a:rPr lang="en-US" sz="2300" dirty="0"/>
            <a:t>not identified as an EL </a:t>
          </a:r>
          <a:r>
            <a:rPr lang="en-US" sz="2300" b="1" dirty="0"/>
            <a:t>and </a:t>
          </a:r>
          <a:r>
            <a:rPr lang="en-US" sz="2300" b="0" dirty="0" smtClean="0"/>
            <a:t>m</a:t>
          </a:r>
          <a:r>
            <a:rPr lang="en-US" sz="2300" dirty="0" smtClean="0"/>
            <a:t>et </a:t>
          </a:r>
          <a:r>
            <a:rPr lang="en-US" sz="2300" dirty="0"/>
            <a:t>reading + math standards on most recent state or nationally </a:t>
          </a:r>
          <a:r>
            <a:rPr lang="en-US" sz="2300" dirty="0" smtClean="0"/>
            <a:t>normed assessment</a:t>
          </a:r>
          <a:endParaRPr lang="en-US" sz="2300" dirty="0"/>
        </a:p>
      </dgm:t>
    </dgm:pt>
    <dgm:pt modelId="{1CB4F813-240A-442C-A500-B061256875CE}" type="parTrans" cxnId="{EA05769B-A1EC-433A-9BBC-5724AC5A821F}">
      <dgm:prSet/>
      <dgm:spPr/>
      <dgm:t>
        <a:bodyPr/>
        <a:lstStyle/>
        <a:p>
          <a:endParaRPr lang="en-US"/>
        </a:p>
      </dgm:t>
    </dgm:pt>
    <dgm:pt modelId="{E15A66DB-A0DA-4DCD-BDC4-3F2F986B6004}" type="sibTrans" cxnId="{EA05769B-A1EC-433A-9BBC-5724AC5A821F}">
      <dgm:prSet/>
      <dgm:spPr/>
      <dgm:t>
        <a:bodyPr/>
        <a:lstStyle/>
        <a:p>
          <a:endParaRPr lang="en-US"/>
        </a:p>
      </dgm:t>
    </dgm:pt>
    <dgm:pt modelId="{7C5CB845-01EF-4672-B28C-B2BDE99145F1}" type="pres">
      <dgm:prSet presAssocID="{DB9D0F75-6BBC-46D3-8807-436DD7BCCB91}" presName="diagram" presStyleCnt="0">
        <dgm:presLayoutVars>
          <dgm:chMax val="1"/>
          <dgm:dir/>
          <dgm:animLvl val="ctr"/>
          <dgm:resizeHandles val="exact"/>
        </dgm:presLayoutVars>
      </dgm:prSet>
      <dgm:spPr/>
      <dgm:t>
        <a:bodyPr/>
        <a:lstStyle/>
        <a:p>
          <a:endParaRPr lang="en-US"/>
        </a:p>
      </dgm:t>
    </dgm:pt>
    <dgm:pt modelId="{818E91A8-6C40-4DEC-90EA-53C599E08992}" type="pres">
      <dgm:prSet presAssocID="{DB9D0F75-6BBC-46D3-8807-436DD7BCCB91}" presName="matrix" presStyleCnt="0"/>
      <dgm:spPr/>
    </dgm:pt>
    <dgm:pt modelId="{2836ABB9-78EE-4D1A-8C3E-ABCF985C24F1}" type="pres">
      <dgm:prSet presAssocID="{DB9D0F75-6BBC-46D3-8807-436DD7BCCB91}" presName="tile1" presStyleLbl="node1" presStyleIdx="0" presStyleCnt="4"/>
      <dgm:spPr/>
      <dgm:t>
        <a:bodyPr/>
        <a:lstStyle/>
        <a:p>
          <a:endParaRPr lang="en-US"/>
        </a:p>
      </dgm:t>
    </dgm:pt>
    <dgm:pt modelId="{98E1052E-22C3-461B-B5E5-C45584E9697F}" type="pres">
      <dgm:prSet presAssocID="{DB9D0F75-6BBC-46D3-8807-436DD7BCCB91}" presName="tile1text" presStyleLbl="node1" presStyleIdx="0" presStyleCnt="4">
        <dgm:presLayoutVars>
          <dgm:chMax val="0"/>
          <dgm:chPref val="0"/>
          <dgm:bulletEnabled val="1"/>
        </dgm:presLayoutVars>
      </dgm:prSet>
      <dgm:spPr/>
      <dgm:t>
        <a:bodyPr/>
        <a:lstStyle/>
        <a:p>
          <a:endParaRPr lang="en-US"/>
        </a:p>
      </dgm:t>
    </dgm:pt>
    <dgm:pt modelId="{5897DA9E-6CB2-4ECE-885A-C451E4C39CBD}" type="pres">
      <dgm:prSet presAssocID="{DB9D0F75-6BBC-46D3-8807-436DD7BCCB91}" presName="tile2" presStyleLbl="node1" presStyleIdx="1" presStyleCnt="4"/>
      <dgm:spPr/>
      <dgm:t>
        <a:bodyPr/>
        <a:lstStyle/>
        <a:p>
          <a:endParaRPr lang="en-US"/>
        </a:p>
      </dgm:t>
    </dgm:pt>
    <dgm:pt modelId="{1870B3FC-3C18-44BF-A3BB-1706F5DF3D7C}" type="pres">
      <dgm:prSet presAssocID="{DB9D0F75-6BBC-46D3-8807-436DD7BCCB91}" presName="tile2text" presStyleLbl="node1" presStyleIdx="1" presStyleCnt="4">
        <dgm:presLayoutVars>
          <dgm:chMax val="0"/>
          <dgm:chPref val="0"/>
          <dgm:bulletEnabled val="1"/>
        </dgm:presLayoutVars>
      </dgm:prSet>
      <dgm:spPr/>
      <dgm:t>
        <a:bodyPr/>
        <a:lstStyle/>
        <a:p>
          <a:endParaRPr lang="en-US"/>
        </a:p>
      </dgm:t>
    </dgm:pt>
    <dgm:pt modelId="{28F380E4-6018-4064-9C06-39D8B63CE9EF}" type="pres">
      <dgm:prSet presAssocID="{DB9D0F75-6BBC-46D3-8807-436DD7BCCB91}" presName="tile3" presStyleLbl="node1" presStyleIdx="2" presStyleCnt="4"/>
      <dgm:spPr/>
      <dgm:t>
        <a:bodyPr/>
        <a:lstStyle/>
        <a:p>
          <a:endParaRPr lang="en-US"/>
        </a:p>
      </dgm:t>
    </dgm:pt>
    <dgm:pt modelId="{6E1B234D-60A7-4337-A3DF-ED0610D58809}" type="pres">
      <dgm:prSet presAssocID="{DB9D0F75-6BBC-46D3-8807-436DD7BCCB91}" presName="tile3text" presStyleLbl="node1" presStyleIdx="2" presStyleCnt="4">
        <dgm:presLayoutVars>
          <dgm:chMax val="0"/>
          <dgm:chPref val="0"/>
          <dgm:bulletEnabled val="1"/>
        </dgm:presLayoutVars>
      </dgm:prSet>
      <dgm:spPr/>
      <dgm:t>
        <a:bodyPr/>
        <a:lstStyle/>
        <a:p>
          <a:endParaRPr lang="en-US"/>
        </a:p>
      </dgm:t>
    </dgm:pt>
    <dgm:pt modelId="{59AFD725-1754-423D-8EE3-0931C5ABEC25}" type="pres">
      <dgm:prSet presAssocID="{DB9D0F75-6BBC-46D3-8807-436DD7BCCB91}" presName="tile4" presStyleLbl="node1" presStyleIdx="3" presStyleCnt="4"/>
      <dgm:spPr/>
      <dgm:t>
        <a:bodyPr/>
        <a:lstStyle/>
        <a:p>
          <a:endParaRPr lang="en-US"/>
        </a:p>
      </dgm:t>
    </dgm:pt>
    <dgm:pt modelId="{D7A5D72B-7874-4E5D-A63C-E5F6B755F885}" type="pres">
      <dgm:prSet presAssocID="{DB9D0F75-6BBC-46D3-8807-436DD7BCCB91}" presName="tile4text" presStyleLbl="node1" presStyleIdx="3" presStyleCnt="4">
        <dgm:presLayoutVars>
          <dgm:chMax val="0"/>
          <dgm:chPref val="0"/>
          <dgm:bulletEnabled val="1"/>
        </dgm:presLayoutVars>
      </dgm:prSet>
      <dgm:spPr/>
      <dgm:t>
        <a:bodyPr/>
        <a:lstStyle/>
        <a:p>
          <a:endParaRPr lang="en-US"/>
        </a:p>
      </dgm:t>
    </dgm:pt>
    <dgm:pt modelId="{7DE7B518-C302-4D66-A7AD-D0FB7373CE45}" type="pres">
      <dgm:prSet presAssocID="{DB9D0F75-6BBC-46D3-8807-436DD7BCCB91}" presName="centerTile" presStyleLbl="fgShp" presStyleIdx="0" presStyleCnt="1" custLinFactNeighborY="1613">
        <dgm:presLayoutVars>
          <dgm:chMax val="0"/>
          <dgm:chPref val="0"/>
        </dgm:presLayoutVars>
      </dgm:prSet>
      <dgm:spPr/>
      <dgm:t>
        <a:bodyPr/>
        <a:lstStyle/>
        <a:p>
          <a:endParaRPr lang="en-US"/>
        </a:p>
      </dgm:t>
    </dgm:pt>
  </dgm:ptLst>
  <dgm:cxnLst>
    <dgm:cxn modelId="{7C0A5D95-7000-4B73-A2B0-FEB5FCBF50FD}" srcId="{7C8D389C-4EF9-4092-BE1B-051F7B52E1D7}" destId="{F67B2D05-D184-4CAE-AFD8-5597F98F3F58}" srcOrd="0" destOrd="0" parTransId="{FB691903-D749-4414-A954-C5FE2481CF00}" sibTransId="{E1FC72EB-1F46-49C1-8C5D-F5EDBD550D7A}"/>
    <dgm:cxn modelId="{EA05769B-A1EC-433A-9BBC-5724AC5A821F}" srcId="{7C8D389C-4EF9-4092-BE1B-051F7B52E1D7}" destId="{27A968E1-BEC6-44C3-AD3E-7C7B79B0098C}" srcOrd="3" destOrd="0" parTransId="{1CB4F813-240A-442C-A500-B061256875CE}" sibTransId="{E15A66DB-A0DA-4DCD-BDC4-3F2F986B6004}"/>
    <dgm:cxn modelId="{743C127D-4B33-4947-98D8-72E805C50F9F}" type="presOf" srcId="{02FEE755-C98C-4656-9F36-2C81CD142453}" destId="{6E1B234D-60A7-4337-A3DF-ED0610D58809}" srcOrd="1" destOrd="0" presId="urn:microsoft.com/office/officeart/2005/8/layout/matrix1"/>
    <dgm:cxn modelId="{882FB799-61E2-4559-BCA4-E93F3EFA29E0}" srcId="{DB9D0F75-6BBC-46D3-8807-436DD7BCCB91}" destId="{7C8D389C-4EF9-4092-BE1B-051F7B52E1D7}" srcOrd="0" destOrd="0" parTransId="{9918EF35-AFCF-453A-9F03-3CA7E5C9A9A5}" sibTransId="{C1F94826-A9A7-491B-A2F7-46C8B7792281}"/>
    <dgm:cxn modelId="{714E5BDC-018C-4967-8E64-ABE09748746C}" srcId="{7C8D389C-4EF9-4092-BE1B-051F7B52E1D7}" destId="{02FEE755-C98C-4656-9F36-2C81CD142453}" srcOrd="2" destOrd="0" parTransId="{F6215B40-11BF-4600-8F4A-B7CD632B0E2F}" sibTransId="{DC9ACFBF-41BD-428A-85F5-6A6A99DCD343}"/>
    <dgm:cxn modelId="{66C66643-13E2-4FD0-9108-DCC6C484DD1F}" type="presOf" srcId="{DB9D0F75-6BBC-46D3-8807-436DD7BCCB91}" destId="{7C5CB845-01EF-4672-B28C-B2BDE99145F1}" srcOrd="0" destOrd="0" presId="urn:microsoft.com/office/officeart/2005/8/layout/matrix1"/>
    <dgm:cxn modelId="{EFCEBD66-C176-4029-8513-4A50467778B7}" type="presOf" srcId="{7C8D389C-4EF9-4092-BE1B-051F7B52E1D7}" destId="{7DE7B518-C302-4D66-A7AD-D0FB7373CE45}" srcOrd="0" destOrd="0" presId="urn:microsoft.com/office/officeart/2005/8/layout/matrix1"/>
    <dgm:cxn modelId="{7C75F34E-70D7-4AE9-A0CC-EF31668B3976}" srcId="{7C8D389C-4EF9-4092-BE1B-051F7B52E1D7}" destId="{7806FBFE-CF57-4518-AAE1-B7609F586D24}" srcOrd="1" destOrd="0" parTransId="{08B49BAD-D78C-4092-A0DB-41B53920D4F2}" sibTransId="{C338BFD0-7966-400E-8A79-BCE07DA2B049}"/>
    <dgm:cxn modelId="{BA5D1998-25AB-4A27-BA10-D3A8398D17EE}" type="presOf" srcId="{27A968E1-BEC6-44C3-AD3E-7C7B79B0098C}" destId="{D7A5D72B-7874-4E5D-A63C-E5F6B755F885}" srcOrd="1" destOrd="0" presId="urn:microsoft.com/office/officeart/2005/8/layout/matrix1"/>
    <dgm:cxn modelId="{5940165A-E4C5-48D2-B393-8C5136DFC536}" type="presOf" srcId="{7806FBFE-CF57-4518-AAE1-B7609F586D24}" destId="{5897DA9E-6CB2-4ECE-885A-C451E4C39CBD}" srcOrd="0" destOrd="0" presId="urn:microsoft.com/office/officeart/2005/8/layout/matrix1"/>
    <dgm:cxn modelId="{41057927-3AB3-42B2-8FA8-E065A1E1C968}" type="presOf" srcId="{02FEE755-C98C-4656-9F36-2C81CD142453}" destId="{28F380E4-6018-4064-9C06-39D8B63CE9EF}" srcOrd="0" destOrd="0" presId="urn:microsoft.com/office/officeart/2005/8/layout/matrix1"/>
    <dgm:cxn modelId="{646ABE8E-18DB-47A4-9A7B-6FF5EE93A49C}" type="presOf" srcId="{F67B2D05-D184-4CAE-AFD8-5597F98F3F58}" destId="{98E1052E-22C3-461B-B5E5-C45584E9697F}" srcOrd="1" destOrd="0" presId="urn:microsoft.com/office/officeart/2005/8/layout/matrix1"/>
    <dgm:cxn modelId="{241656BD-B2BE-4D88-84F4-C1B12C696B8C}" type="presOf" srcId="{27A968E1-BEC6-44C3-AD3E-7C7B79B0098C}" destId="{59AFD725-1754-423D-8EE3-0931C5ABEC25}" srcOrd="0" destOrd="0" presId="urn:microsoft.com/office/officeart/2005/8/layout/matrix1"/>
    <dgm:cxn modelId="{F7B47E4F-2BA9-4050-BD25-8735202115D7}" type="presOf" srcId="{7806FBFE-CF57-4518-AAE1-B7609F586D24}" destId="{1870B3FC-3C18-44BF-A3BB-1706F5DF3D7C}" srcOrd="1" destOrd="0" presId="urn:microsoft.com/office/officeart/2005/8/layout/matrix1"/>
    <dgm:cxn modelId="{C9AD5A8D-3F76-4012-BED7-8EE2338EA38F}" type="presOf" srcId="{F67B2D05-D184-4CAE-AFD8-5597F98F3F58}" destId="{2836ABB9-78EE-4D1A-8C3E-ABCF985C24F1}" srcOrd="0" destOrd="0" presId="urn:microsoft.com/office/officeart/2005/8/layout/matrix1"/>
    <dgm:cxn modelId="{A0D832CB-BBF7-4113-86E0-3DE3D95CD3B3}" type="presParOf" srcId="{7C5CB845-01EF-4672-B28C-B2BDE99145F1}" destId="{818E91A8-6C40-4DEC-90EA-53C599E08992}" srcOrd="0" destOrd="0" presId="urn:microsoft.com/office/officeart/2005/8/layout/matrix1"/>
    <dgm:cxn modelId="{8EE69AA7-AC51-4C85-8BBA-F29BD1ACB662}" type="presParOf" srcId="{818E91A8-6C40-4DEC-90EA-53C599E08992}" destId="{2836ABB9-78EE-4D1A-8C3E-ABCF985C24F1}" srcOrd="0" destOrd="0" presId="urn:microsoft.com/office/officeart/2005/8/layout/matrix1"/>
    <dgm:cxn modelId="{8208DC4B-6C62-47D2-93BA-81F900BCFBB4}" type="presParOf" srcId="{818E91A8-6C40-4DEC-90EA-53C599E08992}" destId="{98E1052E-22C3-461B-B5E5-C45584E9697F}" srcOrd="1" destOrd="0" presId="urn:microsoft.com/office/officeart/2005/8/layout/matrix1"/>
    <dgm:cxn modelId="{4D50013A-B599-476C-B3A2-9A895DE3D2C4}" type="presParOf" srcId="{818E91A8-6C40-4DEC-90EA-53C599E08992}" destId="{5897DA9E-6CB2-4ECE-885A-C451E4C39CBD}" srcOrd="2" destOrd="0" presId="urn:microsoft.com/office/officeart/2005/8/layout/matrix1"/>
    <dgm:cxn modelId="{C3EAE51E-FB95-41F7-9177-6D73B9B51134}" type="presParOf" srcId="{818E91A8-6C40-4DEC-90EA-53C599E08992}" destId="{1870B3FC-3C18-44BF-A3BB-1706F5DF3D7C}" srcOrd="3" destOrd="0" presId="urn:microsoft.com/office/officeart/2005/8/layout/matrix1"/>
    <dgm:cxn modelId="{750435E0-C6AD-4D6C-8CB4-8A5A598BD3CE}" type="presParOf" srcId="{818E91A8-6C40-4DEC-90EA-53C599E08992}" destId="{28F380E4-6018-4064-9C06-39D8B63CE9EF}" srcOrd="4" destOrd="0" presId="urn:microsoft.com/office/officeart/2005/8/layout/matrix1"/>
    <dgm:cxn modelId="{DED43714-422B-4991-B756-B70F27895E0C}" type="presParOf" srcId="{818E91A8-6C40-4DEC-90EA-53C599E08992}" destId="{6E1B234D-60A7-4337-A3DF-ED0610D58809}" srcOrd="5" destOrd="0" presId="urn:microsoft.com/office/officeart/2005/8/layout/matrix1"/>
    <dgm:cxn modelId="{33B76161-257A-40A6-BE1F-1ABF4A96CADA}" type="presParOf" srcId="{818E91A8-6C40-4DEC-90EA-53C599E08992}" destId="{59AFD725-1754-423D-8EE3-0931C5ABEC25}" srcOrd="6" destOrd="0" presId="urn:microsoft.com/office/officeart/2005/8/layout/matrix1"/>
    <dgm:cxn modelId="{3DF26591-77A3-4D10-B691-A9BBA4631EFE}" type="presParOf" srcId="{818E91A8-6C40-4DEC-90EA-53C599E08992}" destId="{D7A5D72B-7874-4E5D-A63C-E5F6B755F885}" srcOrd="7" destOrd="0" presId="urn:microsoft.com/office/officeart/2005/8/layout/matrix1"/>
    <dgm:cxn modelId="{CFE69724-CA48-4F93-ABAF-205BB25591CE}" type="presParOf" srcId="{7C5CB845-01EF-4672-B28C-B2BDE99145F1}" destId="{7DE7B518-C302-4D66-A7AD-D0FB7373CE4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5082A-B50D-4801-AC32-18C48052D004}"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en-US"/>
        </a:p>
      </dgm:t>
    </dgm:pt>
    <dgm:pt modelId="{52E7BB3E-A4D7-43DF-8C7F-8744FD3CE924}">
      <dgm:prSet phldrT="[Text]"/>
      <dgm:spPr/>
      <dgm:t>
        <a:bodyPr/>
        <a:lstStyle/>
        <a:p>
          <a:r>
            <a:rPr lang="en-US" dirty="0" smtClean="0"/>
            <a:t>Student does not meet English language proficiency (ELP) criteria on Screener</a:t>
          </a:r>
          <a:endParaRPr lang="en-US" dirty="0"/>
        </a:p>
      </dgm:t>
    </dgm:pt>
    <dgm:pt modelId="{CB847678-CD9B-48A0-846A-782AC3BD5227}" type="parTrans" cxnId="{5E9EBA5C-4CC3-4047-B3DF-F9B4A389F224}">
      <dgm:prSet/>
      <dgm:spPr/>
      <dgm:t>
        <a:bodyPr/>
        <a:lstStyle/>
        <a:p>
          <a:endParaRPr lang="en-US"/>
        </a:p>
      </dgm:t>
    </dgm:pt>
    <dgm:pt modelId="{BBD1493C-C39D-4912-AF9D-6FB7386DE04E}" type="sibTrans" cxnId="{5E9EBA5C-4CC3-4047-B3DF-F9B4A389F224}">
      <dgm:prSet/>
      <dgm:spPr/>
      <dgm:t>
        <a:bodyPr/>
        <a:lstStyle/>
        <a:p>
          <a:endParaRPr lang="en-US"/>
        </a:p>
      </dgm:t>
    </dgm:pt>
    <dgm:pt modelId="{AC1BD04A-49D5-441E-B350-5460F096097B}">
      <dgm:prSet phldrT="[Text]"/>
      <dgm:spPr/>
      <dgm:t>
        <a:bodyPr/>
        <a:lstStyle/>
        <a:p>
          <a:r>
            <a:rPr lang="en-US" dirty="0"/>
            <a:t>Student </a:t>
          </a:r>
          <a:r>
            <a:rPr lang="en-US" dirty="0" smtClean="0"/>
            <a:t>qualifies for English learner services/program</a:t>
          </a:r>
          <a:endParaRPr lang="en-US" dirty="0"/>
        </a:p>
      </dgm:t>
    </dgm:pt>
    <dgm:pt modelId="{D0D71166-363D-4809-B153-532EBF5693D4}" type="parTrans" cxnId="{0DC99861-F6DD-4661-BB30-49D36996100C}">
      <dgm:prSet/>
      <dgm:spPr/>
      <dgm:t>
        <a:bodyPr/>
        <a:lstStyle/>
        <a:p>
          <a:endParaRPr lang="en-US"/>
        </a:p>
      </dgm:t>
    </dgm:pt>
    <dgm:pt modelId="{9C12C491-3F95-404F-9C50-F8DD45CD10CA}" type="sibTrans" cxnId="{0DC99861-F6DD-4661-BB30-49D36996100C}">
      <dgm:prSet/>
      <dgm:spPr/>
      <dgm:t>
        <a:bodyPr/>
        <a:lstStyle/>
        <a:p>
          <a:endParaRPr lang="en-US"/>
        </a:p>
      </dgm:t>
    </dgm:pt>
    <dgm:pt modelId="{6A97D043-3AFB-44FC-B632-AADF03BD6E7E}">
      <dgm:prSet phldrT="[Text]"/>
      <dgm:spPr/>
      <dgm:t>
        <a:bodyPr/>
        <a:lstStyle/>
        <a:p>
          <a:r>
            <a:rPr lang="en-US" dirty="0"/>
            <a:t>District sends notification letter to </a:t>
          </a:r>
          <a:r>
            <a:rPr lang="en-US" dirty="0" smtClean="0"/>
            <a:t>parent/guardian notifying of placement and services offered</a:t>
          </a:r>
          <a:endParaRPr lang="en-US" dirty="0"/>
        </a:p>
      </dgm:t>
    </dgm:pt>
    <dgm:pt modelId="{8982D03C-29FE-4966-B5E1-95F0D5355749}" type="parTrans" cxnId="{8119B29A-495A-46C4-B7C8-FF9B007223B7}">
      <dgm:prSet/>
      <dgm:spPr/>
      <dgm:t>
        <a:bodyPr/>
        <a:lstStyle/>
        <a:p>
          <a:endParaRPr lang="en-US"/>
        </a:p>
      </dgm:t>
    </dgm:pt>
    <dgm:pt modelId="{3776D84F-EEFB-44D2-8DEA-ADCE84CD2A15}" type="sibTrans" cxnId="{8119B29A-495A-46C4-B7C8-FF9B007223B7}">
      <dgm:prSet/>
      <dgm:spPr/>
      <dgm:t>
        <a:bodyPr/>
        <a:lstStyle/>
        <a:p>
          <a:endParaRPr lang="en-US"/>
        </a:p>
      </dgm:t>
    </dgm:pt>
    <dgm:pt modelId="{6A9E184F-E179-451F-98A1-C8BE76A9CF06}" type="pres">
      <dgm:prSet presAssocID="{C595082A-B50D-4801-AC32-18C48052D004}" presName="Name0" presStyleCnt="0">
        <dgm:presLayoutVars>
          <dgm:dir/>
          <dgm:resizeHandles val="exact"/>
        </dgm:presLayoutVars>
      </dgm:prSet>
      <dgm:spPr/>
      <dgm:t>
        <a:bodyPr/>
        <a:lstStyle/>
        <a:p>
          <a:endParaRPr lang="en-US"/>
        </a:p>
      </dgm:t>
    </dgm:pt>
    <dgm:pt modelId="{BF7A1242-5DA4-4838-B078-ADFE36FFB829}" type="pres">
      <dgm:prSet presAssocID="{52E7BB3E-A4D7-43DF-8C7F-8744FD3CE924}" presName="node" presStyleLbl="node1" presStyleIdx="0" presStyleCnt="3" custScaleY="148236">
        <dgm:presLayoutVars>
          <dgm:bulletEnabled val="1"/>
        </dgm:presLayoutVars>
      </dgm:prSet>
      <dgm:spPr/>
      <dgm:t>
        <a:bodyPr/>
        <a:lstStyle/>
        <a:p>
          <a:endParaRPr lang="en-US"/>
        </a:p>
      </dgm:t>
    </dgm:pt>
    <dgm:pt modelId="{E49CDE9A-566F-4C37-8679-5AE223E02EE4}" type="pres">
      <dgm:prSet presAssocID="{BBD1493C-C39D-4912-AF9D-6FB7386DE04E}" presName="sibTrans" presStyleLbl="sibTrans2D1" presStyleIdx="0" presStyleCnt="2"/>
      <dgm:spPr/>
      <dgm:t>
        <a:bodyPr/>
        <a:lstStyle/>
        <a:p>
          <a:endParaRPr lang="en-US"/>
        </a:p>
      </dgm:t>
    </dgm:pt>
    <dgm:pt modelId="{BDE8E061-9842-4CEA-9CCA-0D94BF4A6B9A}" type="pres">
      <dgm:prSet presAssocID="{BBD1493C-C39D-4912-AF9D-6FB7386DE04E}" presName="connectorText" presStyleLbl="sibTrans2D1" presStyleIdx="0" presStyleCnt="2"/>
      <dgm:spPr/>
      <dgm:t>
        <a:bodyPr/>
        <a:lstStyle/>
        <a:p>
          <a:endParaRPr lang="en-US"/>
        </a:p>
      </dgm:t>
    </dgm:pt>
    <dgm:pt modelId="{5122A24D-0EFE-460F-865C-24D8B5EFF254}" type="pres">
      <dgm:prSet presAssocID="{AC1BD04A-49D5-441E-B350-5460F096097B}" presName="node" presStyleLbl="node1" presStyleIdx="1" presStyleCnt="3" custScaleY="148236">
        <dgm:presLayoutVars>
          <dgm:bulletEnabled val="1"/>
        </dgm:presLayoutVars>
      </dgm:prSet>
      <dgm:spPr/>
      <dgm:t>
        <a:bodyPr/>
        <a:lstStyle/>
        <a:p>
          <a:endParaRPr lang="en-US"/>
        </a:p>
      </dgm:t>
    </dgm:pt>
    <dgm:pt modelId="{D5C97A80-C4EF-4768-ABA1-6A84D5C2FB60}" type="pres">
      <dgm:prSet presAssocID="{9C12C491-3F95-404F-9C50-F8DD45CD10CA}" presName="sibTrans" presStyleLbl="sibTrans2D1" presStyleIdx="1" presStyleCnt="2"/>
      <dgm:spPr/>
      <dgm:t>
        <a:bodyPr/>
        <a:lstStyle/>
        <a:p>
          <a:endParaRPr lang="en-US"/>
        </a:p>
      </dgm:t>
    </dgm:pt>
    <dgm:pt modelId="{DC48C559-0120-4DDB-809D-141237E05B32}" type="pres">
      <dgm:prSet presAssocID="{9C12C491-3F95-404F-9C50-F8DD45CD10CA}" presName="connectorText" presStyleLbl="sibTrans2D1" presStyleIdx="1" presStyleCnt="2"/>
      <dgm:spPr/>
      <dgm:t>
        <a:bodyPr/>
        <a:lstStyle/>
        <a:p>
          <a:endParaRPr lang="en-US"/>
        </a:p>
      </dgm:t>
    </dgm:pt>
    <dgm:pt modelId="{E84D1097-E145-48FA-9F57-3F76586193B9}" type="pres">
      <dgm:prSet presAssocID="{6A97D043-3AFB-44FC-B632-AADF03BD6E7E}" presName="node" presStyleLbl="node1" presStyleIdx="2" presStyleCnt="3" custScaleY="148236">
        <dgm:presLayoutVars>
          <dgm:bulletEnabled val="1"/>
        </dgm:presLayoutVars>
      </dgm:prSet>
      <dgm:spPr/>
      <dgm:t>
        <a:bodyPr/>
        <a:lstStyle/>
        <a:p>
          <a:endParaRPr lang="en-US"/>
        </a:p>
      </dgm:t>
    </dgm:pt>
  </dgm:ptLst>
  <dgm:cxnLst>
    <dgm:cxn modelId="{5E9EBA5C-4CC3-4047-B3DF-F9B4A389F224}" srcId="{C595082A-B50D-4801-AC32-18C48052D004}" destId="{52E7BB3E-A4D7-43DF-8C7F-8744FD3CE924}" srcOrd="0" destOrd="0" parTransId="{CB847678-CD9B-48A0-846A-782AC3BD5227}" sibTransId="{BBD1493C-C39D-4912-AF9D-6FB7386DE04E}"/>
    <dgm:cxn modelId="{AF95ED19-C717-407B-84ED-BE1C8B82B9CF}" type="presOf" srcId="{C595082A-B50D-4801-AC32-18C48052D004}" destId="{6A9E184F-E179-451F-98A1-C8BE76A9CF06}" srcOrd="0" destOrd="0" presId="urn:microsoft.com/office/officeart/2005/8/layout/process1"/>
    <dgm:cxn modelId="{8119B29A-495A-46C4-B7C8-FF9B007223B7}" srcId="{C595082A-B50D-4801-AC32-18C48052D004}" destId="{6A97D043-3AFB-44FC-B632-AADF03BD6E7E}" srcOrd="2" destOrd="0" parTransId="{8982D03C-29FE-4966-B5E1-95F0D5355749}" sibTransId="{3776D84F-EEFB-44D2-8DEA-ADCE84CD2A15}"/>
    <dgm:cxn modelId="{BF095AB4-1003-4925-9C21-1313137BFB0F}" type="presOf" srcId="{6A97D043-3AFB-44FC-B632-AADF03BD6E7E}" destId="{E84D1097-E145-48FA-9F57-3F76586193B9}" srcOrd="0" destOrd="0" presId="urn:microsoft.com/office/officeart/2005/8/layout/process1"/>
    <dgm:cxn modelId="{29C8B205-85F7-4417-A679-59F7FC26D5AE}" type="presOf" srcId="{9C12C491-3F95-404F-9C50-F8DD45CD10CA}" destId="{D5C97A80-C4EF-4768-ABA1-6A84D5C2FB60}" srcOrd="0" destOrd="0" presId="urn:microsoft.com/office/officeart/2005/8/layout/process1"/>
    <dgm:cxn modelId="{0DC99861-F6DD-4661-BB30-49D36996100C}" srcId="{C595082A-B50D-4801-AC32-18C48052D004}" destId="{AC1BD04A-49D5-441E-B350-5460F096097B}" srcOrd="1" destOrd="0" parTransId="{D0D71166-363D-4809-B153-532EBF5693D4}" sibTransId="{9C12C491-3F95-404F-9C50-F8DD45CD10CA}"/>
    <dgm:cxn modelId="{418A5339-E936-44F7-85ED-E7FA91356E37}" type="presOf" srcId="{BBD1493C-C39D-4912-AF9D-6FB7386DE04E}" destId="{E49CDE9A-566F-4C37-8679-5AE223E02EE4}" srcOrd="0" destOrd="0" presId="urn:microsoft.com/office/officeart/2005/8/layout/process1"/>
    <dgm:cxn modelId="{796A133C-9182-4831-AA2F-CA7245BDB597}" type="presOf" srcId="{52E7BB3E-A4D7-43DF-8C7F-8744FD3CE924}" destId="{BF7A1242-5DA4-4838-B078-ADFE36FFB829}" srcOrd="0" destOrd="0" presId="urn:microsoft.com/office/officeart/2005/8/layout/process1"/>
    <dgm:cxn modelId="{0012E429-F621-4187-BF9B-802E5146AEA0}" type="presOf" srcId="{AC1BD04A-49D5-441E-B350-5460F096097B}" destId="{5122A24D-0EFE-460F-865C-24D8B5EFF254}" srcOrd="0" destOrd="0" presId="urn:microsoft.com/office/officeart/2005/8/layout/process1"/>
    <dgm:cxn modelId="{0D65279F-D626-40A8-BC77-B91517EE14CB}" type="presOf" srcId="{9C12C491-3F95-404F-9C50-F8DD45CD10CA}" destId="{DC48C559-0120-4DDB-809D-141237E05B32}" srcOrd="1" destOrd="0" presId="urn:microsoft.com/office/officeart/2005/8/layout/process1"/>
    <dgm:cxn modelId="{CA995835-5126-4E1B-87E1-9933A79B6A01}" type="presOf" srcId="{BBD1493C-C39D-4912-AF9D-6FB7386DE04E}" destId="{BDE8E061-9842-4CEA-9CCA-0D94BF4A6B9A}" srcOrd="1" destOrd="0" presId="urn:microsoft.com/office/officeart/2005/8/layout/process1"/>
    <dgm:cxn modelId="{1B442837-43AE-447A-8931-9BB448542E48}" type="presParOf" srcId="{6A9E184F-E179-451F-98A1-C8BE76A9CF06}" destId="{BF7A1242-5DA4-4838-B078-ADFE36FFB829}" srcOrd="0" destOrd="0" presId="urn:microsoft.com/office/officeart/2005/8/layout/process1"/>
    <dgm:cxn modelId="{C8AA238A-6234-4532-BC0D-A3260AE162B7}" type="presParOf" srcId="{6A9E184F-E179-451F-98A1-C8BE76A9CF06}" destId="{E49CDE9A-566F-4C37-8679-5AE223E02EE4}" srcOrd="1" destOrd="0" presId="urn:microsoft.com/office/officeart/2005/8/layout/process1"/>
    <dgm:cxn modelId="{6F3140F0-95BD-4C2F-A970-5531F636B823}" type="presParOf" srcId="{E49CDE9A-566F-4C37-8679-5AE223E02EE4}" destId="{BDE8E061-9842-4CEA-9CCA-0D94BF4A6B9A}" srcOrd="0" destOrd="0" presId="urn:microsoft.com/office/officeart/2005/8/layout/process1"/>
    <dgm:cxn modelId="{85850C27-1A0A-4F8D-B4D5-80089AFB4006}" type="presParOf" srcId="{6A9E184F-E179-451F-98A1-C8BE76A9CF06}" destId="{5122A24D-0EFE-460F-865C-24D8B5EFF254}" srcOrd="2" destOrd="0" presId="urn:microsoft.com/office/officeart/2005/8/layout/process1"/>
    <dgm:cxn modelId="{DFE57736-AE1C-46CC-84DA-EDDB7DF7A785}" type="presParOf" srcId="{6A9E184F-E179-451F-98A1-C8BE76A9CF06}" destId="{D5C97A80-C4EF-4768-ABA1-6A84D5C2FB60}" srcOrd="3" destOrd="0" presId="urn:microsoft.com/office/officeart/2005/8/layout/process1"/>
    <dgm:cxn modelId="{68FF4779-EDDF-41EC-8CB2-525DF699FDF1}" type="presParOf" srcId="{D5C97A80-C4EF-4768-ABA1-6A84D5C2FB60}" destId="{DC48C559-0120-4DDB-809D-141237E05B32}" srcOrd="0" destOrd="0" presId="urn:microsoft.com/office/officeart/2005/8/layout/process1"/>
    <dgm:cxn modelId="{8F6AEA6D-B027-43CE-9835-19943EFACC68}" type="presParOf" srcId="{6A9E184F-E179-451F-98A1-C8BE76A9CF06}" destId="{E84D1097-E145-48FA-9F57-3F76586193B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6A13E-2A63-4725-A9B7-CDBDA386333D}">
      <dsp:nvSpPr>
        <dsp:cNvPr id="0" name=""/>
        <dsp:cNvSpPr/>
      </dsp:nvSpPr>
      <dsp:spPr>
        <a:xfrm>
          <a:off x="3009" y="2389"/>
          <a:ext cx="8147380" cy="1340643"/>
        </a:xfrm>
        <a:prstGeom prst="roundRect">
          <a:avLst>
            <a:gd name="adj" fmla="val 10000"/>
          </a:avLst>
        </a:prstGeom>
        <a:solidFill>
          <a:schemeClr val="accent1">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The HLS is to be completed by the parents/guardians of </a:t>
          </a:r>
          <a:r>
            <a:rPr lang="en-US" sz="2500" kern="1200" dirty="0"/>
            <a:t>all students entering a school </a:t>
          </a:r>
          <a:r>
            <a:rPr lang="en-US" sz="2500" kern="1200" dirty="0" smtClean="0"/>
            <a:t>district in a language they understand</a:t>
          </a:r>
          <a:endParaRPr lang="en-US" sz="2500" kern="1200" dirty="0"/>
        </a:p>
      </dsp:txBody>
      <dsp:txXfrm>
        <a:off x="42275" y="41655"/>
        <a:ext cx="8068848" cy="1262111"/>
      </dsp:txXfrm>
    </dsp:sp>
    <dsp:sp modelId="{ADFBD9C6-6802-4558-8072-CF584A993481}">
      <dsp:nvSpPr>
        <dsp:cNvPr id="0" name=""/>
        <dsp:cNvSpPr/>
      </dsp:nvSpPr>
      <dsp:spPr>
        <a:xfrm>
          <a:off x="10962" y="1468551"/>
          <a:ext cx="3901859" cy="1340643"/>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ts val="0"/>
            </a:spcAft>
          </a:pPr>
          <a:r>
            <a:rPr lang="en-US" sz="2300" kern="1200" dirty="0"/>
            <a:t>Answer is “Yes” to either </a:t>
          </a:r>
          <a:r>
            <a:rPr lang="en-US" sz="2300" kern="1200" dirty="0" smtClean="0"/>
            <a:t>question on the HLS:</a:t>
          </a:r>
          <a:endParaRPr lang="en-US" sz="2300" kern="1200" dirty="0"/>
        </a:p>
        <a:p>
          <a:pPr lvl="0" algn="ctr" defTabSz="1022350">
            <a:lnSpc>
              <a:spcPct val="100000"/>
            </a:lnSpc>
            <a:spcBef>
              <a:spcPct val="0"/>
            </a:spcBef>
            <a:spcAft>
              <a:spcPts val="0"/>
            </a:spcAft>
          </a:pPr>
          <a:r>
            <a:rPr lang="en-US" sz="2300" kern="1200" dirty="0"/>
            <a:t>Student is a potential EL</a:t>
          </a:r>
        </a:p>
      </dsp:txBody>
      <dsp:txXfrm>
        <a:off x="50228" y="1507817"/>
        <a:ext cx="3823327" cy="1262111"/>
      </dsp:txXfrm>
    </dsp:sp>
    <dsp:sp modelId="{27AF9470-9CAA-4C48-B284-A2F47735DC05}">
      <dsp:nvSpPr>
        <dsp:cNvPr id="0" name=""/>
        <dsp:cNvSpPr/>
      </dsp:nvSpPr>
      <dsp:spPr>
        <a:xfrm>
          <a:off x="18571" y="2934713"/>
          <a:ext cx="3886640" cy="1939697"/>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Conduct </a:t>
          </a:r>
          <a:r>
            <a:rPr lang="en-US" sz="2300" kern="1200" dirty="0" smtClean="0"/>
            <a:t>ISBE prescribed screener </a:t>
          </a:r>
          <a:r>
            <a:rPr lang="en-US" sz="2300" kern="1200" dirty="0"/>
            <a:t>for English language </a:t>
          </a:r>
          <a:r>
            <a:rPr lang="en-US" sz="2300" kern="1200" dirty="0" smtClean="0"/>
            <a:t>proficiency and notify parents of the results </a:t>
          </a:r>
          <a:r>
            <a:rPr lang="en-US" sz="2300" kern="1200" dirty="0"/>
            <a:t>within 30 days</a:t>
          </a:r>
        </a:p>
      </dsp:txBody>
      <dsp:txXfrm>
        <a:off x="75383" y="2991525"/>
        <a:ext cx="3773016" cy="1826073"/>
      </dsp:txXfrm>
    </dsp:sp>
    <dsp:sp modelId="{3B177D7B-DAB5-4CC4-BB80-CE5C04E6DD95}">
      <dsp:nvSpPr>
        <dsp:cNvPr id="0" name=""/>
        <dsp:cNvSpPr/>
      </dsp:nvSpPr>
      <dsp:spPr>
        <a:xfrm>
          <a:off x="4240578" y="1468551"/>
          <a:ext cx="3901859" cy="1340643"/>
        </a:xfrm>
        <a:prstGeom prst="roundRect">
          <a:avLst>
            <a:gd name="adj" fmla="val 1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100000"/>
            </a:lnSpc>
            <a:spcBef>
              <a:spcPct val="0"/>
            </a:spcBef>
            <a:spcAft>
              <a:spcPts val="0"/>
            </a:spcAft>
          </a:pPr>
          <a:r>
            <a:rPr lang="en-US" sz="2300" kern="1200" dirty="0"/>
            <a:t>Answer is “No” to both </a:t>
          </a:r>
          <a:r>
            <a:rPr lang="en-US" sz="2300" kern="1200" dirty="0" smtClean="0"/>
            <a:t>questions on the HLS: </a:t>
          </a:r>
          <a:endParaRPr lang="en-US" sz="2300" kern="1200" dirty="0"/>
        </a:p>
        <a:p>
          <a:pPr lvl="0" algn="ctr" defTabSz="1022350">
            <a:lnSpc>
              <a:spcPct val="100000"/>
            </a:lnSpc>
            <a:spcBef>
              <a:spcPct val="0"/>
            </a:spcBef>
            <a:spcAft>
              <a:spcPts val="0"/>
            </a:spcAft>
          </a:pPr>
          <a:r>
            <a:rPr lang="en-US" sz="2300" kern="1200" dirty="0"/>
            <a:t>Student is not a potential EL</a:t>
          </a:r>
        </a:p>
      </dsp:txBody>
      <dsp:txXfrm>
        <a:off x="4279844" y="1507817"/>
        <a:ext cx="3823327" cy="1262111"/>
      </dsp:txXfrm>
    </dsp:sp>
    <dsp:sp modelId="{32F95BC6-AC5D-4A10-A4A2-4E2AEB51C08D}">
      <dsp:nvSpPr>
        <dsp:cNvPr id="0" name=""/>
        <dsp:cNvSpPr/>
      </dsp:nvSpPr>
      <dsp:spPr>
        <a:xfrm>
          <a:off x="4248187" y="2934713"/>
          <a:ext cx="3886640" cy="1863132"/>
        </a:xfrm>
        <a:prstGeom prst="roundRect">
          <a:avLst>
            <a:gd name="adj" fmla="val 1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a:t>No screening </a:t>
          </a:r>
          <a:r>
            <a:rPr lang="en-US" sz="2300" kern="1200" dirty="0" smtClean="0"/>
            <a:t>for English language proficiency required</a:t>
          </a:r>
          <a:endParaRPr lang="en-US" sz="2300" kern="1200" dirty="0"/>
        </a:p>
      </dsp:txBody>
      <dsp:txXfrm>
        <a:off x="4302756" y="2989282"/>
        <a:ext cx="3777502" cy="1753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6ABB9-78EE-4D1A-8C3E-ABCF985C24F1}">
      <dsp:nvSpPr>
        <dsp:cNvPr id="0" name=""/>
        <dsp:cNvSpPr/>
      </dsp:nvSpPr>
      <dsp:spPr>
        <a:xfrm rot="16200000">
          <a:off x="857250" y="-857250"/>
          <a:ext cx="2362199" cy="4076700"/>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228600" lvl="0" indent="0" algn="l" defTabSz="1244600">
            <a:lnSpc>
              <a:spcPct val="90000"/>
            </a:lnSpc>
            <a:spcBef>
              <a:spcPct val="0"/>
            </a:spcBef>
            <a:spcAft>
              <a:spcPct val="35000"/>
            </a:spcAft>
          </a:pPr>
          <a:r>
            <a:rPr lang="en-US" sz="2800" kern="1200" dirty="0"/>
            <a:t>ACCESS for </a:t>
          </a:r>
          <a:r>
            <a:rPr lang="en-US" sz="2800" kern="1200" dirty="0" smtClean="0"/>
            <a:t>ELLs </a:t>
          </a:r>
          <a:r>
            <a:rPr lang="en-US" sz="2800" kern="1200" dirty="0"/>
            <a:t>results </a:t>
          </a:r>
          <a:r>
            <a:rPr lang="en-US" sz="2800" kern="1200" dirty="0" smtClean="0"/>
            <a:t>for </a:t>
          </a:r>
          <a:r>
            <a:rPr lang="en-US" sz="2800" kern="1200" dirty="0"/>
            <a:t>the previous school </a:t>
          </a:r>
          <a:r>
            <a:rPr lang="en-US" sz="2800" kern="1200" dirty="0" smtClean="0"/>
            <a:t>year are available</a:t>
          </a:r>
          <a:endParaRPr lang="en-US" sz="2800" kern="1200" dirty="0"/>
        </a:p>
      </dsp:txBody>
      <dsp:txXfrm rot="5400000">
        <a:off x="-1" y="1"/>
        <a:ext cx="4076700" cy="1771650"/>
      </dsp:txXfrm>
    </dsp:sp>
    <dsp:sp modelId="{5897DA9E-6CB2-4ECE-885A-C451E4C39CBD}">
      <dsp:nvSpPr>
        <dsp:cNvPr id="0" name=""/>
        <dsp:cNvSpPr/>
      </dsp:nvSpPr>
      <dsp:spPr>
        <a:xfrm>
          <a:off x="4076700" y="0"/>
          <a:ext cx="4076700" cy="2362199"/>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228600" lvl="0" indent="0" algn="l" defTabSz="1244600">
            <a:lnSpc>
              <a:spcPct val="90000"/>
            </a:lnSpc>
            <a:spcBef>
              <a:spcPct val="0"/>
            </a:spcBef>
            <a:spcAft>
              <a:spcPct val="35000"/>
            </a:spcAft>
          </a:pPr>
          <a:r>
            <a:rPr lang="en-US" sz="2800" kern="1200" dirty="0"/>
            <a:t>Screening results </a:t>
          </a:r>
          <a:r>
            <a:rPr lang="en-US" sz="2800" kern="1200" dirty="0" smtClean="0"/>
            <a:t>from </a:t>
          </a:r>
          <a:r>
            <a:rPr lang="en-US" sz="2800" kern="1200" dirty="0"/>
            <a:t>within last 12 months are available</a:t>
          </a:r>
        </a:p>
      </dsp:txBody>
      <dsp:txXfrm>
        <a:off x="4076700" y="0"/>
        <a:ext cx="4076700" cy="1771650"/>
      </dsp:txXfrm>
    </dsp:sp>
    <dsp:sp modelId="{28F380E4-6018-4064-9C06-39D8B63CE9EF}">
      <dsp:nvSpPr>
        <dsp:cNvPr id="0" name=""/>
        <dsp:cNvSpPr/>
      </dsp:nvSpPr>
      <dsp:spPr>
        <a:xfrm rot="10800000">
          <a:off x="0" y="2362199"/>
          <a:ext cx="4076700" cy="2362199"/>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228600" lvl="0" indent="0" algn="l" defTabSz="1244600">
            <a:lnSpc>
              <a:spcPct val="100000"/>
            </a:lnSpc>
            <a:spcBef>
              <a:spcPct val="0"/>
            </a:spcBef>
            <a:spcAft>
              <a:spcPts val="0"/>
            </a:spcAft>
          </a:pPr>
          <a:r>
            <a:rPr lang="en-US" sz="2800" kern="1200" dirty="0" smtClean="0"/>
            <a:t>Student previously demonstrated </a:t>
          </a:r>
          <a:r>
            <a:rPr lang="en-US" sz="2800" kern="1200" dirty="0"/>
            <a:t>proficiency </a:t>
          </a:r>
          <a:r>
            <a:rPr lang="en-US" sz="2800" kern="1200" dirty="0" smtClean="0"/>
            <a:t>on screener </a:t>
          </a:r>
          <a:r>
            <a:rPr lang="en-US" sz="2800" kern="1200" dirty="0"/>
            <a:t>or ACCESS for </a:t>
          </a:r>
          <a:r>
            <a:rPr lang="en-US" sz="2800" kern="1200" dirty="0" smtClean="0"/>
            <a:t>ELLs</a:t>
          </a:r>
          <a:endParaRPr lang="en-US" sz="2800" kern="1200" dirty="0"/>
        </a:p>
      </dsp:txBody>
      <dsp:txXfrm rot="10800000">
        <a:off x="0" y="2952749"/>
        <a:ext cx="4076700" cy="1771650"/>
      </dsp:txXfrm>
    </dsp:sp>
    <dsp:sp modelId="{59AFD725-1754-423D-8EE3-0931C5ABEC25}">
      <dsp:nvSpPr>
        <dsp:cNvPr id="0" name=""/>
        <dsp:cNvSpPr/>
      </dsp:nvSpPr>
      <dsp:spPr>
        <a:xfrm rot="5400000">
          <a:off x="4933950" y="1504949"/>
          <a:ext cx="2362199" cy="4076700"/>
        </a:xfrm>
        <a:prstGeom prst="round1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l" defTabSz="1022350">
            <a:lnSpc>
              <a:spcPct val="90000"/>
            </a:lnSpc>
            <a:spcBef>
              <a:spcPct val="0"/>
            </a:spcBef>
            <a:spcAft>
              <a:spcPct val="35000"/>
            </a:spcAft>
          </a:pPr>
          <a:r>
            <a:rPr lang="en-US" sz="2300" kern="1200" dirty="0" smtClean="0"/>
            <a:t>Student was previously </a:t>
          </a:r>
          <a:r>
            <a:rPr lang="en-US" sz="2300" kern="1200" dirty="0"/>
            <a:t>not identified as an EL </a:t>
          </a:r>
          <a:r>
            <a:rPr lang="en-US" sz="2300" b="1" kern="1200" dirty="0"/>
            <a:t>and </a:t>
          </a:r>
          <a:r>
            <a:rPr lang="en-US" sz="2300" b="0" kern="1200" dirty="0" smtClean="0"/>
            <a:t>m</a:t>
          </a:r>
          <a:r>
            <a:rPr lang="en-US" sz="2300" kern="1200" dirty="0" smtClean="0"/>
            <a:t>et </a:t>
          </a:r>
          <a:r>
            <a:rPr lang="en-US" sz="2300" kern="1200" dirty="0"/>
            <a:t>reading + math standards on most recent state or nationally </a:t>
          </a:r>
          <a:r>
            <a:rPr lang="en-US" sz="2300" kern="1200" dirty="0" smtClean="0"/>
            <a:t>normed assessment</a:t>
          </a:r>
          <a:endParaRPr lang="en-US" sz="2300" kern="1200" dirty="0"/>
        </a:p>
      </dsp:txBody>
      <dsp:txXfrm rot="-5400000">
        <a:off x="4076700" y="2952749"/>
        <a:ext cx="4076700" cy="1771650"/>
      </dsp:txXfrm>
    </dsp:sp>
    <dsp:sp modelId="{7DE7B518-C302-4D66-A7AD-D0FB7373CE45}">
      <dsp:nvSpPr>
        <dsp:cNvPr id="0" name=""/>
        <dsp:cNvSpPr/>
      </dsp:nvSpPr>
      <dsp:spPr>
        <a:xfrm>
          <a:off x="2853689" y="1790701"/>
          <a:ext cx="2446020" cy="1181099"/>
        </a:xfrm>
        <a:prstGeom prst="roundRect">
          <a:avLst/>
        </a:prstGeom>
        <a:solidFill>
          <a:schemeClr val="accent2">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a:t>Exceptions</a:t>
          </a:r>
        </a:p>
      </dsp:txBody>
      <dsp:txXfrm>
        <a:off x="2911346" y="1848358"/>
        <a:ext cx="2330706" cy="10657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7A1242-5DA4-4838-B078-ADFE36FFB829}">
      <dsp:nvSpPr>
        <dsp:cNvPr id="0" name=""/>
        <dsp:cNvSpPr/>
      </dsp:nvSpPr>
      <dsp:spPr>
        <a:xfrm>
          <a:off x="7166" y="800097"/>
          <a:ext cx="2141859" cy="1905004"/>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Student does not meet English language proficiency (ELP) criteria on Screener</a:t>
          </a:r>
          <a:endParaRPr lang="en-US" sz="1800" kern="1200" dirty="0"/>
        </a:p>
      </dsp:txBody>
      <dsp:txXfrm>
        <a:off x="62962" y="855893"/>
        <a:ext cx="2030267" cy="1793412"/>
      </dsp:txXfrm>
    </dsp:sp>
    <dsp:sp modelId="{E49CDE9A-566F-4C37-8679-5AE223E02EE4}">
      <dsp:nvSpPr>
        <dsp:cNvPr id="0" name=""/>
        <dsp:cNvSpPr/>
      </dsp:nvSpPr>
      <dsp:spPr>
        <a:xfrm>
          <a:off x="2363212" y="1487009"/>
          <a:ext cx="454074" cy="5311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363212" y="1593245"/>
        <a:ext cx="317852" cy="318709"/>
      </dsp:txXfrm>
    </dsp:sp>
    <dsp:sp modelId="{5122A24D-0EFE-460F-865C-24D8B5EFF254}">
      <dsp:nvSpPr>
        <dsp:cNvPr id="0" name=""/>
        <dsp:cNvSpPr/>
      </dsp:nvSpPr>
      <dsp:spPr>
        <a:xfrm>
          <a:off x="3005770" y="800097"/>
          <a:ext cx="2141859" cy="1905004"/>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Student </a:t>
          </a:r>
          <a:r>
            <a:rPr lang="en-US" sz="1800" kern="1200" dirty="0" smtClean="0"/>
            <a:t>qualifies for English learner services/program</a:t>
          </a:r>
          <a:endParaRPr lang="en-US" sz="1800" kern="1200" dirty="0"/>
        </a:p>
      </dsp:txBody>
      <dsp:txXfrm>
        <a:off x="3061566" y="855893"/>
        <a:ext cx="2030267" cy="1793412"/>
      </dsp:txXfrm>
    </dsp:sp>
    <dsp:sp modelId="{D5C97A80-C4EF-4768-ABA1-6A84D5C2FB60}">
      <dsp:nvSpPr>
        <dsp:cNvPr id="0" name=""/>
        <dsp:cNvSpPr/>
      </dsp:nvSpPr>
      <dsp:spPr>
        <a:xfrm>
          <a:off x="5361815" y="1487009"/>
          <a:ext cx="454074" cy="531181"/>
        </a:xfrm>
        <a:prstGeom prst="rightArrow">
          <a:avLst>
            <a:gd name="adj1" fmla="val 60000"/>
            <a:gd name="adj2" fmla="val 50000"/>
          </a:avLst>
        </a:prstGeom>
        <a:solidFill>
          <a:schemeClr val="accent1">
            <a:tint val="60000"/>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361815" y="1593245"/>
        <a:ext cx="317852" cy="318709"/>
      </dsp:txXfrm>
    </dsp:sp>
    <dsp:sp modelId="{E84D1097-E145-48FA-9F57-3F76586193B9}">
      <dsp:nvSpPr>
        <dsp:cNvPr id="0" name=""/>
        <dsp:cNvSpPr/>
      </dsp:nvSpPr>
      <dsp:spPr>
        <a:xfrm>
          <a:off x="6004373" y="800097"/>
          <a:ext cx="2141859" cy="1905004"/>
        </a:xfrm>
        <a:prstGeom prst="roundRect">
          <a:avLst>
            <a:gd name="adj" fmla="val 10000"/>
          </a:avLst>
        </a:prstGeom>
        <a:solidFill>
          <a:schemeClr val="accent1">
            <a:hueOff val="0"/>
            <a:satOff val="0"/>
            <a:lumOff val="0"/>
            <a:alphaOff val="0"/>
          </a:schemeClr>
        </a:solidFill>
        <a:ln>
          <a:noFill/>
        </a:ln>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District sends notification letter to </a:t>
          </a:r>
          <a:r>
            <a:rPr lang="en-US" sz="1800" kern="1200" dirty="0" smtClean="0"/>
            <a:t>parent/guardian notifying of placement and services offered</a:t>
          </a:r>
          <a:endParaRPr lang="en-US" sz="1800" kern="1200" dirty="0"/>
        </a:p>
      </dsp:txBody>
      <dsp:txXfrm>
        <a:off x="6060169" y="855893"/>
        <a:ext cx="2030267" cy="17934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382" cy="465296"/>
          </a:xfrm>
          <a:prstGeom prst="rect">
            <a:avLst/>
          </a:prstGeom>
        </p:spPr>
        <p:txBody>
          <a:bodyPr vert="horz" lIns="92583" tIns="46292" rIns="92583" bIns="46292" rtlCol="0"/>
          <a:lstStyle>
            <a:lvl1pPr algn="l">
              <a:defRPr sz="1200"/>
            </a:lvl1pPr>
          </a:lstStyle>
          <a:p>
            <a:endParaRPr lang="en-US"/>
          </a:p>
        </p:txBody>
      </p:sp>
      <p:sp>
        <p:nvSpPr>
          <p:cNvPr id="3" name="Date Placeholder 2"/>
          <p:cNvSpPr>
            <a:spLocks noGrp="1"/>
          </p:cNvSpPr>
          <p:nvPr>
            <p:ph type="dt" sz="quarter" idx="1"/>
          </p:nvPr>
        </p:nvSpPr>
        <p:spPr>
          <a:xfrm>
            <a:off x="3976948" y="0"/>
            <a:ext cx="3041381" cy="465296"/>
          </a:xfrm>
          <a:prstGeom prst="rect">
            <a:avLst/>
          </a:prstGeom>
        </p:spPr>
        <p:txBody>
          <a:bodyPr vert="horz" lIns="92583" tIns="46292" rIns="92583" bIns="46292" rtlCol="0"/>
          <a:lstStyle>
            <a:lvl1pPr algn="r">
              <a:defRPr sz="1200"/>
            </a:lvl1pPr>
          </a:lstStyle>
          <a:p>
            <a:fld id="{041BB975-2753-40CC-9BDA-35CF867D80A5}" type="datetimeFigureOut">
              <a:rPr lang="en-US" smtClean="0"/>
              <a:pPr/>
              <a:t>8/31/2018</a:t>
            </a:fld>
            <a:endParaRPr lang="en-US"/>
          </a:p>
        </p:txBody>
      </p:sp>
      <p:sp>
        <p:nvSpPr>
          <p:cNvPr id="4" name="Footer Placeholder 3"/>
          <p:cNvSpPr>
            <a:spLocks noGrp="1"/>
          </p:cNvSpPr>
          <p:nvPr>
            <p:ph type="ftr" sz="quarter" idx="2"/>
          </p:nvPr>
        </p:nvSpPr>
        <p:spPr>
          <a:xfrm>
            <a:off x="0" y="8839014"/>
            <a:ext cx="3041382" cy="465296"/>
          </a:xfrm>
          <a:prstGeom prst="rect">
            <a:avLst/>
          </a:prstGeom>
        </p:spPr>
        <p:txBody>
          <a:bodyPr vert="horz" lIns="92583" tIns="46292" rIns="92583" bIns="46292" rtlCol="0" anchor="b"/>
          <a:lstStyle>
            <a:lvl1pPr algn="l">
              <a:defRPr sz="1200"/>
            </a:lvl1pPr>
          </a:lstStyle>
          <a:p>
            <a:endParaRPr lang="en-US"/>
          </a:p>
        </p:txBody>
      </p:sp>
      <p:sp>
        <p:nvSpPr>
          <p:cNvPr id="5" name="Slide Number Placeholder 4"/>
          <p:cNvSpPr>
            <a:spLocks noGrp="1"/>
          </p:cNvSpPr>
          <p:nvPr>
            <p:ph type="sldNum" sz="quarter" idx="3"/>
          </p:nvPr>
        </p:nvSpPr>
        <p:spPr>
          <a:xfrm>
            <a:off x="3976948" y="8839014"/>
            <a:ext cx="3041381" cy="465296"/>
          </a:xfrm>
          <a:prstGeom prst="rect">
            <a:avLst/>
          </a:prstGeom>
        </p:spPr>
        <p:txBody>
          <a:bodyPr vert="horz" lIns="92583" tIns="46292" rIns="92583" bIns="46292" rtlCol="0" anchor="b"/>
          <a:lstStyle>
            <a:lvl1pPr algn="r">
              <a:defRPr sz="1200"/>
            </a:lvl1pPr>
          </a:lstStyle>
          <a:p>
            <a:fld id="{AA1CB7E3-2371-4F24-A078-1DE817ED1EA0}" type="slidenum">
              <a:rPr lang="en-US" smtClean="0"/>
              <a:pPr/>
              <a:t>‹#›</a:t>
            </a:fld>
            <a:endParaRPr lang="en-US"/>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1968" cy="465296"/>
          </a:xfrm>
          <a:prstGeom prst="rect">
            <a:avLst/>
          </a:prstGeom>
        </p:spPr>
        <p:txBody>
          <a:bodyPr vert="horz" lIns="92583" tIns="46292" rIns="92583" bIns="46292" rtlCol="0"/>
          <a:lstStyle>
            <a:lvl1pPr algn="l">
              <a:defRPr sz="1200"/>
            </a:lvl1pPr>
          </a:lstStyle>
          <a:p>
            <a:endParaRPr lang="fr-CA"/>
          </a:p>
        </p:txBody>
      </p:sp>
      <p:sp>
        <p:nvSpPr>
          <p:cNvPr id="3" name="Espace réservé de la date 2"/>
          <p:cNvSpPr>
            <a:spLocks noGrp="1"/>
          </p:cNvSpPr>
          <p:nvPr>
            <p:ph type="dt" idx="1"/>
          </p:nvPr>
        </p:nvSpPr>
        <p:spPr>
          <a:xfrm>
            <a:off x="3976333" y="0"/>
            <a:ext cx="3041968" cy="465296"/>
          </a:xfrm>
          <a:prstGeom prst="rect">
            <a:avLst/>
          </a:prstGeom>
        </p:spPr>
        <p:txBody>
          <a:bodyPr vert="horz" lIns="92583" tIns="46292" rIns="92583" bIns="46292" rtlCol="0"/>
          <a:lstStyle>
            <a:lvl1pPr algn="r">
              <a:defRPr sz="1200"/>
            </a:lvl1pPr>
          </a:lstStyle>
          <a:p>
            <a:fld id="{1ADB9F1D-B996-4BA0-9039-613E6AF2E072}" type="datetimeFigureOut">
              <a:rPr lang="fr-FR" smtClean="0"/>
              <a:pPr/>
              <a:t>31/08/2018</a:t>
            </a:fld>
            <a:endParaRPr lang="fr-CA"/>
          </a:p>
        </p:txBody>
      </p:sp>
      <p:sp>
        <p:nvSpPr>
          <p:cNvPr id="4" name="Espace réservé de l'image des diapositives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2583" tIns="46292" rIns="92583" bIns="46292" rtlCol="0" anchor="ctr"/>
          <a:lstStyle/>
          <a:p>
            <a:endParaRPr lang="fr-CA"/>
          </a:p>
        </p:txBody>
      </p:sp>
      <p:sp>
        <p:nvSpPr>
          <p:cNvPr id="5" name="Espace réservé des commentaires 4"/>
          <p:cNvSpPr>
            <a:spLocks noGrp="1"/>
          </p:cNvSpPr>
          <p:nvPr>
            <p:ph type="body" sz="quarter" idx="3"/>
          </p:nvPr>
        </p:nvSpPr>
        <p:spPr>
          <a:xfrm>
            <a:off x="701993" y="4420315"/>
            <a:ext cx="5615940" cy="4187666"/>
          </a:xfrm>
          <a:prstGeom prst="rect">
            <a:avLst/>
          </a:prstGeom>
        </p:spPr>
        <p:txBody>
          <a:bodyPr vert="horz" lIns="92583" tIns="46292" rIns="92583" bIns="46292"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39014"/>
            <a:ext cx="3041968" cy="465296"/>
          </a:xfrm>
          <a:prstGeom prst="rect">
            <a:avLst/>
          </a:prstGeom>
        </p:spPr>
        <p:txBody>
          <a:bodyPr vert="horz" lIns="92583" tIns="46292" rIns="92583" bIns="46292"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6333" y="8839014"/>
            <a:ext cx="3041968" cy="465296"/>
          </a:xfrm>
          <a:prstGeom prst="rect">
            <a:avLst/>
          </a:prstGeom>
        </p:spPr>
        <p:txBody>
          <a:bodyPr vert="horz" lIns="92583" tIns="46292" rIns="92583" bIns="46292" rtlCol="0" anchor="b"/>
          <a:lstStyle>
            <a:lvl1pPr algn="r">
              <a:defRPr sz="1200"/>
            </a:lvl1pPr>
          </a:lstStyle>
          <a:p>
            <a:fld id="{3F7CA053-64A5-468B-A4AC-F179676E72A7}" type="slidenum">
              <a:rPr lang="fr-CA" smtClean="0"/>
              <a:pPr/>
              <a:t>‹#›</a:t>
            </a:fld>
            <a:endParaRPr lang="fr-CA"/>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sbe.net/Pages/English-Learners-Forms-and-Notifications.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DEL@isbe.ne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sbe.net/Pages/Screening-for-English-Language-Proficiency.aspx"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isbe.net/Documents/228ARK.pdf"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sbe.net/Pages/English-Learners-Placement.aspx"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ilga.gov/legislation/ilcs/ilcs4.asp?DocName=010500050HArt.+14C&amp;ActID=1005&amp;ChapterID=17&amp;SeqStart=120600000&amp;SeqEnd=122100000"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2.ed.gov/about/offices/list/oela/english-learner-toolkit/chap1.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2.ed.gov/about/offices/list/oela/english-learner-toolkit/chap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a:p>
        </p:txBody>
      </p:sp>
    </p:spTree>
    <p:extLst>
      <p:ext uri="{BB962C8B-B14F-4D97-AF65-F5344CB8AC3E}">
        <p14:creationId xmlns:p14="http://schemas.microsoft.com/office/powerpoint/2010/main" val="36285736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Chapter 1 addresses the identification of all English learners and provides a topic summary with key points to implement.</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796343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three key requirements for all schools to implement to appropriately identify potential ELs and provide language assistance services.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11</a:t>
            </a:fld>
            <a:endParaRPr lang="fr-CA"/>
          </a:p>
        </p:txBody>
      </p:sp>
    </p:spTree>
    <p:extLst>
      <p:ext uri="{BB962C8B-B14F-4D97-AF65-F5344CB8AC3E}">
        <p14:creationId xmlns:p14="http://schemas.microsoft.com/office/powerpoint/2010/main" val="3635233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12</a:t>
            </a:fld>
            <a:endParaRPr lang="fr-CA"/>
          </a:p>
        </p:txBody>
      </p:sp>
    </p:spTree>
    <p:extLst>
      <p:ext uri="{BB962C8B-B14F-4D97-AF65-F5344CB8AC3E}">
        <p14:creationId xmlns:p14="http://schemas.microsoft.com/office/powerpoint/2010/main" val="202333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steps must be followed for </a:t>
            </a:r>
            <a:r>
              <a:rPr lang="en-US" sz="1200" u="sng" kern="1200" dirty="0" smtClean="0">
                <a:solidFill>
                  <a:schemeClr val="tx1"/>
                </a:solidFill>
                <a:effectLst/>
                <a:latin typeface="+mn-lt"/>
                <a:ea typeface="+mn-ea"/>
                <a:cs typeface="+mn-cs"/>
              </a:rPr>
              <a:t>ALL students </a:t>
            </a:r>
            <a:r>
              <a:rPr lang="en-US" sz="1200" kern="1200" dirty="0" smtClean="0">
                <a:solidFill>
                  <a:schemeClr val="tx1"/>
                </a:solidFill>
                <a:effectLst/>
                <a:latin typeface="+mn-lt"/>
                <a:ea typeface="+mn-ea"/>
                <a:cs typeface="+mn-cs"/>
              </a:rPr>
              <a:t>and English learners. Please note that the Home Language Survey (HLS) has to be given upon enrollment to ALL students entering a public school district (23 Ill. Admin. Code 228.15). For students identified as potential ELs based on the responses of the HLS, a district must use the state-approved screening instrument to conduct an individualized assessment of English language proficiency (ELP). Students not meeting the ELP criteria are identified as English learners and shall be provided EL services (23 Ill. Admin. Code 228.15). Districts can follow the processes outlined in the subsequent slides to ensure they are meeting the two steps listed here.</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13</a:t>
            </a:fld>
            <a:endParaRPr lang="fr-CA"/>
          </a:p>
        </p:txBody>
      </p:sp>
    </p:spTree>
    <p:extLst>
      <p:ext uri="{BB962C8B-B14F-4D97-AF65-F5344CB8AC3E}">
        <p14:creationId xmlns:p14="http://schemas.microsoft.com/office/powerpoint/2010/main" val="2363793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example of a Home Language Survey (HLS) presented here was designed by ISBE to align with federal requirements. This example includes the required elements (marked in bold) of all HLS: the two questions specified under federal guidance and a space for the parent or guardian’s signature and date. This example also provides information about the survey’s purpose and what will happen when parents answer “Yes” to at least one of the two questions. ISBE recommends including this explanation and any other information that will help families complete the HLS accurately.  </a:t>
            </a:r>
          </a:p>
          <a:p>
            <a:r>
              <a:rPr lang="en-US" sz="1200" kern="1200" dirty="0" smtClean="0">
                <a:solidFill>
                  <a:schemeClr val="tx1"/>
                </a:solidFill>
                <a:effectLst/>
                <a:latin typeface="+mn-lt"/>
                <a:ea typeface="+mn-ea"/>
                <a:cs typeface="+mn-cs"/>
              </a:rPr>
              <a:t>Please note that the HLS must be administered in a language understood by the parent/guardian enrolling a student in a public school. Translations in 40 languages are available on the ISBE website here: </a:t>
            </a:r>
            <a:r>
              <a:rPr lang="en-US" sz="1200" u="sng" kern="1200" dirty="0" smtClean="0">
                <a:solidFill>
                  <a:schemeClr val="tx1"/>
                </a:solidFill>
                <a:effectLst/>
                <a:latin typeface="+mn-lt"/>
                <a:ea typeface="+mn-ea"/>
                <a:cs typeface="+mn-cs"/>
                <a:hlinkClick r:id="rId3"/>
              </a:rPr>
              <a:t>https://www.isbe.net/Pages/English-Learners-Forms-and-Notifications.aspx</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You can find more details of the requirements of the HLS on 23 Ill. Admin. Code Part 228.15 here: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14</a:t>
            </a:fld>
            <a:endParaRPr lang="fr-CA"/>
          </a:p>
        </p:txBody>
      </p:sp>
    </p:spTree>
    <p:extLst>
      <p:ext uri="{BB962C8B-B14F-4D97-AF65-F5344CB8AC3E}">
        <p14:creationId xmlns:p14="http://schemas.microsoft.com/office/powerpoint/2010/main" val="1527796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Based on the responses of the home language survey: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answer to either question is “Yes”, the child is a potential EL and is screened for EL services using the screening instrument approved by the Illinois State Board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the answer to both questions is “No”, the child is not a potential EL and is not screened for EL services</a:t>
            </a:r>
          </a:p>
          <a:p>
            <a:r>
              <a:rPr lang="en-US" sz="1200" kern="1200" dirty="0" smtClean="0">
                <a:solidFill>
                  <a:schemeClr val="tx1"/>
                </a:solidFill>
                <a:effectLst/>
                <a:latin typeface="+mn-lt"/>
                <a:ea typeface="+mn-ea"/>
                <a:cs typeface="+mn-cs"/>
              </a:rPr>
              <a:t>Please note that for potential ELs, screening of English language proficiency, placement in EL services depending on the screening results, and notification to the parents must happen within 30 days of the beginning of the school year or 14 days if enrollment happens during the school year.</a:t>
            </a:r>
          </a:p>
          <a:p>
            <a:r>
              <a:rPr lang="en-US" sz="1200" kern="1200" dirty="0" smtClean="0">
                <a:solidFill>
                  <a:schemeClr val="tx1"/>
                </a:solidFill>
                <a:effectLst/>
                <a:latin typeface="+mn-lt"/>
                <a:ea typeface="+mn-ea"/>
                <a:cs typeface="+mn-cs"/>
              </a:rPr>
              <a:t>For specific</a:t>
            </a:r>
            <a:r>
              <a:rPr lang="en-US" sz="1200" kern="1200" baseline="0" dirty="0" smtClean="0">
                <a:solidFill>
                  <a:schemeClr val="tx1"/>
                </a:solidFill>
                <a:effectLst/>
                <a:latin typeface="+mn-lt"/>
                <a:ea typeface="+mn-ea"/>
                <a:cs typeface="+mn-cs"/>
              </a:rPr>
              <a:t> instances when screening for English language proficiency is not required, please review the guidance under 23 Ill. Admin. Code Part 228.15(e)(1).  This guidance is also presented on slide 18 of this module.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find more details of the requirements of the HLS process and screening process on 23 Ill. Admin. Code Part 228.15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15</a:t>
            </a:fld>
            <a:endParaRPr lang="fr-CA"/>
          </a:p>
        </p:txBody>
      </p:sp>
    </p:spTree>
    <p:extLst>
      <p:ext uri="{BB962C8B-B14F-4D97-AF65-F5344CB8AC3E}">
        <p14:creationId xmlns:p14="http://schemas.microsoft.com/office/powerpoint/2010/main" val="76875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a:t>
            </a:r>
            <a:r>
              <a:rPr lang="en-US" sz="1200" kern="1200" baseline="0" dirty="0" smtClean="0">
                <a:solidFill>
                  <a:schemeClr val="tx1"/>
                </a:solidFill>
                <a:effectLst/>
                <a:latin typeface="+mn-lt"/>
                <a:ea typeface="+mn-ea"/>
                <a:cs typeface="+mn-cs"/>
              </a:rPr>
              <a:t> on the results of the HLS, p</a:t>
            </a:r>
            <a:r>
              <a:rPr lang="en-US" sz="1200" kern="1200" dirty="0" smtClean="0">
                <a:solidFill>
                  <a:schemeClr val="tx1"/>
                </a:solidFill>
                <a:effectLst/>
                <a:latin typeface="+mn-lt"/>
                <a:ea typeface="+mn-ea"/>
                <a:cs typeface="+mn-cs"/>
              </a:rPr>
              <a:t>reschool </a:t>
            </a:r>
            <a:r>
              <a:rPr lang="en-US" sz="1200" kern="1200" dirty="0">
                <a:solidFill>
                  <a:schemeClr val="tx1"/>
                </a:solidFill>
                <a:effectLst/>
                <a:latin typeface="+mn-lt"/>
                <a:ea typeface="+mn-ea"/>
                <a:cs typeface="+mn-cs"/>
              </a:rPr>
              <a:t>children </a:t>
            </a:r>
            <a:r>
              <a:rPr lang="en-US" sz="1200" kern="1200" dirty="0" smtClean="0">
                <a:solidFill>
                  <a:schemeClr val="tx1"/>
                </a:solidFill>
                <a:effectLst/>
                <a:latin typeface="+mn-lt"/>
                <a:ea typeface="+mn-ea"/>
                <a:cs typeface="+mn-cs"/>
              </a:rPr>
              <a:t>are </a:t>
            </a:r>
            <a:r>
              <a:rPr lang="en-US" sz="1200" kern="1200" dirty="0">
                <a:solidFill>
                  <a:schemeClr val="tx1"/>
                </a:solidFill>
                <a:effectLst/>
                <a:latin typeface="+mn-lt"/>
                <a:ea typeface="+mn-ea"/>
                <a:cs typeface="+mn-cs"/>
              </a:rPr>
              <a:t>screened for English language proficiency for placement in EL programs</a:t>
            </a:r>
            <a:r>
              <a:rPr lang="en-US" sz="1200" kern="1200" dirty="0" smtClean="0">
                <a:solidFill>
                  <a:schemeClr val="tx1"/>
                </a:solidFill>
                <a:effectLst/>
                <a:latin typeface="+mn-lt"/>
                <a:ea typeface="+mn-ea"/>
                <a:cs typeface="+mn-cs"/>
              </a:rPr>
              <a:t>. The Illinois State Board of Education (ISBE) recommends</a:t>
            </a:r>
            <a:r>
              <a:rPr lang="en-US" sz="1200" kern="1200" baseline="0" dirty="0" smtClean="0">
                <a:solidFill>
                  <a:schemeClr val="tx1"/>
                </a:solidFill>
                <a:effectLst/>
                <a:latin typeface="+mn-lt"/>
                <a:ea typeface="+mn-ea"/>
                <a:cs typeface="+mn-cs"/>
              </a:rPr>
              <a:t> the use of the Pre-IPT Oral screener. </a:t>
            </a:r>
            <a:r>
              <a:rPr lang="en-US" sz="1200" b="1" kern="1200" dirty="0" smtClean="0">
                <a:solidFill>
                  <a:schemeClr val="tx1"/>
                </a:solidFill>
                <a:effectLst/>
                <a:latin typeface="+mn-lt"/>
                <a:ea typeface="+mn-ea"/>
                <a:cs typeface="+mn-cs"/>
              </a:rPr>
              <a:t>Training to Administer the Pre-IPT Oral </a:t>
            </a:r>
            <a:r>
              <a:rPr lang="en-US" sz="1200" kern="1200" dirty="0" smtClean="0">
                <a:solidFill>
                  <a:schemeClr val="tx1"/>
                </a:solidFill>
                <a:effectLst/>
                <a:latin typeface="+mn-lt"/>
                <a:ea typeface="+mn-ea"/>
                <a:cs typeface="+mn-cs"/>
              </a:rPr>
              <a:t>is available at </a:t>
            </a:r>
            <a:r>
              <a:rPr lang="en-US" sz="1200" u="sng" kern="1200" dirty="0" smtClean="0">
                <a:solidFill>
                  <a:schemeClr val="tx1"/>
                </a:solidFill>
                <a:effectLst/>
                <a:latin typeface="+mn-lt"/>
                <a:ea typeface="+mn-ea"/>
                <a:cs typeface="+mn-cs"/>
              </a:rPr>
              <a:t>www.ballard-tighe.com</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Staff conducting the screener must be certified preschool teachers and have completed the training to understand the assessment and scoring procedures.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effectLst/>
                <a:latin typeface="+mn-lt"/>
                <a:ea typeface="+mn-ea"/>
                <a:cs typeface="+mn-cs"/>
              </a:rPr>
              <a:t>Before, during, and after the screener, the test administrator should consult with the family on the child’s use of English to ensure that the test is as culturally and linguistically appropriate. The screening process also requires multiple observations and multiple measures to ensure that the results are accurate.</a:t>
            </a:r>
            <a:endParaRPr lang="en-US" sz="1200" u="sng"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smtClean="0">
                <a:solidFill>
                  <a:schemeClr val="tx1"/>
                </a:solidFill>
                <a:effectLst/>
                <a:latin typeface="+mn-lt"/>
                <a:ea typeface="+mn-ea"/>
                <a:cs typeface="+mn-cs"/>
              </a:rPr>
              <a:t>Before</a:t>
            </a:r>
            <a:r>
              <a:rPr lang="en-US" sz="1200" u="none" kern="1200" baseline="0" dirty="0" smtClean="0">
                <a:solidFill>
                  <a:schemeClr val="tx1"/>
                </a:solidFill>
                <a:effectLst/>
                <a:latin typeface="+mn-lt"/>
                <a:ea typeface="+mn-ea"/>
                <a:cs typeface="+mn-cs"/>
              </a:rPr>
              <a:t> screening, schools</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should consult with their building and district leaders to ensure recommended procedures are in place. </a:t>
            </a:r>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further guidance on these practices, please contact the ISBE Division of English Learners at </a:t>
            </a:r>
            <a:r>
              <a:rPr lang="en-US" sz="1200" u="sng" kern="1200" dirty="0">
                <a:solidFill>
                  <a:schemeClr val="tx1"/>
                </a:solidFill>
                <a:effectLst/>
                <a:latin typeface="+mn-lt"/>
                <a:ea typeface="+mn-ea"/>
                <a:cs typeface="+mn-cs"/>
                <a:hlinkClick r:id="rId3"/>
              </a:rPr>
              <a:t>DEL@isbe.net</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Regardless of the results of the pre-IPT Oral, all</a:t>
            </a:r>
            <a:r>
              <a:rPr lang="en-US" sz="1200" kern="1200" baseline="0" dirty="0" smtClean="0">
                <a:solidFill>
                  <a:schemeClr val="tx1"/>
                </a:solidFill>
                <a:effectLst/>
                <a:latin typeface="+mn-lt"/>
                <a:ea typeface="+mn-ea"/>
                <a:cs typeface="+mn-cs"/>
              </a:rPr>
              <a:t> students screened in preschool will be rescreened in Kindergarten using the WIDA MODEL.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 can find more details of the requirements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screening process on 23 Ill. Admin. Code Part 228.15 here: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16</a:t>
            </a:fld>
            <a:endParaRPr lang="fr-CA"/>
          </a:p>
        </p:txBody>
      </p:sp>
    </p:spTree>
    <p:extLst>
      <p:ext uri="{BB962C8B-B14F-4D97-AF65-F5344CB8AC3E}">
        <p14:creationId xmlns:p14="http://schemas.microsoft.com/office/powerpoint/2010/main" val="3225379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Illinois is a member of the WIDA Consortium. Thus, it has adopted the WIDA MODEL and the WIDA Screener for assessing English language proficiency of potential ELs.</a:t>
            </a:r>
          </a:p>
          <a:p>
            <a:r>
              <a:rPr lang="en-US" sz="1200" kern="1200" dirty="0" smtClean="0">
                <a:solidFill>
                  <a:schemeClr val="tx1"/>
                </a:solidFill>
                <a:effectLst/>
                <a:latin typeface="+mn-lt"/>
                <a:ea typeface="+mn-ea"/>
                <a:cs typeface="+mn-cs"/>
              </a:rPr>
              <a:t>The WIDA MODEL is used for kindergarten and the first semester of first grade. Kindergarteners may have been assessed for English proficiency in preschool, but those identified as potential ELs by the home language survey must be screened with the MODEL regardless of their EL status in preschool. </a:t>
            </a:r>
          </a:p>
          <a:p>
            <a:r>
              <a:rPr lang="en-US" sz="1200" kern="1200" dirty="0" smtClean="0">
                <a:solidFill>
                  <a:schemeClr val="tx1"/>
                </a:solidFill>
                <a:effectLst/>
                <a:latin typeface="+mn-lt"/>
                <a:ea typeface="+mn-ea"/>
                <a:cs typeface="+mn-cs"/>
              </a:rPr>
              <a:t>The WIDA Screener is used for the second semester of first grade through 12th grade.  </a:t>
            </a:r>
          </a:p>
          <a:p>
            <a:r>
              <a:rPr lang="en-US" sz="1200" kern="1200" dirty="0" smtClean="0">
                <a:solidFill>
                  <a:schemeClr val="tx1"/>
                </a:solidFill>
                <a:effectLst/>
                <a:latin typeface="+mn-lt"/>
                <a:ea typeface="+mn-ea"/>
                <a:cs typeface="+mn-cs"/>
              </a:rPr>
              <a:t>Students who score below the minimum score for English proficiency acceptable for their grade level are identified as English learners.</a:t>
            </a:r>
          </a:p>
          <a:p>
            <a:r>
              <a:rPr lang="en-US" sz="1200" kern="1200" dirty="0" smtClean="0">
                <a:solidFill>
                  <a:schemeClr val="tx1"/>
                </a:solidFill>
                <a:effectLst/>
                <a:latin typeface="+mn-lt"/>
                <a:ea typeface="+mn-ea"/>
                <a:cs typeface="+mn-cs"/>
              </a:rPr>
              <a:t>The title of this slide is a hyperlink to the ISBE proficiency screening webpage for more detailed information.  The link is also included here: </a:t>
            </a:r>
            <a:r>
              <a:rPr lang="en-US" sz="1200" u="sng" kern="1200" dirty="0" smtClean="0">
                <a:solidFill>
                  <a:schemeClr val="tx1"/>
                </a:solidFill>
                <a:effectLst/>
                <a:latin typeface="+mn-lt"/>
                <a:ea typeface="+mn-ea"/>
                <a:cs typeface="+mn-cs"/>
                <a:hlinkClick r:id="rId3"/>
              </a:rPr>
              <a:t>https://www.isbe.net/Pages/Screening-for-English-Language-Proficiency.aspx</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find more details of the requirements of screening process on 23 Ill. Admin. Code Part 228.15 here: </a:t>
            </a:r>
            <a:r>
              <a:rPr lang="en-US" sz="1200" u="sng" kern="1200" dirty="0" smtClean="0">
                <a:solidFill>
                  <a:schemeClr val="tx1"/>
                </a:solidFill>
                <a:effectLst/>
                <a:latin typeface="+mn-lt"/>
                <a:ea typeface="+mn-ea"/>
                <a:cs typeface="+mn-cs"/>
                <a:hlinkClick r:id="rId4"/>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a:p>
        </p:txBody>
      </p:sp>
    </p:spTree>
    <p:extLst>
      <p:ext uri="{BB962C8B-B14F-4D97-AF65-F5344CB8AC3E}">
        <p14:creationId xmlns:p14="http://schemas.microsoft.com/office/powerpoint/2010/main" val="3772634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some instances, new students should not be screened </a:t>
            </a:r>
            <a:r>
              <a:rPr lang="en-US" sz="1200" kern="1200" dirty="0" smtClean="0">
                <a:solidFill>
                  <a:schemeClr val="tx1"/>
                </a:solidFill>
                <a:effectLst/>
                <a:latin typeface="+mn-lt"/>
                <a:ea typeface="+mn-ea"/>
                <a:cs typeface="+mn-cs"/>
              </a:rPr>
              <a:t>for English language</a:t>
            </a:r>
            <a:r>
              <a:rPr lang="en-US" sz="1200" kern="1200" baseline="0" dirty="0" smtClean="0">
                <a:solidFill>
                  <a:schemeClr val="tx1"/>
                </a:solidFill>
                <a:effectLst/>
                <a:latin typeface="+mn-lt"/>
                <a:ea typeface="+mn-ea"/>
                <a:cs typeface="+mn-cs"/>
              </a:rPr>
              <a:t> proficiency (ELP) </a:t>
            </a:r>
            <a:r>
              <a:rPr lang="en-US" sz="1200" kern="1200" dirty="0" smtClean="0">
                <a:solidFill>
                  <a:schemeClr val="tx1"/>
                </a:solidFill>
                <a:effectLst/>
                <a:latin typeface="+mn-lt"/>
                <a:ea typeface="+mn-ea"/>
                <a:cs typeface="+mn-cs"/>
              </a:rPr>
              <a:t>even </a:t>
            </a:r>
            <a:r>
              <a:rPr lang="en-US" sz="1200" kern="1200" dirty="0">
                <a:solidFill>
                  <a:schemeClr val="tx1"/>
                </a:solidFill>
                <a:effectLst/>
                <a:latin typeface="+mn-lt"/>
                <a:ea typeface="+mn-ea"/>
                <a:cs typeface="+mn-cs"/>
              </a:rPr>
              <a:t>if the home language survey indicates that a language other than English is spoken at </a:t>
            </a:r>
            <a:r>
              <a:rPr lang="en-US" sz="1200" kern="1200" dirty="0" smtClean="0">
                <a:solidFill>
                  <a:schemeClr val="tx1"/>
                </a:solidFill>
                <a:effectLst/>
                <a:latin typeface="+mn-lt"/>
                <a:ea typeface="+mn-ea"/>
                <a:cs typeface="+mn-cs"/>
              </a:rPr>
              <a:t>home</a:t>
            </a:r>
            <a:r>
              <a:rPr lang="en-US" sz="1200" kern="1200" baseline="0" dirty="0" smtClean="0">
                <a:solidFill>
                  <a:schemeClr val="tx1"/>
                </a:solidFill>
                <a:effectLst/>
                <a:latin typeface="+mn-lt"/>
                <a:ea typeface="+mn-ea"/>
                <a:cs typeface="+mn-cs"/>
              </a:rPr>
              <a:t> (23 Ill. Admin. Code Part 228.15(e)(1)).</a:t>
            </a:r>
            <a:endParaRPr lang="en-US" sz="1200" kern="1200" dirty="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Students do not need to be screened for ELP if one</a:t>
            </a:r>
            <a:r>
              <a:rPr lang="en-US" sz="1200" kern="1200" baseline="0" dirty="0" smtClean="0">
                <a:solidFill>
                  <a:schemeClr val="tx1"/>
                </a:solidFill>
                <a:effectLst/>
                <a:latin typeface="+mn-lt"/>
                <a:ea typeface="+mn-ea"/>
                <a:cs typeface="+mn-cs"/>
              </a:rPr>
              <a:t> of the following is true: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student has </a:t>
            </a:r>
            <a:r>
              <a:rPr lang="en-US" sz="1200" kern="1200" dirty="0" smtClean="0">
                <a:solidFill>
                  <a:schemeClr val="tx1"/>
                </a:solidFill>
                <a:effectLst/>
                <a:latin typeface="+mn-lt"/>
                <a:ea typeface="+mn-ea"/>
                <a:cs typeface="+mn-cs"/>
              </a:rPr>
              <a:t>ACCESS </a:t>
            </a:r>
            <a:r>
              <a:rPr lang="en-US" sz="1200" kern="1200" dirty="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ELLs results from </a:t>
            </a:r>
            <a:r>
              <a:rPr lang="en-US" sz="1200" kern="1200" dirty="0">
                <a:solidFill>
                  <a:schemeClr val="tx1"/>
                </a:solidFill>
                <a:effectLst/>
                <a:latin typeface="+mn-lt"/>
                <a:ea typeface="+mn-ea"/>
                <a:cs typeface="+mn-cs"/>
              </a:rPr>
              <a:t>the previous school </a:t>
            </a:r>
            <a:r>
              <a:rPr lang="en-US" sz="1200" kern="1200" dirty="0" smtClean="0">
                <a:solidFill>
                  <a:schemeClr val="tx1"/>
                </a:solidFill>
                <a:effectLst/>
                <a:latin typeface="+mn-lt"/>
                <a:ea typeface="+mn-ea"/>
                <a:cs typeface="+mn-cs"/>
              </a:rPr>
              <a:t>year.</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hese </a:t>
            </a:r>
            <a:r>
              <a:rPr lang="en-US" sz="1200" kern="1200" dirty="0">
                <a:solidFill>
                  <a:schemeClr val="tx1"/>
                </a:solidFill>
                <a:effectLst/>
                <a:latin typeface="+mn-lt"/>
                <a:ea typeface="+mn-ea"/>
                <a:cs typeface="+mn-cs"/>
              </a:rPr>
              <a:t>results must be used to determine the student’s </a:t>
            </a:r>
            <a:r>
              <a:rPr lang="en-US" sz="1200" kern="1200" dirty="0" smtClean="0">
                <a:solidFill>
                  <a:schemeClr val="tx1"/>
                </a:solidFill>
                <a:effectLst/>
                <a:latin typeface="+mn-lt"/>
                <a:ea typeface="+mn-ea"/>
                <a:cs typeface="+mn-cs"/>
              </a:rPr>
              <a:t>ELP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placement. </a:t>
            </a:r>
            <a:r>
              <a:rPr lang="en-US" sz="1200" kern="1200" dirty="0">
                <a:solidFill>
                  <a:schemeClr val="tx1"/>
                </a:solidFill>
                <a:effectLst/>
                <a:latin typeface="+mn-lt"/>
                <a:ea typeface="+mn-ea"/>
                <a:cs typeface="+mn-cs"/>
              </a:rPr>
              <a:t>This include ACCESS for ELLs </a:t>
            </a:r>
            <a:r>
              <a:rPr lang="en-US" sz="1200" kern="1200" dirty="0" smtClean="0">
                <a:solidFill>
                  <a:schemeClr val="tx1"/>
                </a:solidFill>
                <a:effectLst/>
                <a:latin typeface="+mn-lt"/>
                <a:ea typeface="+mn-ea"/>
                <a:cs typeface="+mn-cs"/>
              </a:rPr>
              <a:t>results from</a:t>
            </a:r>
            <a:r>
              <a:rPr lang="en-US" sz="1200" kern="1200" baseline="0" dirty="0" smtClean="0">
                <a:solidFill>
                  <a:schemeClr val="tx1"/>
                </a:solidFill>
                <a:effectLst/>
                <a:latin typeface="+mn-lt"/>
                <a:ea typeface="+mn-ea"/>
                <a:cs typeface="+mn-cs"/>
              </a:rPr>
              <a:t> a test taken in</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Illinois or another WIDA state</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a:t>
            </a:r>
            <a:r>
              <a:rPr lang="en-US" sz="1200" kern="1200" dirty="0">
                <a:solidFill>
                  <a:schemeClr val="tx1"/>
                </a:solidFill>
                <a:effectLst/>
                <a:latin typeface="+mn-lt"/>
                <a:ea typeface="+mn-ea"/>
                <a:cs typeface="+mn-cs"/>
              </a:rPr>
              <a:t>student </a:t>
            </a:r>
            <a:r>
              <a:rPr lang="en-US" sz="1200" kern="1200" dirty="0" smtClean="0">
                <a:solidFill>
                  <a:schemeClr val="tx1"/>
                </a:solidFill>
                <a:effectLst/>
                <a:latin typeface="+mn-lt"/>
                <a:ea typeface="+mn-ea"/>
                <a:cs typeface="+mn-cs"/>
              </a:rPr>
              <a:t>screening </a:t>
            </a:r>
            <a:r>
              <a:rPr lang="en-US" sz="1200" kern="1200" dirty="0">
                <a:solidFill>
                  <a:schemeClr val="tx1"/>
                </a:solidFill>
                <a:effectLst/>
                <a:latin typeface="+mn-lt"/>
                <a:ea typeface="+mn-ea"/>
                <a:cs typeface="+mn-cs"/>
              </a:rPr>
              <a:t>results from within the past 12 </a:t>
            </a:r>
            <a:r>
              <a:rPr lang="en-US" sz="1200" kern="1200" dirty="0" smtClean="0">
                <a:solidFill>
                  <a:schemeClr val="tx1"/>
                </a:solidFill>
                <a:effectLst/>
                <a:latin typeface="+mn-lt"/>
                <a:ea typeface="+mn-ea"/>
                <a:cs typeface="+mn-cs"/>
              </a:rPr>
              <a:t>months are available. These</a:t>
            </a:r>
            <a:r>
              <a:rPr lang="en-US" sz="1200" kern="1200" baseline="0" dirty="0" smtClean="0">
                <a:solidFill>
                  <a:schemeClr val="tx1"/>
                </a:solidFill>
                <a:effectLst/>
                <a:latin typeface="+mn-lt"/>
                <a:ea typeface="+mn-ea"/>
                <a:cs typeface="+mn-cs"/>
              </a:rPr>
              <a:t> results</a:t>
            </a:r>
            <a:r>
              <a:rPr lang="en-US" sz="1200" kern="1200" dirty="0" smtClean="0">
                <a:solidFill>
                  <a:schemeClr val="tx1"/>
                </a:solidFill>
                <a:effectLst/>
                <a:latin typeface="+mn-lt"/>
                <a:ea typeface="+mn-ea"/>
                <a:cs typeface="+mn-cs"/>
              </a:rPr>
              <a:t> may </a:t>
            </a:r>
            <a:r>
              <a:rPr lang="en-US" sz="1200" kern="1200" dirty="0">
                <a:solidFill>
                  <a:schemeClr val="tx1"/>
                </a:solidFill>
                <a:effectLst/>
                <a:latin typeface="+mn-lt"/>
                <a:ea typeface="+mn-ea"/>
                <a:cs typeface="+mn-cs"/>
              </a:rPr>
              <a:t>be </a:t>
            </a:r>
            <a:r>
              <a:rPr lang="en-US" sz="1200" kern="1200" dirty="0" smtClean="0">
                <a:solidFill>
                  <a:schemeClr val="tx1"/>
                </a:solidFill>
                <a:effectLst/>
                <a:latin typeface="+mn-lt"/>
                <a:ea typeface="+mn-ea"/>
                <a:cs typeface="+mn-cs"/>
              </a:rPr>
              <a:t>used</a:t>
            </a:r>
            <a:r>
              <a:rPr lang="en-US" sz="1200" kern="1200" baseline="0" dirty="0" smtClean="0">
                <a:solidFill>
                  <a:schemeClr val="tx1"/>
                </a:solidFill>
                <a:effectLst/>
                <a:latin typeface="+mn-lt"/>
                <a:ea typeface="+mn-ea"/>
                <a:cs typeface="+mn-cs"/>
              </a:rPr>
              <a:t> to determine the student’s ELP and placement and the student does not need to be screened again.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a:t>
            </a:r>
            <a:r>
              <a:rPr lang="en-US" sz="1200" kern="1200" dirty="0" smtClean="0">
                <a:solidFill>
                  <a:schemeClr val="tx1"/>
                </a:solidFill>
                <a:effectLst/>
                <a:latin typeface="+mn-lt"/>
                <a:ea typeface="+mn-ea"/>
                <a:cs typeface="+mn-cs"/>
              </a:rPr>
              <a:t>tudent met ELP (</a:t>
            </a:r>
            <a:r>
              <a:rPr lang="en-US" sz="1200" kern="1200" dirty="0">
                <a:solidFill>
                  <a:schemeClr val="tx1"/>
                </a:solidFill>
                <a:effectLst/>
                <a:latin typeface="+mn-lt"/>
                <a:ea typeface="+mn-ea"/>
                <a:cs typeface="+mn-cs"/>
              </a:rPr>
              <a:t>based on the Illinois definition of proficiency) on </a:t>
            </a:r>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screener </a:t>
            </a:r>
            <a:r>
              <a:rPr lang="en-US" sz="1200" kern="1200" dirty="0" smtClean="0">
                <a:solidFill>
                  <a:schemeClr val="tx1"/>
                </a:solidFill>
                <a:effectLst/>
                <a:latin typeface="+mn-lt"/>
                <a:ea typeface="+mn-ea"/>
                <a:cs typeface="+mn-cs"/>
              </a:rPr>
              <a:t>or on ACCESS </a:t>
            </a:r>
            <a:r>
              <a:rPr lang="en-US" sz="1200" kern="1200" dirty="0">
                <a:solidFill>
                  <a:schemeClr val="tx1"/>
                </a:solidFill>
                <a:effectLst/>
                <a:latin typeface="+mn-lt"/>
                <a:ea typeface="+mn-ea"/>
                <a:cs typeface="+mn-cs"/>
              </a:rPr>
              <a:t>for </a:t>
            </a:r>
            <a:r>
              <a:rPr lang="en-US" sz="1200" kern="1200" dirty="0" smtClean="0">
                <a:solidFill>
                  <a:schemeClr val="tx1"/>
                </a:solidFill>
                <a:effectLst/>
                <a:latin typeface="+mn-lt"/>
                <a:ea typeface="+mn-ea"/>
                <a:cs typeface="+mn-cs"/>
              </a:rPr>
              <a:t>ELLs. The student</a:t>
            </a:r>
            <a:r>
              <a:rPr lang="en-US" sz="1200" kern="1200" baseline="0" dirty="0" smtClean="0">
                <a:solidFill>
                  <a:schemeClr val="tx1"/>
                </a:solidFill>
                <a:effectLst/>
                <a:latin typeface="+mn-lt"/>
                <a:ea typeface="+mn-ea"/>
                <a:cs typeface="+mn-cs"/>
              </a:rPr>
              <a:t> is no longer considered an EL and does not need EL services.</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The student w</a:t>
            </a:r>
            <a:r>
              <a:rPr lang="en-US" sz="1200" kern="1200" dirty="0" smtClean="0">
                <a:solidFill>
                  <a:schemeClr val="tx1"/>
                </a:solidFill>
                <a:effectLst/>
                <a:latin typeface="+mn-lt"/>
                <a:ea typeface="+mn-ea"/>
                <a:cs typeface="+mn-cs"/>
              </a:rPr>
              <a:t>as not </a:t>
            </a:r>
            <a:r>
              <a:rPr lang="en-US" sz="1200" kern="1200" dirty="0">
                <a:solidFill>
                  <a:schemeClr val="tx1"/>
                </a:solidFill>
                <a:effectLst/>
                <a:latin typeface="+mn-lt"/>
                <a:ea typeface="+mn-ea"/>
                <a:cs typeface="+mn-cs"/>
              </a:rPr>
              <a:t>identified as an English learner in the previous </a:t>
            </a:r>
            <a:r>
              <a:rPr lang="en-US" sz="1200" kern="1200" dirty="0" smtClean="0">
                <a:solidFill>
                  <a:schemeClr val="tx1"/>
                </a:solidFill>
                <a:effectLst/>
                <a:latin typeface="+mn-lt"/>
                <a:ea typeface="+mn-ea"/>
                <a:cs typeface="+mn-cs"/>
              </a:rPr>
              <a:t>district,</a:t>
            </a:r>
            <a:r>
              <a:rPr lang="en-US" sz="1200" kern="1200" baseline="0" dirty="0" smtClean="0">
                <a:solidFill>
                  <a:schemeClr val="tx1"/>
                </a:solidFill>
                <a:effectLst/>
                <a:latin typeface="+mn-lt"/>
                <a:ea typeface="+mn-ea"/>
                <a:cs typeface="+mn-cs"/>
              </a:rPr>
              <a:t> the student did not received EL services in the last school year, </a:t>
            </a:r>
            <a:r>
              <a:rPr lang="en-US" sz="1200" b="1" u="sng" kern="1200" baseline="0" dirty="0" smtClean="0">
                <a:solidFill>
                  <a:schemeClr val="tx1"/>
                </a:solidFill>
                <a:effectLst/>
                <a:latin typeface="+mn-lt"/>
                <a:ea typeface="+mn-ea"/>
                <a:cs typeface="+mn-cs"/>
              </a:rPr>
              <a:t>and</a:t>
            </a:r>
            <a:r>
              <a:rPr lang="en-US" sz="1200" kern="1200" baseline="0" dirty="0" smtClean="0">
                <a:solidFill>
                  <a:schemeClr val="tx1"/>
                </a:solidFill>
                <a:effectLst/>
                <a:latin typeface="+mn-lt"/>
                <a:ea typeface="+mn-ea"/>
                <a:cs typeface="+mn-cs"/>
              </a:rPr>
              <a:t> the student </a:t>
            </a:r>
            <a:r>
              <a:rPr lang="en-US" sz="1200" kern="1200" dirty="0" smtClean="0">
                <a:solidFill>
                  <a:schemeClr val="tx1"/>
                </a:solidFill>
                <a:effectLst/>
                <a:latin typeface="+mn-lt"/>
                <a:ea typeface="+mn-ea"/>
                <a:cs typeface="+mn-cs"/>
              </a:rPr>
              <a:t>has </a:t>
            </a:r>
            <a:r>
              <a:rPr lang="en-US" sz="1200" kern="1200" dirty="0">
                <a:solidFill>
                  <a:schemeClr val="tx1"/>
                </a:solidFill>
                <a:effectLst/>
                <a:latin typeface="+mn-lt"/>
                <a:ea typeface="+mn-ea"/>
                <a:cs typeface="+mn-cs"/>
              </a:rPr>
              <a:t>met state standards in reading and math on the most recent state assessment or on a nationally normed </a:t>
            </a:r>
            <a:r>
              <a:rPr lang="en-US" sz="1200" kern="1200" dirty="0" smtClean="0">
                <a:solidFill>
                  <a:schemeClr val="tx1"/>
                </a:solidFill>
                <a:effectLst/>
                <a:latin typeface="+mn-lt"/>
                <a:ea typeface="+mn-ea"/>
                <a:cs typeface="+mn-cs"/>
              </a:rPr>
              <a:t>assessment. The student is no longer considered an EL and does not need EL services.</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a:t>
            </a:r>
            <a:r>
              <a:rPr lang="en-US" sz="1200" kern="1200" baseline="0" dirty="0" smtClean="0">
                <a:solidFill>
                  <a:schemeClr val="tx1"/>
                </a:solidFill>
                <a:effectLst/>
                <a:latin typeface="+mn-lt"/>
                <a:ea typeface="+mn-ea"/>
                <a:cs typeface="+mn-cs"/>
              </a:rPr>
              <a:t> additional information of when screening for English language proficiency is not required, please review the guidance under 23 Ill. Admin. Code Part 228.15(e)(1). </a:t>
            </a:r>
            <a:r>
              <a:rPr lang="en-US" sz="1200" kern="1200" dirty="0" smtClean="0">
                <a:solidFill>
                  <a:schemeClr val="tx1"/>
                </a:solidFill>
                <a:effectLst/>
                <a:latin typeface="+mn-lt"/>
                <a:ea typeface="+mn-ea"/>
                <a:cs typeface="+mn-cs"/>
              </a:rPr>
              <a:t>You can find more details of the requirements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screening process on 23 Ill. Admin. Code Part 228.15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a:t>
            </a: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a:p>
        </p:txBody>
      </p:sp>
    </p:spTree>
    <p:extLst>
      <p:ext uri="{BB962C8B-B14F-4D97-AF65-F5344CB8AC3E}">
        <p14:creationId xmlns:p14="http://schemas.microsoft.com/office/powerpoint/2010/main" val="105998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When screening results indicate that a student is an English learner, the school must place the student in a program for English learners, either a transitional bilingual education program or transitional program of instruction.</a:t>
            </a:r>
            <a:r>
              <a:rPr lang="en-US" baseline="0" dirty="0" smtClean="0"/>
              <a:t> </a:t>
            </a:r>
            <a:r>
              <a:rPr lang="en-US" dirty="0" smtClean="0"/>
              <a:t>The district must send the family a written notification of this placement. </a:t>
            </a:r>
            <a:r>
              <a:rPr lang="en-US" sz="1200" kern="1200" dirty="0" smtClean="0">
                <a:solidFill>
                  <a:schemeClr val="tx1"/>
                </a:solidFill>
                <a:effectLst/>
                <a:latin typeface="+mn-lt"/>
                <a:ea typeface="+mn-ea"/>
                <a:cs typeface="+mn-cs"/>
              </a:rPr>
              <a:t>You can find more details of the requirements of 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screening process on 23 Ill. Admin. Code Part 228.15 here: </a:t>
            </a:r>
            <a:r>
              <a:rPr lang="en-US" sz="1200" u="sng" kern="1200" dirty="0" smtClean="0">
                <a:solidFill>
                  <a:schemeClr val="tx1"/>
                </a:solidFill>
                <a:effectLst/>
                <a:latin typeface="+mn-lt"/>
                <a:ea typeface="+mn-ea"/>
                <a:cs typeface="+mn-cs"/>
                <a:hlinkClick r:id="rId3"/>
              </a:rPr>
              <a:t>https://www.isbe.net/Documents/228ARK.pdf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a:p>
        </p:txBody>
      </p:sp>
    </p:spTree>
    <p:extLst>
      <p:ext uri="{BB962C8B-B14F-4D97-AF65-F5344CB8AC3E}">
        <p14:creationId xmlns:p14="http://schemas.microsoft.com/office/powerpoint/2010/main" val="389774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effectLst/>
                <a:latin typeface="+mn-lt"/>
                <a:ea typeface="+mn-ea"/>
                <a:cs typeface="+mn-cs"/>
              </a:rPr>
              <a:t>This professional development power point module is one of a ten-part series designed to introduce viewers to the </a:t>
            </a:r>
            <a:r>
              <a:rPr lang="en-US" sz="1200"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which provides an overview of legal obligations that schools/districts must address in supporting the educational needs of English learners (ELs).  This series frames federal and civil rights requirements with related Illinois statute requirements for statewide implementation.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Professional Development Modules: </a:t>
            </a:r>
            <a:r>
              <a:rPr lang="en-US" sz="1200" b="1" i="1" kern="1200" dirty="0" smtClean="0">
                <a:solidFill>
                  <a:schemeClr val="tx1"/>
                </a:solidFill>
                <a:effectLst/>
                <a:latin typeface="+mn-lt"/>
                <a:ea typeface="+mn-ea"/>
                <a:cs typeface="+mn-cs"/>
              </a:rPr>
              <a:t>English Learner Tool Kit </a:t>
            </a:r>
            <a:r>
              <a:rPr lang="en-US" sz="1200" kern="1200" dirty="0" smtClean="0">
                <a:solidFill>
                  <a:schemeClr val="tx1"/>
                </a:solidFill>
                <a:effectLst/>
                <a:latin typeface="+mn-lt"/>
                <a:ea typeface="+mn-ea"/>
                <a:cs typeface="+mn-cs"/>
              </a:rPr>
              <a:t>are a facilitator’s guide and a resource tool. These PD Modules can also be used as a teacher support with suggestions and references to encourage inclusionary practices to ensure equity and access for English learners.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key objectives of the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Expand knowledge on legal obligations to meet the needs of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Implement inclusionary practices for equity and access for all English learners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Serve as a companion and supplemental resource to legal guidance (“Dear Colleague Letter, OCR 2015” from US Department of Education)</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Integrate Illinois-specific requirements for English learners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Each of the 10 self-paced PD Modules will include links to additional resources that can be downloaded.</a:t>
            </a:r>
          </a:p>
          <a:p>
            <a:r>
              <a:rPr lang="en-US" sz="1200" kern="1200" dirty="0" smtClean="0">
                <a:solidFill>
                  <a:schemeClr val="tx1"/>
                </a:solidFill>
                <a:effectLst/>
                <a:latin typeface="+mn-lt"/>
                <a:ea typeface="+mn-ea"/>
                <a:cs typeface="+mn-cs"/>
              </a:rPr>
              <a:t>Facilitators can download the EL toolkit at: https://www2.ed.gov/about/offices/list/oela/english-learner-toolkit/index.html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3358836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The written notification of placement must be provided in English and in the student’s home language. Examples that are translated into 40 languages are available on the ISBE website here: </a:t>
            </a:r>
            <a:r>
              <a:rPr lang="en-US" sz="1200" u="sng" kern="1200" dirty="0" smtClean="0">
                <a:solidFill>
                  <a:schemeClr val="tx1"/>
                </a:solidFill>
                <a:effectLst/>
                <a:latin typeface="+mn-lt"/>
                <a:ea typeface="+mn-ea"/>
                <a:cs typeface="+mn-cs"/>
                <a:hlinkClick r:id="rId3"/>
              </a:rPr>
              <a:t>https://www.isbe.net/Pages/Parent-Notification-of-Enrollment-Requirements.aspx</a:t>
            </a:r>
            <a:r>
              <a:rPr lang="en-US" sz="1200" kern="1200" dirty="0" smtClean="0">
                <a:solidFill>
                  <a:schemeClr val="tx1"/>
                </a:solidFill>
                <a:effectLst/>
                <a:latin typeface="+mn-lt"/>
                <a:ea typeface="+mn-ea"/>
                <a:cs typeface="+mn-cs"/>
              </a:rPr>
              <a:t>. The notice must be sent within 30 days after the beginning of the school year or 14 days after enrollment for a student who enrolls in the middle of the school year. Parents or guardians have the right to withdraw their child from the program at any time or to request that their child be enrolled in a different English learner program, if available. For example, some parents may ask that their child be placed in an English as a second language program instead of a bilingual program. Districts should not encourage or suggest that families refuse services. Instead, districts should provide information about how the EL program will support the student in learning English and academic achievement. Additional information on the requirements of the parent notification letter may be found in 105 ILCS 5/14C-4 linked here: </a:t>
            </a:r>
            <a:r>
              <a:rPr lang="en-US" sz="1200" u="sng" kern="1200" dirty="0" smtClean="0">
                <a:solidFill>
                  <a:schemeClr val="tx1"/>
                </a:solidFill>
                <a:effectLst/>
                <a:latin typeface="+mn-lt"/>
                <a:ea typeface="+mn-ea"/>
                <a:cs typeface="+mn-cs"/>
                <a:hlinkClick r:id="rId4"/>
              </a:rPr>
              <a:t>http://www.ilga.gov/legislation/ilcs/ilcs4.asp?DocName=010500050HArt%2E+14C&amp;ActID=1005&amp;ChapterID=17&amp;SeqStart=120600000&amp;SeqEnd=122100000</a:t>
            </a:r>
            <a:r>
              <a:rPr lang="en-US" sz="1200" kern="1200" dirty="0" smtClean="0">
                <a:solidFill>
                  <a:schemeClr val="tx1"/>
                </a:solidFill>
                <a:effectLst/>
                <a:latin typeface="+mn-lt"/>
                <a:ea typeface="+mn-ea"/>
                <a:cs typeface="+mn-cs"/>
              </a:rPr>
              <a:t>.</a:t>
            </a:r>
          </a:p>
          <a:p>
            <a:pPr marL="0" indent="0">
              <a:buFont typeface="Arial" panose="020B0604020202020204" pitchFamily="34" charset="0"/>
              <a:buNone/>
            </a:pPr>
            <a:endParaRPr lang="en-US" b="0" baseline="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a:p>
        </p:txBody>
      </p:sp>
    </p:spTree>
    <p:extLst>
      <p:ext uri="{BB962C8B-B14F-4D97-AF65-F5344CB8AC3E}">
        <p14:creationId xmlns:p14="http://schemas.microsoft.com/office/powerpoint/2010/main" val="225548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of these issues is covered more in-depth in the sections that follow.</a:t>
            </a:r>
          </a:p>
          <a:p>
            <a:r>
              <a:rPr lang="en-US" sz="1200" kern="1200" dirty="0" smtClean="0">
                <a:solidFill>
                  <a:schemeClr val="tx1"/>
                </a:solidFill>
                <a:effectLst/>
                <a:latin typeface="+mn-lt"/>
                <a:ea typeface="+mn-ea"/>
                <a:cs typeface="+mn-cs"/>
              </a:rPr>
              <a:t>Building and district leaders may choose to collect the pause and reflect responses</a:t>
            </a:r>
            <a:r>
              <a:rPr lang="en-US" sz="1200" kern="120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would be serve as data to also pause and reflect about your English learner programming options. </a:t>
            </a:r>
          </a:p>
          <a:p>
            <a:r>
              <a:rPr lang="en-US" sz="1200" kern="1200" dirty="0" smtClean="0">
                <a:solidFill>
                  <a:schemeClr val="tx1"/>
                </a:solidFill>
                <a:effectLst/>
                <a:latin typeface="+mn-lt"/>
                <a:ea typeface="+mn-ea"/>
                <a:cs typeface="+mn-cs"/>
              </a:rPr>
              <a:t>Page 10 of Chapter 1 also allows you to complete a placement test checklist as you pause and reflect: </a:t>
            </a:r>
            <a:r>
              <a:rPr lang="en-US" sz="1200" u="sng" kern="1200" dirty="0" smtClean="0">
                <a:solidFill>
                  <a:schemeClr val="tx1"/>
                </a:solidFill>
                <a:effectLst/>
                <a:latin typeface="+mn-lt"/>
                <a:ea typeface="+mn-ea"/>
                <a:cs typeface="+mn-cs"/>
                <a:hlinkClick r:id="rId3"/>
              </a:rPr>
              <a:t>https://www2.ed.gov/about/offices/list/oela/english-learner-toolkit/chap1.pdf</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a:p>
        </p:txBody>
      </p:sp>
    </p:spTree>
    <p:extLst>
      <p:ext uri="{BB962C8B-B14F-4D97-AF65-F5344CB8AC3E}">
        <p14:creationId xmlns:p14="http://schemas.microsoft.com/office/powerpoint/2010/main" val="2555797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a:p>
        </p:txBody>
      </p:sp>
    </p:spTree>
    <p:extLst>
      <p:ext uri="{BB962C8B-B14F-4D97-AF65-F5344CB8AC3E}">
        <p14:creationId xmlns:p14="http://schemas.microsoft.com/office/powerpoint/2010/main" val="38930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three home language survey (HLS) examples included in the toolkit section of Chapter 1 help districts ensure that all students receive the education services they need.  The surveys include questions about students’ language backgrounds. The three examples can be found at: </a:t>
            </a:r>
            <a:r>
              <a:rPr lang="en-US" sz="1200" u="sng" kern="1200" dirty="0" smtClean="0">
                <a:solidFill>
                  <a:schemeClr val="tx1"/>
                </a:solidFill>
                <a:effectLst/>
                <a:latin typeface="+mn-lt"/>
                <a:ea typeface="+mn-ea"/>
                <a:cs typeface="+mn-cs"/>
                <a:hlinkClick r:id="rId3"/>
              </a:rPr>
              <a:t>https://www2.ed.gov/about/offices/list/oela/english-learner-toolkit/chap1.pdf</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Please note that Illinois has two questions that must be part of the HLS as detailed</a:t>
            </a:r>
            <a:r>
              <a:rPr lang="en-US" sz="1200" kern="1200" baseline="0" dirty="0" smtClean="0">
                <a:solidFill>
                  <a:schemeClr val="tx1"/>
                </a:solidFill>
                <a:effectLst/>
                <a:latin typeface="+mn-lt"/>
                <a:ea typeface="+mn-ea"/>
                <a:cs typeface="+mn-cs"/>
              </a:rPr>
              <a:t> on slide 14 of this module.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23</a:t>
            </a:fld>
            <a:endParaRPr lang="en-US" dirty="0"/>
          </a:p>
        </p:txBody>
      </p:sp>
    </p:spTree>
    <p:extLst>
      <p:ext uri="{BB962C8B-B14F-4D97-AF65-F5344CB8AC3E}">
        <p14:creationId xmlns:p14="http://schemas.microsoft.com/office/powerpoint/2010/main" val="802040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t>
            </a:r>
            <a:r>
              <a:rPr lang="en-US" i="0" dirty="0" smtClean="0"/>
              <a:t> </a:t>
            </a:r>
            <a:r>
              <a:rPr lang="en-US" i="0" dirty="0"/>
              <a:t>are accessible to district and building </a:t>
            </a:r>
            <a:r>
              <a:rPr lang="en-US" i="0" dirty="0" smtClean="0"/>
              <a:t>staff. Parent </a:t>
            </a:r>
            <a:r>
              <a:rPr lang="en-US" i="0" dirty="0"/>
              <a:t>resources are available in multiple languages. </a:t>
            </a:r>
            <a:r>
              <a:rPr lang="en-US" i="0" dirty="0" smtClean="0"/>
              <a:t>Additionally</a:t>
            </a:r>
            <a:r>
              <a:rPr lang="en-US" i="0" dirty="0"/>
              <a:t>, English learner program self-evaluation tools are available to support deeper conversations within your </a:t>
            </a:r>
            <a:r>
              <a:rPr lang="en-US" i="0" dirty="0" smtClean="0"/>
              <a:t>districts</a:t>
            </a:r>
            <a:r>
              <a:rPr lang="en-US" i="0" baseline="0" dirty="0" smtClean="0"/>
              <a:t> and schools.</a:t>
            </a:r>
            <a:endParaRPr lang="en-US" i="0" dirty="0"/>
          </a:p>
          <a:p>
            <a:r>
              <a:rPr lang="en-US" i="0" dirty="0"/>
              <a:t>The listed resources can be downloaded at </a:t>
            </a:r>
            <a:r>
              <a:rPr lang="en-US" i="0" dirty="0">
                <a:hlinkClick r:id="rId3"/>
              </a:rPr>
              <a:t>https://</a:t>
            </a:r>
            <a:r>
              <a:rPr lang="en-US" i="0" dirty="0" smtClean="0">
                <a:hlinkClick r:id="rId3"/>
              </a:rPr>
              <a:t>www2.ed.gov/about/offices/list/ocr/ellresources.html</a:t>
            </a:r>
            <a:r>
              <a:rPr lang="en-US" i="0" dirty="0" smtClean="0"/>
              <a:t>.</a:t>
            </a:r>
            <a:endParaRPr lang="en-US" i="0" dirty="0"/>
          </a:p>
          <a:p>
            <a:r>
              <a:rPr lang="en-US" i="0" dirty="0"/>
              <a:t>District and school </a:t>
            </a:r>
            <a:r>
              <a:rPr lang="en-US" i="0" dirty="0" smtClean="0"/>
              <a:t>personnel </a:t>
            </a:r>
            <a:r>
              <a:rPr lang="en-US" i="0" dirty="0"/>
              <a:t>may wish to review and share the resources with staff to support development and implementation of EL initiatives and programs in their buildings.  The companion toolkit which can be downloaded at </a:t>
            </a:r>
            <a:r>
              <a:rPr lang="en-US" i="0" dirty="0">
                <a:hlinkClick r:id="rId4"/>
              </a:rPr>
              <a:t>https://www2.ed.gov/about/offices/list/oela/english-learner-toolkit/index.html</a:t>
            </a:r>
            <a:r>
              <a:rPr lang="en-US" i="0" dirty="0"/>
              <a:t> </a:t>
            </a:r>
            <a:r>
              <a:rPr lang="en-US" i="0" dirty="0" smtClean="0"/>
              <a:t>can </a:t>
            </a:r>
            <a:r>
              <a:rPr lang="en-US" i="0" dirty="0"/>
              <a:t>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24</a:t>
            </a:fld>
            <a:endParaRPr lang="fr-CA"/>
          </a:p>
        </p:txBody>
      </p:sp>
    </p:spTree>
    <p:extLst>
      <p:ext uri="{BB962C8B-B14F-4D97-AF65-F5344CB8AC3E}">
        <p14:creationId xmlns:p14="http://schemas.microsoft.com/office/powerpoint/2010/main" val="3923783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Using the above links, the parent notification letter is available in multiple languages. </a:t>
            </a:r>
            <a:r>
              <a:rPr lang="en-US" i="0" dirty="0" smtClean="0"/>
              <a:t>The </a:t>
            </a:r>
            <a:r>
              <a:rPr lang="en-US" i="0" dirty="0"/>
              <a:t>surveys and notification letter examples listed under Identified Resources can be downloaded and used to aid in development of district communications</a:t>
            </a:r>
            <a:r>
              <a:rPr lang="en-US" i="0" dirty="0" smtClean="0"/>
              <a:t>.</a:t>
            </a:r>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Further reading resources are provided to help district and school leaders and staff in developing a deeper understanding in supporting the educational development of EL students and their families.</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25</a:t>
            </a:fld>
            <a:endParaRPr lang="fr-CA"/>
          </a:p>
        </p:txBody>
      </p:sp>
    </p:spTree>
    <p:extLst>
      <p:ext uri="{BB962C8B-B14F-4D97-AF65-F5344CB8AC3E}">
        <p14:creationId xmlns:p14="http://schemas.microsoft.com/office/powerpoint/2010/main" val="465069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This list is an overview of the ten topics that will be covered within the ten Professional Development Modules: </a:t>
            </a:r>
            <a:r>
              <a:rPr lang="en-US" sz="1200" i="1" kern="1200" dirty="0" smtClean="0">
                <a:solidFill>
                  <a:schemeClr val="tx1"/>
                </a:solidFill>
                <a:effectLst/>
                <a:latin typeface="+mn-lt"/>
                <a:ea typeface="+mn-ea"/>
                <a:cs typeface="+mn-cs"/>
              </a:rPr>
              <a:t>English Learner Tool Kit</a:t>
            </a:r>
            <a:r>
              <a:rPr lang="en-US" sz="1200" kern="1200" dirty="0" smtClean="0">
                <a:solidFill>
                  <a:schemeClr val="tx1"/>
                </a:solidFill>
                <a:effectLst/>
                <a:latin typeface="+mn-lt"/>
                <a:ea typeface="+mn-ea"/>
                <a:cs typeface="+mn-cs"/>
              </a:rPr>
              <a:t>.  These happen to be the most commonly overlooked (or violated) areas across the country.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This module focuses on Chapter 1: Identifying All English Learners.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51356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significant legal obligation. Title VI of the Civil Rights Act lays the foundation for prohibiting all aspects of discrimination and it has been legally interpreted to protect English learners (formerly labeled as Limited English Proficient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LEP, but changed to EL with passage of ESSA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30212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Lau v. Nichols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Probably the most important legal event for bilingual education was the </a:t>
            </a:r>
            <a:r>
              <a:rPr lang="en-US" sz="1200" i="1" kern="1200" dirty="0" smtClean="0">
                <a:solidFill>
                  <a:schemeClr val="tx1"/>
                </a:solidFill>
                <a:effectLst/>
                <a:latin typeface="+mn-lt"/>
                <a:ea typeface="+mn-ea"/>
                <a:cs typeface="+mn-cs"/>
              </a:rPr>
              <a:t>Lau v. Nichols </a:t>
            </a:r>
            <a:r>
              <a:rPr lang="en-US" sz="1200" kern="1200" dirty="0" smtClean="0">
                <a:solidFill>
                  <a:schemeClr val="tx1"/>
                </a:solidFill>
                <a:effectLst/>
                <a:latin typeface="+mn-lt"/>
                <a:ea typeface="+mn-ea"/>
                <a:cs typeface="+mn-cs"/>
              </a:rPr>
              <a:t>case, which was brought against the San Francisco Unified School District by the parents of nearly 1,800 Chinese students.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r>
              <a:rPr lang="en-US" sz="1200" kern="1200" dirty="0" smtClean="0">
                <a:solidFill>
                  <a:schemeClr val="tx1"/>
                </a:solidFill>
                <a:effectLst/>
                <a:latin typeface="+mn-lt"/>
                <a:ea typeface="+mn-ea"/>
                <a:cs typeface="+mn-cs"/>
              </a:rPr>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sz="1200" i="1" kern="1200" dirty="0" smtClean="0">
                <a:solidFill>
                  <a:schemeClr val="tx1"/>
                </a:solidFill>
                <a:effectLst/>
                <a:latin typeface="+mn-lt"/>
                <a:ea typeface="+mn-ea"/>
                <a:cs typeface="+mn-cs"/>
              </a:rPr>
              <a:t>Lau v.</a:t>
            </a:r>
            <a:r>
              <a:rPr lang="en-US" sz="1200" i="1" kern="1200" baseline="0" dirty="0" smtClean="0">
                <a:solidFill>
                  <a:schemeClr val="tx1"/>
                </a:solidFill>
                <a:effectLst/>
                <a:latin typeface="+mn-lt"/>
                <a:ea typeface="+mn-ea"/>
                <a:cs typeface="+mn-cs"/>
              </a:rPr>
              <a:t> Nichols </a:t>
            </a:r>
            <a:r>
              <a:rPr lang="en-US" sz="1200" kern="1200" baseline="0" dirty="0" smtClean="0">
                <a:solidFill>
                  <a:schemeClr val="tx1"/>
                </a:solidFill>
                <a:effectLst/>
                <a:latin typeface="+mn-lt"/>
                <a:ea typeface="+mn-ea"/>
                <a:cs typeface="+mn-cs"/>
              </a:rPr>
              <a:t>can be found at: </a:t>
            </a:r>
            <a:r>
              <a:rPr lang="en-US" sz="1200" kern="1200" dirty="0" smtClean="0">
                <a:solidFill>
                  <a:schemeClr val="tx1"/>
                </a:solidFill>
                <a:effectLst/>
                <a:latin typeface="+mn-lt"/>
                <a:ea typeface="+mn-ea"/>
                <a:cs typeface="+mn-cs"/>
              </a:rPr>
              <a:t>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a:p>
        </p:txBody>
      </p:sp>
    </p:spTree>
    <p:extLst>
      <p:ext uri="{BB962C8B-B14F-4D97-AF65-F5344CB8AC3E}">
        <p14:creationId xmlns:p14="http://schemas.microsoft.com/office/powerpoint/2010/main" val="1640941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EEOA takes Title VI to a very specific level focused in education and mandates that education institutions cannot deny equal educational opportunity to its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a:p>
        </p:txBody>
      </p:sp>
    </p:spTree>
    <p:extLst>
      <p:ext uri="{BB962C8B-B14F-4D97-AF65-F5344CB8AC3E}">
        <p14:creationId xmlns:p14="http://schemas.microsoft.com/office/powerpoint/2010/main" val="3862562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sz="1200" kern="1200" dirty="0" smtClean="0">
                <a:solidFill>
                  <a:schemeClr val="tx1"/>
                </a:solidFill>
                <a:effectLst/>
                <a:latin typeface="+mn-lt"/>
                <a:ea typeface="+mn-ea"/>
                <a:cs typeface="+mn-cs"/>
              </a:rPr>
              <a:t>Bottom line implication for ELs from Title VI Civil Rights, EEOA, plus </a:t>
            </a:r>
            <a:r>
              <a:rPr lang="en-US" sz="1200" i="1" kern="1200" dirty="0" smtClean="0">
                <a:solidFill>
                  <a:schemeClr val="tx1"/>
                </a:solidFill>
                <a:effectLst/>
                <a:latin typeface="+mn-lt"/>
                <a:ea typeface="+mn-ea"/>
                <a:cs typeface="+mn-cs"/>
              </a:rPr>
              <a:t>Lau v. Nichols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districts in the country </a:t>
            </a:r>
            <a:r>
              <a:rPr lang="en-US" sz="1200" b="1" kern="1200" dirty="0" smtClean="0">
                <a:solidFill>
                  <a:schemeClr val="tx1"/>
                </a:solidFill>
                <a:effectLst/>
                <a:latin typeface="+mn-lt"/>
                <a:ea typeface="+mn-ea"/>
                <a:cs typeface="+mn-cs"/>
              </a:rPr>
              <a:t>must</a:t>
            </a:r>
            <a:r>
              <a:rPr lang="en-US" sz="1200" kern="1200" dirty="0" smtClean="0">
                <a:solidFill>
                  <a:schemeClr val="tx1"/>
                </a:solidFill>
                <a:effectLst/>
                <a:latin typeface="+mn-lt"/>
                <a:ea typeface="+mn-ea"/>
                <a:cs typeface="+mn-cs"/>
              </a:rPr>
              <a:t> provide ELs meaningful access to educational content and programs in a language that they understand.  Typically, this requirement is met through native language support or bilingual programs.</a:t>
            </a:r>
          </a:p>
          <a:p>
            <a:r>
              <a:rPr lang="en-US" sz="1200" kern="1200" dirty="0" smtClean="0">
                <a:solidFill>
                  <a:schemeClr val="tx1"/>
                </a:solidFill>
                <a:effectLst/>
                <a:latin typeface="+mn-lt"/>
                <a:ea typeface="+mn-ea"/>
                <a:cs typeface="+mn-cs"/>
              </a:rPr>
              <a:t>Subsequently, another significant case law is known as </a:t>
            </a:r>
            <a:r>
              <a:rPr lang="en-US" sz="1200" i="1" kern="1200" dirty="0" err="1" smtClean="0">
                <a:solidFill>
                  <a:schemeClr val="tx1"/>
                </a:solidFill>
                <a:effectLst/>
                <a:latin typeface="+mn-lt"/>
                <a:ea typeface="+mn-ea"/>
                <a:cs typeface="+mn-cs"/>
              </a:rPr>
              <a:t>Casta</a:t>
            </a:r>
            <a:r>
              <a:rPr lang="en-US" sz="1200" kern="1200" dirty="0" err="1" smtClean="0">
                <a:solidFill>
                  <a:schemeClr val="tx1"/>
                </a:solidFill>
                <a:effectLst/>
                <a:latin typeface="+mn-lt"/>
                <a:ea typeface="+mn-ea"/>
                <a:cs typeface="+mn-cs"/>
              </a:rPr>
              <a:t>ñ</a:t>
            </a:r>
            <a:r>
              <a:rPr lang="en-US" sz="1200" i="1" kern="1200" dirty="0" err="1" smtClean="0">
                <a:solidFill>
                  <a:schemeClr val="tx1"/>
                </a:solidFill>
                <a:effectLst/>
                <a:latin typeface="+mn-lt"/>
                <a:ea typeface="+mn-ea"/>
                <a:cs typeface="+mn-cs"/>
              </a:rPr>
              <a:t>eda</a:t>
            </a:r>
            <a:r>
              <a:rPr lang="en-US" sz="1200" i="1" kern="1200" dirty="0" smtClean="0">
                <a:solidFill>
                  <a:schemeClr val="tx1"/>
                </a:solidFill>
                <a:effectLst/>
                <a:latin typeface="+mn-lt"/>
                <a:ea typeface="+mn-ea"/>
                <a:cs typeface="+mn-cs"/>
              </a:rPr>
              <a:t> v. Pickard</a:t>
            </a:r>
            <a:r>
              <a:rPr lang="en-US" sz="1200" kern="1200" dirty="0" smtClean="0">
                <a:solidFill>
                  <a:schemeClr val="tx1"/>
                </a:solidFill>
                <a:effectLst/>
                <a:latin typeface="+mn-lt"/>
                <a:ea typeface="+mn-ea"/>
                <a:cs typeface="+mn-cs"/>
              </a:rPr>
              <a:t>.  This case resulted in defining a useful three-prong test for bilingual program implementation criteria: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Must be based on sound educational theory,</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Effective implementation with appropriate resources, and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Demonstrate successful outcomes.</a:t>
            </a:r>
          </a:p>
          <a:p>
            <a:endParaRPr lang="en-US" b="0" dirty="0"/>
          </a:p>
        </p:txBody>
      </p:sp>
    </p:spTree>
    <p:extLst>
      <p:ext uri="{BB962C8B-B14F-4D97-AF65-F5344CB8AC3E}">
        <p14:creationId xmlns:p14="http://schemas.microsoft.com/office/powerpoint/2010/main" val="2556388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DOJ is responsible for enforcing the EEOA.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guidance applies to:</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State education agencies,</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Local education agencies, and </a:t>
            </a: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a:p>
        </p:txBody>
      </p:sp>
    </p:spTree>
    <p:extLst>
      <p:ext uri="{BB962C8B-B14F-4D97-AF65-F5344CB8AC3E}">
        <p14:creationId xmlns:p14="http://schemas.microsoft.com/office/powerpoint/2010/main" val="587743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9</a:t>
            </a:fld>
            <a:endParaRPr lang="fr-CA"/>
          </a:p>
        </p:txBody>
      </p:sp>
    </p:spTree>
    <p:extLst>
      <p:ext uri="{BB962C8B-B14F-4D97-AF65-F5344CB8AC3E}">
        <p14:creationId xmlns:p14="http://schemas.microsoft.com/office/powerpoint/2010/main" val="5283614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3488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6315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3445538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13007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22678440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3879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78467980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565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46628389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365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2143962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a:latin typeface="Arial" pitchFamily="34" charset="0"/>
                <a:cs typeface="Arial" pitchFamily="34" charset="0"/>
              </a:rPr>
              <a:t>NOTE:</a:t>
            </a:r>
          </a:p>
          <a:p>
            <a:r>
              <a:rPr sz="900" i="1">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a:t>Click icon to add picture</a:t>
            </a:r>
            <a:endParaRPr kumimoji="0" lang="en-US" dirty="0"/>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29907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31/08/2018</a:t>
            </a:fld>
            <a:endParaRPr lang="fr-CA">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67242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352206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1390653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31/08/2018</a:t>
            </a:fld>
            <a:endParaRPr lang="fr-CA">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a:xfrm>
            <a:off x="0" y="1272222"/>
            <a:ext cx="533400" cy="244476"/>
          </a:xfrm>
          <a:prstGeom prst="rect">
            <a:avLst/>
          </a:prstGeom>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Tree>
    <p:extLst>
      <p:ext uri="{BB962C8B-B14F-4D97-AF65-F5344CB8AC3E}">
        <p14:creationId xmlns:p14="http://schemas.microsoft.com/office/powerpoint/2010/main" val="278676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395906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heme" Target="../theme/theme2.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4054"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 id="2147483998" r:id="rId13"/>
    <p:sldLayoutId id="2147483999" r:id="rId14"/>
    <p:sldLayoutId id="2147484000" r:id="rId15"/>
    <p:sldLayoutId id="2147484001" r:id="rId16"/>
    <p:sldLayoutId id="2147483984" r:id="rId17"/>
    <p:sldLayoutId id="2147483985" r:id="rId18"/>
    <p:sldLayoutId id="2147484053" r:id="rId19"/>
    <p:sldLayoutId id="2147484041" r:id="rId20"/>
    <p:sldLayoutId id="2147484076" r:id="rId21"/>
    <p:sldLayoutId id="2147484077"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isbe.net/Pages/Screening-for-English-Language-Proficiency.aspx"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2.ed.gov/about/offices/list/oela/english-learner-toolkit/chap1.pdf"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s://www2.ed.gov/about/offices/list/oela/english-learner-toolkit/index.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sbe.net/Pages/English-Learners-Forms-and-Notifications.aspx" TargetMode="External"/><Relationship Id="rId7" Type="http://schemas.openxmlformats.org/officeDocument/2006/relationships/hyperlink" Target="http://www.eveaproject.com/doc/HomeLanguageSurveyInstrument.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eveaproject.com/doc/A%20%20Bailey's%20Piece%209_26_11%20SO.pdf" TargetMode="External"/><Relationship Id="rId5" Type="http://schemas.openxmlformats.org/officeDocument/2006/relationships/hyperlink" Target="http://www.testpublishers.org/assets/documents/Special%20issue%20article%202.pdf" TargetMode="External"/><Relationship Id="rId4" Type="http://schemas.openxmlformats.org/officeDocument/2006/relationships/hyperlink" Target="https://www.isbe.net/Pages/English-Learners-Placement.asp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fontScale="90000"/>
          </a:bodyPr>
          <a:lstStyle/>
          <a:p>
            <a:r>
              <a:rPr lang="en-US" sz="3600" b="1" dirty="0" smtClean="0"/>
              <a:t>Professional Development Modules: </a:t>
            </a:r>
            <a:r>
              <a:rPr lang="en-US" sz="3600" b="1" i="1" dirty="0" smtClean="0"/>
              <a:t>English Learner Tool Kit</a:t>
            </a:r>
            <a:r>
              <a:rPr lang="en-US" sz="3600" b="1" dirty="0"/>
              <a:t/>
            </a:r>
            <a:br>
              <a:rPr lang="en-US" sz="3600" b="1" dirty="0"/>
            </a:br>
            <a:r>
              <a:rPr lang="en-US" sz="1800" b="1" dirty="0"/>
              <a:t/>
            </a:r>
            <a:br>
              <a:rPr lang="en-US" sz="1800" b="1" dirty="0"/>
            </a:br>
            <a:r>
              <a:rPr lang="en-US" sz="2800" b="1" dirty="0"/>
              <a:t>Chapter One -</a:t>
            </a:r>
            <a:r>
              <a:rPr lang="en-US" sz="2800" b="1" dirty="0" smtClean="0"/>
              <a:t> </a:t>
            </a:r>
            <a:r>
              <a:rPr lang="en-US" sz="2800" b="1" i="1" dirty="0" smtClean="0"/>
              <a:t>Identifying All </a:t>
            </a:r>
            <a:r>
              <a:rPr lang="en-US" sz="2800" b="1" i="1" dirty="0"/>
              <a:t>English Learners</a:t>
            </a:r>
            <a:endParaRPr lang="en-US" sz="3600" b="1" i="1" dirty="0"/>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416373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90600"/>
            <a:ext cx="8153400" cy="990600"/>
          </a:xfrm>
        </p:spPr>
        <p:txBody>
          <a:bodyPr>
            <a:normAutofit fontScale="90000"/>
          </a:bodyPr>
          <a:lstStyle/>
          <a:p>
            <a:r>
              <a:rPr lang="en-US" b="1" dirty="0">
                <a:solidFill>
                  <a:srgbClr val="003E5A"/>
                </a:solidFill>
              </a:rPr>
              <a:t>ENGLISH LEARNER TOOLKIT</a:t>
            </a:r>
            <a:r>
              <a:rPr lang="en-US" b="1" dirty="0">
                <a:solidFill>
                  <a:srgbClr val="B7DB57"/>
                </a:solidFill>
              </a:rPr>
              <a:t/>
            </a:r>
            <a:br>
              <a:rPr lang="en-US" b="1" dirty="0">
                <a:solidFill>
                  <a:srgbClr val="B7DB57"/>
                </a:solidFill>
              </a:rPr>
            </a:br>
            <a:r>
              <a:rPr lang="en-US" sz="2700" b="1" dirty="0">
                <a:solidFill>
                  <a:srgbClr val="B7DB57"/>
                </a:solidFill>
              </a:rPr>
              <a:t>Chapter 1</a:t>
            </a:r>
            <a:r>
              <a:rPr lang="en-US" b="1" dirty="0">
                <a:solidFill>
                  <a:srgbClr val="B7DB57"/>
                </a:solidFill>
              </a:rPr>
              <a:t/>
            </a:r>
            <a:br>
              <a:rPr lang="en-US" b="1" dirty="0">
                <a:solidFill>
                  <a:srgbClr val="B7DB57"/>
                </a:solidFill>
              </a:rPr>
            </a:br>
            <a:endParaRPr lang="en-US" dirty="0">
              <a:solidFill>
                <a:srgbClr val="B7DB57"/>
              </a:solidFill>
            </a:endParaRPr>
          </a:p>
        </p:txBody>
      </p:sp>
      <p:pic>
        <p:nvPicPr>
          <p:cNvPr id="921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762000" y="1981200"/>
            <a:ext cx="7603778" cy="445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686800" y="6019800"/>
            <a:ext cx="311304" cy="369332"/>
          </a:xfrm>
          <a:prstGeom prst="rect">
            <a:avLst/>
          </a:prstGeom>
          <a:noFill/>
        </p:spPr>
        <p:txBody>
          <a:bodyPr wrap="none" rtlCol="0">
            <a:spAutoFit/>
          </a:bodyPr>
          <a:lstStyle/>
          <a:p>
            <a:r>
              <a:rPr lang="en-US" dirty="0"/>
              <a:t>7</a:t>
            </a:r>
          </a:p>
        </p:txBody>
      </p:sp>
    </p:spTree>
    <p:extLst>
      <p:ext uri="{BB962C8B-B14F-4D97-AF65-F5344CB8AC3E}">
        <p14:creationId xmlns:p14="http://schemas.microsoft.com/office/powerpoint/2010/main" val="3110345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0225A186-A6F4-488F-BB2B-581A0EB5BF5F}"/>
              </a:ext>
            </a:extLst>
          </p:cNvPr>
          <p:cNvSpPr txBox="1">
            <a:spLocks/>
          </p:cNvSpPr>
          <p:nvPr/>
        </p:nvSpPr>
        <p:spPr>
          <a:xfrm>
            <a:off x="152400" y="1828800"/>
            <a:ext cx="8819630" cy="3581400"/>
          </a:xfrm>
          <a:prstGeom prst="rect">
            <a:avLst/>
          </a:prstGeom>
          <a:solidFill>
            <a:srgbClr val="2170AB"/>
          </a:solidFill>
          <a:ln>
            <a:solidFill>
              <a:schemeClr val="tx1"/>
            </a:solidFill>
          </a:ln>
        </p:spPr>
        <p:txBody>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60" lvl="1" indent="0" defTabSz="914400" fontAlgn="auto">
              <a:spcBef>
                <a:spcPts val="0"/>
              </a:spcBef>
              <a:spcAft>
                <a:spcPts val="600"/>
              </a:spcAft>
              <a:buClr>
                <a:schemeClr val="bg1"/>
              </a:buClr>
              <a:buNone/>
            </a:pPr>
            <a:r>
              <a:rPr lang="en-US" sz="3200" b="1" dirty="0">
                <a:solidFill>
                  <a:schemeClr val="bg1"/>
                </a:solidFill>
              </a:rPr>
              <a:t>KEY POINTS:</a:t>
            </a:r>
          </a:p>
          <a:p>
            <a:pPr lvl="1" defTabSz="914400" fontAlgn="auto">
              <a:spcBef>
                <a:spcPts val="0"/>
              </a:spcBef>
              <a:spcAft>
                <a:spcPts val="600"/>
              </a:spcAft>
              <a:buClr>
                <a:schemeClr val="bg1"/>
              </a:buClr>
              <a:buFont typeface="Arial" panose="020B0604020202020204" pitchFamily="34" charset="0"/>
              <a:buChar char="•"/>
            </a:pPr>
            <a:r>
              <a:rPr lang="en-US" sz="2700" b="1" dirty="0">
                <a:solidFill>
                  <a:schemeClr val="bg1"/>
                </a:solidFill>
              </a:rPr>
              <a:t>LEAs must identify in a timely manner EL students in need of language assistance services.</a:t>
            </a:r>
          </a:p>
          <a:p>
            <a:pPr lvl="1" defTabSz="914400" fontAlgn="auto">
              <a:spcBef>
                <a:spcPts val="0"/>
              </a:spcBef>
              <a:spcAft>
                <a:spcPts val="600"/>
              </a:spcAft>
              <a:buClr>
                <a:schemeClr val="bg1"/>
              </a:buClr>
              <a:buFont typeface="Arial" panose="020B0604020202020204" pitchFamily="34" charset="0"/>
              <a:buChar char="•"/>
            </a:pPr>
            <a:r>
              <a:rPr lang="en-US" sz="2700" b="1" dirty="0">
                <a:solidFill>
                  <a:schemeClr val="bg1"/>
                </a:solidFill>
              </a:rPr>
              <a:t>The home language survey (HLS) is the most common tool used to identify potential ELs.</a:t>
            </a:r>
          </a:p>
          <a:p>
            <a:pPr lvl="1" defTabSz="914400" fontAlgn="auto">
              <a:spcBef>
                <a:spcPts val="0"/>
              </a:spcBef>
              <a:spcAft>
                <a:spcPts val="600"/>
              </a:spcAft>
              <a:buClr>
                <a:schemeClr val="bg1"/>
              </a:buClr>
              <a:buFont typeface="Arial" panose="020B0604020202020204" pitchFamily="34" charset="0"/>
              <a:buChar char="•"/>
            </a:pPr>
            <a:r>
              <a:rPr lang="en-US" sz="2700" b="1" dirty="0">
                <a:solidFill>
                  <a:schemeClr val="bg1"/>
                </a:solidFill>
              </a:rPr>
              <a:t>An HLS must be administered effectively to ensure accurate results.</a:t>
            </a: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a:p>
            <a:pPr marL="365760" lvl="1" indent="0" defTabSz="914400" fontAlgn="auto">
              <a:spcBef>
                <a:spcPts val="0"/>
              </a:spcBef>
              <a:spcAft>
                <a:spcPts val="600"/>
              </a:spcAft>
              <a:buClr>
                <a:schemeClr val="bg1"/>
              </a:buClr>
              <a:buNone/>
            </a:pPr>
            <a:endParaRPr lang="en-US" sz="27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p:txBody>
      </p:sp>
    </p:spTree>
    <p:extLst>
      <p:ext uri="{BB962C8B-B14F-4D97-AF65-F5344CB8AC3E}">
        <p14:creationId xmlns:p14="http://schemas.microsoft.com/office/powerpoint/2010/main" val="15972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745691"/>
            <a:ext cx="8842363" cy="759509"/>
          </a:xfrm>
        </p:spPr>
        <p:txBody>
          <a:bodyPr/>
          <a:lstStyle/>
          <a:p>
            <a:r>
              <a:rPr lang="en-US" cap="none" dirty="0"/>
              <a:t>Illinois Specific Guidance on Identifying </a:t>
            </a:r>
            <a:r>
              <a:rPr lang="en-US" cap="none" dirty="0" smtClean="0"/>
              <a:t>All </a:t>
            </a:r>
            <a:r>
              <a:rPr lang="en-US" cap="none" dirty="0"/>
              <a:t>English Learners</a:t>
            </a:r>
          </a:p>
        </p:txBody>
      </p:sp>
    </p:spTree>
    <p:extLst>
      <p:ext uri="{BB962C8B-B14F-4D97-AF65-F5344CB8AC3E}">
        <p14:creationId xmlns:p14="http://schemas.microsoft.com/office/powerpoint/2010/main" val="427025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4D3EC-5C29-4ECD-9371-3A857DCC879C}"/>
              </a:ext>
            </a:extLst>
          </p:cNvPr>
          <p:cNvSpPr>
            <a:spLocks noGrp="1"/>
          </p:cNvSpPr>
          <p:nvPr>
            <p:ph type="title"/>
          </p:nvPr>
        </p:nvSpPr>
        <p:spPr>
          <a:xfrm>
            <a:off x="635302" y="1143000"/>
            <a:ext cx="8153400" cy="1752600"/>
          </a:xfrm>
        </p:spPr>
        <p:txBody>
          <a:bodyPr/>
          <a:lstStyle/>
          <a:p>
            <a:r>
              <a:rPr lang="en-US" dirty="0"/>
              <a:t>Two critical steps in the identification of English </a:t>
            </a:r>
            <a:r>
              <a:rPr lang="en-US" dirty="0" smtClean="0"/>
              <a:t>learners</a:t>
            </a:r>
            <a:endParaRPr lang="en-US" dirty="0"/>
          </a:p>
        </p:txBody>
      </p:sp>
      <p:sp>
        <p:nvSpPr>
          <p:cNvPr id="3" name="Content Placeholder 2">
            <a:extLst>
              <a:ext uri="{FF2B5EF4-FFF2-40B4-BE49-F238E27FC236}">
                <a16:creationId xmlns:a16="http://schemas.microsoft.com/office/drawing/2014/main" id="{A080C4E7-82A9-43A2-BD8F-D5EA24DBDDC1}"/>
              </a:ext>
            </a:extLst>
          </p:cNvPr>
          <p:cNvSpPr>
            <a:spLocks noGrp="1"/>
          </p:cNvSpPr>
          <p:nvPr>
            <p:ph sz="quarter" idx="1"/>
          </p:nvPr>
        </p:nvSpPr>
        <p:spPr>
          <a:xfrm>
            <a:off x="612648" y="2743200"/>
            <a:ext cx="8153400" cy="3200400"/>
          </a:xfrm>
        </p:spPr>
        <p:txBody>
          <a:bodyPr/>
          <a:lstStyle/>
          <a:p>
            <a:pPr marL="514350" indent="-514350">
              <a:buClrTx/>
              <a:buSzPct val="100000"/>
              <a:buFont typeface="+mj-lt"/>
              <a:buAutoNum type="arabicPeriod"/>
            </a:pPr>
            <a:r>
              <a:rPr lang="en-US" dirty="0"/>
              <a:t>Districts shall administer a Home Language Survey (HLS) for every </a:t>
            </a:r>
            <a:r>
              <a:rPr lang="en-US" dirty="0" smtClean="0"/>
              <a:t>student enrolling </a:t>
            </a:r>
            <a:r>
              <a:rPr lang="en-US" dirty="0"/>
              <a:t>in a public school.</a:t>
            </a:r>
          </a:p>
          <a:p>
            <a:pPr marL="514350" indent="-514350">
              <a:buClrTx/>
              <a:buSzPct val="100000"/>
              <a:buFont typeface="+mj-lt"/>
              <a:buAutoNum type="arabicPeriod"/>
            </a:pPr>
            <a:r>
              <a:rPr lang="en-US" dirty="0"/>
              <a:t>Districts shall administer an individual screener for English language proficiency to each student identified as a potential English learner through the HLS. </a:t>
            </a:r>
          </a:p>
        </p:txBody>
      </p:sp>
    </p:spTree>
    <p:extLst>
      <p:ext uri="{BB962C8B-B14F-4D97-AF65-F5344CB8AC3E}">
        <p14:creationId xmlns:p14="http://schemas.microsoft.com/office/powerpoint/2010/main" val="442481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08374-04BB-4C3B-8CAB-39348A63C8DB}"/>
              </a:ext>
            </a:extLst>
          </p:cNvPr>
          <p:cNvSpPr>
            <a:spLocks noGrp="1"/>
          </p:cNvSpPr>
          <p:nvPr>
            <p:ph type="title"/>
          </p:nvPr>
        </p:nvSpPr>
        <p:spPr>
          <a:xfrm>
            <a:off x="635302" y="762000"/>
            <a:ext cx="8153400" cy="838200"/>
          </a:xfrm>
        </p:spPr>
        <p:txBody>
          <a:bodyPr>
            <a:normAutofit fontScale="90000"/>
          </a:bodyPr>
          <a:lstStyle/>
          <a:p>
            <a:r>
              <a:rPr lang="en-US" dirty="0"/>
              <a:t>Illinois Example </a:t>
            </a:r>
            <a:r>
              <a:rPr lang="en-US" dirty="0" smtClean="0"/>
              <a:t>Home Language Survey</a:t>
            </a:r>
            <a:endParaRPr lang="en-US" dirty="0"/>
          </a:p>
        </p:txBody>
      </p:sp>
      <p:sp>
        <p:nvSpPr>
          <p:cNvPr id="3" name="Content Placeholder 2">
            <a:extLst>
              <a:ext uri="{FF2B5EF4-FFF2-40B4-BE49-F238E27FC236}">
                <a16:creationId xmlns:a16="http://schemas.microsoft.com/office/drawing/2014/main" id="{118BED19-64ED-496D-AC0A-E00DEB6CE134}"/>
              </a:ext>
            </a:extLst>
          </p:cNvPr>
          <p:cNvSpPr>
            <a:spLocks noGrp="1"/>
          </p:cNvSpPr>
          <p:nvPr>
            <p:ph sz="quarter" idx="1"/>
          </p:nvPr>
        </p:nvSpPr>
        <p:spPr>
          <a:xfrm>
            <a:off x="457200" y="1981200"/>
            <a:ext cx="8308848" cy="4572000"/>
          </a:xfrm>
        </p:spPr>
        <p:txBody>
          <a:bodyPr>
            <a:normAutofit fontScale="62500" lnSpcReduction="20000"/>
          </a:bodyPr>
          <a:lstStyle/>
          <a:p>
            <a:pPr marL="0" indent="0">
              <a:spcBef>
                <a:spcPts val="0"/>
              </a:spcBef>
              <a:spcAft>
                <a:spcPts val="1200"/>
              </a:spcAft>
              <a:buNone/>
            </a:pPr>
            <a:r>
              <a:rPr lang="en-US" sz="3200" dirty="0">
                <a:solidFill>
                  <a:srgbClr val="000000"/>
                </a:solidFill>
                <a:ea typeface="Calibri" panose="020F0502020204030204" pitchFamily="34" charset="0"/>
              </a:rPr>
              <a:t>The </a:t>
            </a:r>
            <a:r>
              <a:rPr lang="en-US" sz="3200" dirty="0" smtClean="0">
                <a:solidFill>
                  <a:srgbClr val="000000"/>
                </a:solidFill>
                <a:ea typeface="Calibri" panose="020F0502020204030204" pitchFamily="34" charset="0"/>
              </a:rPr>
              <a:t>State </a:t>
            </a:r>
            <a:r>
              <a:rPr lang="en-US" sz="3200" dirty="0">
                <a:solidFill>
                  <a:srgbClr val="000000"/>
                </a:solidFill>
                <a:ea typeface="Calibri" panose="020F0502020204030204" pitchFamily="34" charset="0"/>
              </a:rPr>
              <a:t>requires the district to collect a home language survey for every new student. This information is used to count the students whose families speak a language other than English at home. It also helps to identify the students who need to be assessed for English language proficiency. Please answer the questions below and return this survey to your child’s school. </a:t>
            </a:r>
          </a:p>
          <a:p>
            <a:pPr marL="0" indent="0">
              <a:spcBef>
                <a:spcPts val="0"/>
              </a:spcBef>
              <a:spcAft>
                <a:spcPts val="1200"/>
              </a:spcAft>
              <a:buNone/>
            </a:pPr>
            <a:r>
              <a:rPr lang="en-US" sz="3200" dirty="0">
                <a:solidFill>
                  <a:srgbClr val="000000"/>
                </a:solidFill>
                <a:ea typeface="Calibri" panose="020F0502020204030204" pitchFamily="34" charset="0"/>
              </a:rPr>
              <a:t>Student name: ______________________________</a:t>
            </a:r>
          </a:p>
          <a:p>
            <a:pPr marL="0" indent="0">
              <a:spcBef>
                <a:spcPts val="0"/>
              </a:spcBef>
              <a:spcAft>
                <a:spcPts val="600"/>
              </a:spcAft>
              <a:buNone/>
            </a:pPr>
            <a:r>
              <a:rPr lang="en-US" sz="3200" dirty="0">
                <a:solidFill>
                  <a:srgbClr val="000000"/>
                </a:solidFill>
                <a:ea typeface="Calibri" panose="020F0502020204030204" pitchFamily="34" charset="0"/>
              </a:rPr>
              <a:t>1. </a:t>
            </a:r>
            <a:r>
              <a:rPr lang="en-US" sz="3200" b="1" dirty="0">
                <a:solidFill>
                  <a:srgbClr val="000000"/>
                </a:solidFill>
                <a:ea typeface="Calibri" panose="020F0502020204030204" pitchFamily="34" charset="0"/>
              </a:rPr>
              <a:t>Is a language other than English spoken in your home?</a:t>
            </a:r>
            <a:r>
              <a:rPr lang="en-US" sz="3200" dirty="0">
                <a:solidFill>
                  <a:srgbClr val="000000"/>
                </a:solidFill>
                <a:ea typeface="Calibri" panose="020F0502020204030204" pitchFamily="34" charset="0"/>
              </a:rPr>
              <a:t>	Yes ___ No ___ </a:t>
            </a:r>
          </a:p>
          <a:p>
            <a:pPr marL="0" indent="0">
              <a:spcBef>
                <a:spcPts val="0"/>
              </a:spcBef>
              <a:spcAft>
                <a:spcPts val="1200"/>
              </a:spcAft>
              <a:buNone/>
            </a:pPr>
            <a:r>
              <a:rPr lang="en-US" sz="3200" dirty="0">
                <a:solidFill>
                  <a:srgbClr val="000000"/>
                </a:solidFill>
                <a:ea typeface="Calibri" panose="020F0502020204030204" pitchFamily="34" charset="0"/>
              </a:rPr>
              <a:t>	What language? ________________________</a:t>
            </a:r>
          </a:p>
          <a:p>
            <a:pPr marL="0" indent="0">
              <a:spcBef>
                <a:spcPts val="0"/>
              </a:spcBef>
              <a:spcAft>
                <a:spcPts val="600"/>
              </a:spcAft>
              <a:buNone/>
            </a:pPr>
            <a:r>
              <a:rPr lang="en-US" sz="3200" dirty="0">
                <a:solidFill>
                  <a:srgbClr val="000000"/>
                </a:solidFill>
                <a:ea typeface="Calibri" panose="020F0502020204030204" pitchFamily="34" charset="0"/>
              </a:rPr>
              <a:t>2. </a:t>
            </a:r>
            <a:r>
              <a:rPr lang="en-US" sz="3200" b="1" dirty="0">
                <a:solidFill>
                  <a:srgbClr val="000000"/>
                </a:solidFill>
                <a:ea typeface="Calibri" panose="020F0502020204030204" pitchFamily="34" charset="0"/>
              </a:rPr>
              <a:t>Does your child speak a language other than English?</a:t>
            </a:r>
            <a:r>
              <a:rPr lang="en-US" sz="3200" dirty="0">
                <a:solidFill>
                  <a:srgbClr val="000000"/>
                </a:solidFill>
                <a:ea typeface="Calibri" panose="020F0502020204030204" pitchFamily="34" charset="0"/>
              </a:rPr>
              <a:t>	Yes ___ No ___ </a:t>
            </a:r>
          </a:p>
          <a:p>
            <a:pPr marL="0" marR="0" indent="0">
              <a:spcBef>
                <a:spcPts val="0"/>
              </a:spcBef>
              <a:spcAft>
                <a:spcPts val="1200"/>
              </a:spcAft>
              <a:buNone/>
            </a:pPr>
            <a:r>
              <a:rPr lang="en-US" sz="3200" dirty="0">
                <a:solidFill>
                  <a:srgbClr val="000000"/>
                </a:solidFill>
                <a:ea typeface="Calibri" panose="020F0502020204030204" pitchFamily="34" charset="0"/>
              </a:rPr>
              <a:t>	What language? ________________________ </a:t>
            </a:r>
          </a:p>
          <a:p>
            <a:pPr marL="0" indent="0">
              <a:spcBef>
                <a:spcPts val="0"/>
              </a:spcBef>
              <a:spcAft>
                <a:spcPts val="1200"/>
              </a:spcAft>
              <a:buNone/>
            </a:pPr>
            <a:r>
              <a:rPr lang="en-US" sz="3200" dirty="0">
                <a:solidFill>
                  <a:srgbClr val="000000"/>
                </a:solidFill>
                <a:ea typeface="Calibri" panose="020F0502020204030204" pitchFamily="34" charset="0"/>
              </a:rPr>
              <a:t>If the answer to either question is yes, the law requires the school to assess your child’s English language proficiency.</a:t>
            </a:r>
          </a:p>
          <a:p>
            <a:pPr marL="0" indent="0">
              <a:spcBef>
                <a:spcPts val="0"/>
              </a:spcBef>
              <a:spcAft>
                <a:spcPts val="600"/>
              </a:spcAft>
              <a:buNone/>
            </a:pPr>
            <a:r>
              <a:rPr lang="en-US" sz="3200" b="1" dirty="0">
                <a:solidFill>
                  <a:srgbClr val="000000"/>
                </a:solidFill>
                <a:ea typeface="Calibri" panose="020F0502020204030204" pitchFamily="34" charset="0"/>
              </a:rPr>
              <a:t>________________________________	_________________</a:t>
            </a:r>
          </a:p>
          <a:p>
            <a:pPr marL="0" indent="0">
              <a:spcBef>
                <a:spcPts val="0"/>
              </a:spcBef>
              <a:spcAft>
                <a:spcPts val="600"/>
              </a:spcAft>
              <a:buNone/>
            </a:pPr>
            <a:r>
              <a:rPr lang="en-US" sz="3200" b="1" dirty="0" smtClean="0">
                <a:solidFill>
                  <a:srgbClr val="000000"/>
                </a:solidFill>
                <a:ea typeface="Calibri" panose="020F0502020204030204" pitchFamily="34" charset="0"/>
              </a:rPr>
              <a:t>Parent/Guardian Signature</a:t>
            </a:r>
            <a:r>
              <a:rPr lang="en-US" sz="3200" b="1" dirty="0">
                <a:solidFill>
                  <a:srgbClr val="000000"/>
                </a:solidFill>
                <a:ea typeface="Calibri" panose="020F0502020204030204" pitchFamily="34" charset="0"/>
              </a:rPr>
              <a:t>		Date</a:t>
            </a:r>
          </a:p>
        </p:txBody>
      </p:sp>
    </p:spTree>
    <p:extLst>
      <p:ext uri="{BB962C8B-B14F-4D97-AF65-F5344CB8AC3E}">
        <p14:creationId xmlns:p14="http://schemas.microsoft.com/office/powerpoint/2010/main" val="3936244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F819-B563-4210-AB7F-3BB9345BC4DC}"/>
              </a:ext>
            </a:extLst>
          </p:cNvPr>
          <p:cNvSpPr>
            <a:spLocks noGrp="1"/>
          </p:cNvSpPr>
          <p:nvPr>
            <p:ph type="title"/>
          </p:nvPr>
        </p:nvSpPr>
        <p:spPr/>
        <p:txBody>
          <a:bodyPr>
            <a:normAutofit/>
          </a:bodyPr>
          <a:lstStyle/>
          <a:p>
            <a:r>
              <a:rPr lang="en-US" dirty="0"/>
              <a:t>Home Language Survey Process</a:t>
            </a:r>
          </a:p>
        </p:txBody>
      </p:sp>
      <p:graphicFrame>
        <p:nvGraphicFramePr>
          <p:cNvPr id="4" name="Content Placeholder 3">
            <a:extLst>
              <a:ext uri="{FF2B5EF4-FFF2-40B4-BE49-F238E27FC236}">
                <a16:creationId xmlns:a16="http://schemas.microsoft.com/office/drawing/2014/main" id="{B4DAA910-B2E4-403F-A839-825C6FDB4E05}"/>
              </a:ext>
            </a:extLst>
          </p:cNvPr>
          <p:cNvGraphicFramePr>
            <a:graphicFrameLocks noGrp="1"/>
          </p:cNvGraphicFramePr>
          <p:nvPr>
            <p:ph sz="quarter" idx="1"/>
            <p:extLst>
              <p:ext uri="{D42A27DB-BD31-4B8C-83A1-F6EECF244321}">
                <p14:modId xmlns:p14="http://schemas.microsoft.com/office/powerpoint/2010/main" val="2037752133"/>
              </p:ext>
            </p:extLst>
          </p:nvPr>
        </p:nvGraphicFramePr>
        <p:xfrm>
          <a:off x="612775" y="1600200"/>
          <a:ext cx="8153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Straight Arrow Connector 5">
            <a:extLst>
              <a:ext uri="{FF2B5EF4-FFF2-40B4-BE49-F238E27FC236}">
                <a16:creationId xmlns:a16="http://schemas.microsoft.com/office/drawing/2014/main" id="{DFEE7520-FA75-46A3-904B-2A02215B6FE9}"/>
              </a:ext>
            </a:extLst>
          </p:cNvPr>
          <p:cNvCxnSpPr>
            <a:cxnSpLocks/>
          </p:cNvCxnSpPr>
          <p:nvPr/>
        </p:nvCxnSpPr>
        <p:spPr>
          <a:xfrm>
            <a:off x="2590800" y="2819400"/>
            <a:ext cx="0" cy="457200"/>
          </a:xfrm>
          <a:prstGeom prst="straightConnector1">
            <a:avLst/>
          </a:prstGeom>
          <a:ln w="10160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FC0C6ED-1580-46CC-B6CE-6251BC936F61}"/>
              </a:ext>
            </a:extLst>
          </p:cNvPr>
          <p:cNvCxnSpPr>
            <a:cxnSpLocks/>
          </p:cNvCxnSpPr>
          <p:nvPr/>
        </p:nvCxnSpPr>
        <p:spPr>
          <a:xfrm>
            <a:off x="2590800" y="4343400"/>
            <a:ext cx="0" cy="457200"/>
          </a:xfrm>
          <a:prstGeom prst="straightConnector1">
            <a:avLst/>
          </a:prstGeom>
          <a:ln w="10160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FEE7520-FA75-46A3-904B-2A02215B6FE9}"/>
              </a:ext>
            </a:extLst>
          </p:cNvPr>
          <p:cNvCxnSpPr>
            <a:cxnSpLocks/>
          </p:cNvCxnSpPr>
          <p:nvPr/>
        </p:nvCxnSpPr>
        <p:spPr>
          <a:xfrm>
            <a:off x="6781800" y="2819400"/>
            <a:ext cx="0" cy="457200"/>
          </a:xfrm>
          <a:prstGeom prst="straightConnector1">
            <a:avLst/>
          </a:prstGeom>
          <a:ln w="10160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FEE7520-FA75-46A3-904B-2A02215B6FE9}"/>
              </a:ext>
            </a:extLst>
          </p:cNvPr>
          <p:cNvCxnSpPr>
            <a:cxnSpLocks/>
          </p:cNvCxnSpPr>
          <p:nvPr/>
        </p:nvCxnSpPr>
        <p:spPr>
          <a:xfrm>
            <a:off x="6781800" y="4343400"/>
            <a:ext cx="0" cy="457200"/>
          </a:xfrm>
          <a:prstGeom prst="straightConnector1">
            <a:avLst/>
          </a:prstGeom>
          <a:ln w="101600">
            <a:solidFill>
              <a:srgbClr val="FFC000"/>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37773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98C8B-5193-4674-BF42-445607C556F5}"/>
              </a:ext>
            </a:extLst>
          </p:cNvPr>
          <p:cNvSpPr>
            <a:spLocks noGrp="1"/>
          </p:cNvSpPr>
          <p:nvPr>
            <p:ph type="title"/>
          </p:nvPr>
        </p:nvSpPr>
        <p:spPr>
          <a:xfrm>
            <a:off x="635302" y="762000"/>
            <a:ext cx="8153400" cy="762000"/>
          </a:xfrm>
        </p:spPr>
        <p:txBody>
          <a:bodyPr>
            <a:noAutofit/>
          </a:bodyPr>
          <a:lstStyle/>
          <a:p>
            <a:r>
              <a:rPr lang="en-US" sz="3900" dirty="0"/>
              <a:t>Preschool English Proficiency Screening</a:t>
            </a:r>
          </a:p>
        </p:txBody>
      </p:sp>
      <p:sp>
        <p:nvSpPr>
          <p:cNvPr id="3" name="Content Placeholder 2">
            <a:extLst>
              <a:ext uri="{FF2B5EF4-FFF2-40B4-BE49-F238E27FC236}">
                <a16:creationId xmlns:a16="http://schemas.microsoft.com/office/drawing/2014/main" id="{383EAF2F-8176-47A5-9B0F-9A1E69BA7436}"/>
              </a:ext>
            </a:extLst>
          </p:cNvPr>
          <p:cNvSpPr>
            <a:spLocks noGrp="1"/>
          </p:cNvSpPr>
          <p:nvPr>
            <p:ph sz="quarter" idx="1"/>
          </p:nvPr>
        </p:nvSpPr>
        <p:spPr>
          <a:xfrm>
            <a:off x="612648" y="1524000"/>
            <a:ext cx="8153400" cy="5029200"/>
          </a:xfrm>
        </p:spPr>
        <p:txBody>
          <a:bodyPr>
            <a:noAutofit/>
          </a:bodyPr>
          <a:lstStyle/>
          <a:p>
            <a:pPr>
              <a:buClr>
                <a:schemeClr val="accent1">
                  <a:lumMod val="50000"/>
                </a:schemeClr>
              </a:buClr>
              <a:buFont typeface="Wingdings" panose="05000000000000000000" pitchFamily="2" charset="2"/>
              <a:buChar char="q"/>
            </a:pPr>
            <a:r>
              <a:rPr lang="en-US" sz="2400" dirty="0" smtClean="0"/>
              <a:t>ISBE recommends the use of Ballard </a:t>
            </a:r>
            <a:r>
              <a:rPr lang="en-US" sz="2400" dirty="0"/>
              <a:t>&amp; </a:t>
            </a:r>
            <a:r>
              <a:rPr lang="en-US" sz="2400" dirty="0" err="1" smtClean="0"/>
              <a:t>Tighe’s</a:t>
            </a:r>
            <a:r>
              <a:rPr lang="en-US" sz="2400" dirty="0" smtClean="0"/>
              <a:t> </a:t>
            </a:r>
            <a:r>
              <a:rPr lang="en-US" sz="2400" dirty="0"/>
              <a:t>Pre-IPT </a:t>
            </a:r>
            <a:r>
              <a:rPr lang="en-US" sz="2400" dirty="0" smtClean="0"/>
              <a:t>Oral for assessing English language proficiency (ELP) in preschool for children ages 3 and up</a:t>
            </a:r>
          </a:p>
          <a:p>
            <a:pPr>
              <a:buClr>
                <a:schemeClr val="accent1">
                  <a:lumMod val="50000"/>
                </a:schemeClr>
              </a:buClr>
              <a:buFont typeface="Wingdings" panose="05000000000000000000" pitchFamily="2" charset="2"/>
              <a:buChar char="q"/>
            </a:pPr>
            <a:r>
              <a:rPr lang="en-US" sz="2400" b="1" dirty="0" smtClean="0"/>
              <a:t>Preschool screening for ELP procedures:</a:t>
            </a:r>
            <a:endParaRPr lang="en-US" sz="2400" b="1" dirty="0"/>
          </a:p>
          <a:p>
            <a:pPr lvl="1">
              <a:buClr>
                <a:schemeClr val="accent1">
                  <a:lumMod val="50000"/>
                </a:schemeClr>
              </a:buClr>
              <a:buSzPct val="60000"/>
              <a:buFont typeface="Wingdings" panose="05000000000000000000" pitchFamily="2" charset="2"/>
              <a:buChar char="q"/>
            </a:pPr>
            <a:r>
              <a:rPr lang="en-US" sz="2400" dirty="0"/>
              <a:t>Consult </a:t>
            </a:r>
            <a:r>
              <a:rPr lang="en-US" sz="2400" b="1" dirty="0"/>
              <a:t>family</a:t>
            </a:r>
            <a:r>
              <a:rPr lang="en-US" sz="2400" dirty="0"/>
              <a:t> on child’s English language experience</a:t>
            </a:r>
          </a:p>
          <a:p>
            <a:pPr lvl="1">
              <a:buClr>
                <a:schemeClr val="accent1">
                  <a:lumMod val="50000"/>
                </a:schemeClr>
              </a:buClr>
              <a:buSzPct val="60000"/>
              <a:buFont typeface="Wingdings" panose="05000000000000000000" pitchFamily="2" charset="2"/>
              <a:buChar char="q"/>
            </a:pPr>
            <a:r>
              <a:rPr lang="en-US" sz="2400" dirty="0"/>
              <a:t>Be </a:t>
            </a:r>
            <a:r>
              <a:rPr lang="en-US" sz="2400" b="1" dirty="0"/>
              <a:t>culturally and linguistically </a:t>
            </a:r>
            <a:r>
              <a:rPr lang="en-US" sz="2400" dirty="0"/>
              <a:t>appropriate</a:t>
            </a:r>
          </a:p>
          <a:p>
            <a:pPr lvl="1">
              <a:buClr>
                <a:schemeClr val="accent1">
                  <a:lumMod val="50000"/>
                </a:schemeClr>
              </a:buClr>
              <a:buSzPct val="60000"/>
              <a:buFont typeface="Wingdings" panose="05000000000000000000" pitchFamily="2" charset="2"/>
              <a:buChar char="q"/>
            </a:pPr>
            <a:r>
              <a:rPr lang="en-US" sz="2400" dirty="0"/>
              <a:t>Be </a:t>
            </a:r>
            <a:r>
              <a:rPr lang="en-US" sz="2400" b="1" dirty="0"/>
              <a:t>age and developmentally </a:t>
            </a:r>
            <a:r>
              <a:rPr lang="en-US" sz="2400" dirty="0"/>
              <a:t>appropriate</a:t>
            </a:r>
          </a:p>
          <a:p>
            <a:pPr lvl="1">
              <a:buClr>
                <a:schemeClr val="accent1">
                  <a:lumMod val="50000"/>
                </a:schemeClr>
              </a:buClr>
              <a:buSzPct val="60000"/>
              <a:buFont typeface="Wingdings" panose="05000000000000000000" pitchFamily="2" charset="2"/>
              <a:buChar char="q"/>
            </a:pPr>
            <a:r>
              <a:rPr lang="en-US" sz="2400" dirty="0" smtClean="0"/>
              <a:t>Be </a:t>
            </a:r>
            <a:r>
              <a:rPr lang="en-US" sz="2400" b="1" dirty="0"/>
              <a:t>research-based</a:t>
            </a:r>
          </a:p>
          <a:p>
            <a:pPr lvl="1">
              <a:buClr>
                <a:schemeClr val="accent1">
                  <a:lumMod val="50000"/>
                </a:schemeClr>
              </a:buClr>
              <a:buSzPct val="60000"/>
              <a:buFont typeface="Wingdings" panose="05000000000000000000" pitchFamily="2" charset="2"/>
              <a:buChar char="q"/>
            </a:pPr>
            <a:r>
              <a:rPr lang="en-US" sz="2400" dirty="0" smtClean="0"/>
              <a:t>Include </a:t>
            </a:r>
            <a:r>
              <a:rPr lang="en-US" sz="2400" b="1" dirty="0" smtClean="0"/>
              <a:t>multiple</a:t>
            </a:r>
            <a:r>
              <a:rPr lang="en-US" sz="2400" dirty="0" smtClean="0"/>
              <a:t> </a:t>
            </a:r>
            <a:r>
              <a:rPr lang="en-US" sz="2400" b="1" dirty="0" smtClean="0"/>
              <a:t>observations</a:t>
            </a:r>
            <a:endParaRPr lang="en-US" sz="2400" b="1" dirty="0"/>
          </a:p>
          <a:p>
            <a:pPr lvl="1">
              <a:buClr>
                <a:schemeClr val="accent1">
                  <a:lumMod val="50000"/>
                </a:schemeClr>
              </a:buClr>
              <a:buSzPct val="60000"/>
              <a:buFont typeface="Wingdings" panose="05000000000000000000" pitchFamily="2" charset="2"/>
              <a:buChar char="q"/>
            </a:pPr>
            <a:r>
              <a:rPr lang="en-US" sz="2400" dirty="0"/>
              <a:t>Use </a:t>
            </a:r>
            <a:r>
              <a:rPr lang="en-US" sz="2400" b="1" dirty="0"/>
              <a:t>multiple measures </a:t>
            </a:r>
            <a:r>
              <a:rPr lang="en-US" sz="2400" dirty="0"/>
              <a:t>and methods</a:t>
            </a:r>
          </a:p>
          <a:p>
            <a:pPr lvl="1">
              <a:buClr>
                <a:schemeClr val="accent1">
                  <a:lumMod val="50000"/>
                </a:schemeClr>
              </a:buClr>
              <a:buSzPct val="60000"/>
              <a:buFont typeface="Wingdings" panose="05000000000000000000" pitchFamily="2" charset="2"/>
              <a:buChar char="q"/>
            </a:pPr>
            <a:r>
              <a:rPr lang="en-US" sz="2400" dirty="0" smtClean="0"/>
              <a:t>Be </a:t>
            </a:r>
            <a:r>
              <a:rPr lang="en-US" sz="2400" dirty="0"/>
              <a:t>conducted by </a:t>
            </a:r>
            <a:r>
              <a:rPr lang="en-US" sz="2400" b="1" dirty="0"/>
              <a:t>qualified staff </a:t>
            </a:r>
            <a:r>
              <a:rPr lang="en-US" sz="2400" dirty="0"/>
              <a:t>with background in preschool education and second-language </a:t>
            </a:r>
            <a:r>
              <a:rPr lang="en-US" sz="2400" dirty="0" smtClean="0"/>
              <a:t>acquisition</a:t>
            </a:r>
            <a:endParaRPr lang="en-US" sz="2400" dirty="0"/>
          </a:p>
        </p:txBody>
      </p:sp>
    </p:spTree>
    <p:extLst>
      <p:ext uri="{BB962C8B-B14F-4D97-AF65-F5344CB8AC3E}">
        <p14:creationId xmlns:p14="http://schemas.microsoft.com/office/powerpoint/2010/main" val="3635277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0A65-2C5C-454B-A2B0-3AC921FD06F7}"/>
              </a:ext>
            </a:extLst>
          </p:cNvPr>
          <p:cNvSpPr>
            <a:spLocks noGrp="1"/>
          </p:cNvSpPr>
          <p:nvPr>
            <p:ph type="title"/>
          </p:nvPr>
        </p:nvSpPr>
        <p:spPr/>
        <p:txBody>
          <a:bodyPr/>
          <a:lstStyle/>
          <a:p>
            <a:r>
              <a:rPr lang="en-US" dirty="0">
                <a:hlinkClick r:id="rId3"/>
              </a:rPr>
              <a:t>K-12 English Proficiency Screening</a:t>
            </a:r>
            <a:endParaRPr lang="en-US" dirty="0"/>
          </a:p>
        </p:txBody>
      </p:sp>
      <p:graphicFrame>
        <p:nvGraphicFramePr>
          <p:cNvPr id="4" name="Content Placeholder 3">
            <a:extLst>
              <a:ext uri="{FF2B5EF4-FFF2-40B4-BE49-F238E27FC236}">
                <a16:creationId xmlns:a16="http://schemas.microsoft.com/office/drawing/2014/main" id="{4310D2F2-4349-4EC7-8C3E-8ABD6C5ED74F}"/>
              </a:ext>
            </a:extLst>
          </p:cNvPr>
          <p:cNvGraphicFramePr>
            <a:graphicFrameLocks noGrp="1"/>
          </p:cNvGraphicFramePr>
          <p:nvPr>
            <p:ph sz="quarter" idx="1"/>
            <p:extLst>
              <p:ext uri="{D42A27DB-BD31-4B8C-83A1-F6EECF244321}">
                <p14:modId xmlns:p14="http://schemas.microsoft.com/office/powerpoint/2010/main" val="3373791378"/>
              </p:ext>
            </p:extLst>
          </p:nvPr>
        </p:nvGraphicFramePr>
        <p:xfrm>
          <a:off x="457200" y="1526241"/>
          <a:ext cx="8308976" cy="4950759"/>
        </p:xfrm>
        <a:graphic>
          <a:graphicData uri="http://schemas.openxmlformats.org/drawingml/2006/table">
            <a:tbl>
              <a:tblPr firstRow="1" bandRow="1">
                <a:tableStyleId>{5C22544A-7EE6-4342-B048-85BDC9FD1C3A}</a:tableStyleId>
              </a:tblPr>
              <a:tblGrid>
                <a:gridCol w="2077244">
                  <a:extLst>
                    <a:ext uri="{9D8B030D-6E8A-4147-A177-3AD203B41FA5}">
                      <a16:colId xmlns:a16="http://schemas.microsoft.com/office/drawing/2014/main" val="1115543102"/>
                    </a:ext>
                  </a:extLst>
                </a:gridCol>
                <a:gridCol w="2077244">
                  <a:extLst>
                    <a:ext uri="{9D8B030D-6E8A-4147-A177-3AD203B41FA5}">
                      <a16:colId xmlns:a16="http://schemas.microsoft.com/office/drawing/2014/main" val="2026385867"/>
                    </a:ext>
                  </a:extLst>
                </a:gridCol>
                <a:gridCol w="2077244">
                  <a:extLst>
                    <a:ext uri="{9D8B030D-6E8A-4147-A177-3AD203B41FA5}">
                      <a16:colId xmlns:a16="http://schemas.microsoft.com/office/drawing/2014/main" val="1871162024"/>
                    </a:ext>
                  </a:extLst>
                </a:gridCol>
                <a:gridCol w="2077244">
                  <a:extLst>
                    <a:ext uri="{9D8B030D-6E8A-4147-A177-3AD203B41FA5}">
                      <a16:colId xmlns:a16="http://schemas.microsoft.com/office/drawing/2014/main" val="3875475986"/>
                    </a:ext>
                  </a:extLst>
                </a:gridCol>
              </a:tblGrid>
              <a:tr h="988359">
                <a:tc>
                  <a:txBody>
                    <a:bodyPr/>
                    <a:lstStyle/>
                    <a:p>
                      <a:r>
                        <a:rPr lang="en-US" sz="2200" dirty="0"/>
                        <a:t>Grade</a:t>
                      </a:r>
                    </a:p>
                  </a:txBody>
                  <a:tcPr anchor="ctr"/>
                </a:tc>
                <a:tc>
                  <a:txBody>
                    <a:bodyPr/>
                    <a:lstStyle/>
                    <a:p>
                      <a:r>
                        <a:rPr lang="en-US" sz="2200" dirty="0"/>
                        <a:t>Required Screening</a:t>
                      </a:r>
                    </a:p>
                  </a:txBody>
                  <a:tcPr anchor="ctr"/>
                </a:tc>
                <a:tc>
                  <a:txBody>
                    <a:bodyPr/>
                    <a:lstStyle/>
                    <a:p>
                      <a:r>
                        <a:rPr lang="en-US" sz="2200" dirty="0"/>
                        <a:t>Domains Included</a:t>
                      </a:r>
                    </a:p>
                  </a:txBody>
                  <a:tcPr anchor="ctr"/>
                </a:tc>
                <a:tc>
                  <a:txBody>
                    <a:bodyPr/>
                    <a:lstStyle/>
                    <a:p>
                      <a:r>
                        <a:rPr lang="en-US" sz="2200" dirty="0"/>
                        <a:t>Minimum Score for English Proficiency</a:t>
                      </a:r>
                    </a:p>
                  </a:txBody>
                  <a:tcPr anchor="ctr"/>
                </a:tc>
                <a:extLst>
                  <a:ext uri="{0D108BD9-81ED-4DB2-BD59-A6C34878D82A}">
                    <a16:rowId xmlns:a16="http://schemas.microsoft.com/office/drawing/2014/main" val="1308377279"/>
                  </a:ext>
                </a:extLst>
              </a:tr>
              <a:tr h="988359">
                <a:tc>
                  <a:txBody>
                    <a:bodyPr/>
                    <a:lstStyle/>
                    <a:p>
                      <a:r>
                        <a:rPr lang="en-US" sz="2200" dirty="0"/>
                        <a:t>Kindergarten semester 1</a:t>
                      </a:r>
                    </a:p>
                  </a:txBody>
                  <a:tcPr anchor="ctr"/>
                </a:tc>
                <a:tc>
                  <a:txBody>
                    <a:bodyPr/>
                    <a:lstStyle/>
                    <a:p>
                      <a:r>
                        <a:rPr lang="en-US" sz="2200" dirty="0" smtClean="0"/>
                        <a:t>WIDA MODEL</a:t>
                      </a:r>
                      <a:endParaRPr lang="en-US" sz="2200" dirty="0"/>
                    </a:p>
                  </a:txBody>
                  <a:tcPr anchor="ctr"/>
                </a:tc>
                <a:tc>
                  <a:txBody>
                    <a:bodyPr/>
                    <a:lstStyle/>
                    <a:p>
                      <a:pPr marL="285750" indent="-285750">
                        <a:buFont typeface="Arial" panose="020B0604020202020204" pitchFamily="34" charset="0"/>
                        <a:buChar char="•"/>
                      </a:pPr>
                      <a:r>
                        <a:rPr lang="en-US" sz="2200" dirty="0"/>
                        <a:t>Listening</a:t>
                      </a:r>
                    </a:p>
                    <a:p>
                      <a:pPr marL="285750" indent="-285750">
                        <a:buFont typeface="Arial" panose="020B0604020202020204" pitchFamily="34" charset="0"/>
                        <a:buChar char="•"/>
                      </a:pPr>
                      <a:r>
                        <a:rPr lang="en-US" sz="2200" dirty="0"/>
                        <a:t>Speaking</a:t>
                      </a:r>
                    </a:p>
                  </a:txBody>
                  <a:tcPr anchor="ctr"/>
                </a:tc>
                <a:tc>
                  <a:txBody>
                    <a:bodyPr/>
                    <a:lstStyle/>
                    <a:p>
                      <a:r>
                        <a:rPr lang="en-US" sz="2200" dirty="0"/>
                        <a:t>5.0 oral composite</a:t>
                      </a:r>
                    </a:p>
                  </a:txBody>
                  <a:tcPr anchor="ctr"/>
                </a:tc>
                <a:extLst>
                  <a:ext uri="{0D108BD9-81ED-4DB2-BD59-A6C34878D82A}">
                    <a16:rowId xmlns:a16="http://schemas.microsoft.com/office/drawing/2014/main" val="2720439392"/>
                  </a:ext>
                </a:extLst>
              </a:tr>
              <a:tr h="1411941">
                <a:tc>
                  <a:txBody>
                    <a:bodyPr/>
                    <a:lstStyle/>
                    <a:p>
                      <a:r>
                        <a:rPr lang="en-US" sz="2200" dirty="0"/>
                        <a:t>Kindergarten semester 2 – </a:t>
                      </a:r>
                      <a:br>
                        <a:rPr lang="en-US" sz="2200" dirty="0"/>
                      </a:br>
                      <a:r>
                        <a:rPr lang="en-US" sz="2200" dirty="0"/>
                        <a:t>1st grade semester 1</a:t>
                      </a:r>
                    </a:p>
                  </a:txBody>
                  <a:tcPr anchor="ctr"/>
                </a:tc>
                <a:tc>
                  <a:txBody>
                    <a:bodyPr/>
                    <a:lstStyle/>
                    <a:p>
                      <a:r>
                        <a:rPr lang="en-US" sz="2200" dirty="0" smtClean="0"/>
                        <a:t>WIDA MODEL</a:t>
                      </a:r>
                      <a:endParaRPr lang="en-US" sz="2200" dirty="0"/>
                    </a:p>
                  </a:txBody>
                  <a:tcPr anchor="ctr"/>
                </a:tc>
                <a:tc>
                  <a:txBody>
                    <a:bodyPr/>
                    <a:lstStyle/>
                    <a:p>
                      <a:pPr marL="285750" indent="-285750">
                        <a:buFont typeface="Arial" panose="020B0604020202020204" pitchFamily="34" charset="0"/>
                        <a:buChar char="•"/>
                      </a:pPr>
                      <a:r>
                        <a:rPr lang="en-US" sz="2200" dirty="0"/>
                        <a:t>Listening</a:t>
                      </a:r>
                    </a:p>
                    <a:p>
                      <a:pPr marL="285750" indent="-285750">
                        <a:buFont typeface="Arial" panose="020B0604020202020204" pitchFamily="34" charset="0"/>
                        <a:buChar char="•"/>
                      </a:pPr>
                      <a:r>
                        <a:rPr lang="en-US" sz="2200" dirty="0"/>
                        <a:t>Speaking</a:t>
                      </a:r>
                    </a:p>
                    <a:p>
                      <a:pPr marL="285750" indent="-285750">
                        <a:buFont typeface="Arial" panose="020B0604020202020204" pitchFamily="34" charset="0"/>
                        <a:buChar char="•"/>
                      </a:pPr>
                      <a:r>
                        <a:rPr lang="en-US" sz="2200" dirty="0"/>
                        <a:t>Reading</a:t>
                      </a:r>
                    </a:p>
                    <a:p>
                      <a:pPr marL="285750" indent="-285750">
                        <a:buFont typeface="Arial" panose="020B0604020202020204" pitchFamily="34" charset="0"/>
                        <a:buChar char="•"/>
                      </a:pPr>
                      <a:r>
                        <a:rPr lang="en-US" sz="2200" dirty="0"/>
                        <a:t>Writing</a:t>
                      </a:r>
                    </a:p>
                  </a:txBody>
                  <a:tcPr anchor="ctr"/>
                </a:tc>
                <a:tc>
                  <a:txBody>
                    <a:bodyPr/>
                    <a:lstStyle/>
                    <a:p>
                      <a:r>
                        <a:rPr lang="en-US" sz="2200" dirty="0"/>
                        <a:t>5.0 overall composite + 4.2 literacy</a:t>
                      </a:r>
                    </a:p>
                  </a:txBody>
                  <a:tcPr anchor="ctr"/>
                </a:tc>
                <a:extLst>
                  <a:ext uri="{0D108BD9-81ED-4DB2-BD59-A6C34878D82A}">
                    <a16:rowId xmlns:a16="http://schemas.microsoft.com/office/drawing/2014/main" val="3834173276"/>
                  </a:ext>
                </a:extLst>
              </a:tr>
              <a:tr h="1411941">
                <a:tc>
                  <a:txBody>
                    <a:bodyPr/>
                    <a:lstStyle/>
                    <a:p>
                      <a:r>
                        <a:rPr lang="en-US" sz="2200" dirty="0"/>
                        <a:t>1st grade semester 2 – 12th grade</a:t>
                      </a:r>
                    </a:p>
                  </a:txBody>
                  <a:tcPr anchor="ctr"/>
                </a:tc>
                <a:tc>
                  <a:txBody>
                    <a:bodyPr/>
                    <a:lstStyle/>
                    <a:p>
                      <a:r>
                        <a:rPr lang="en-US" sz="2200" dirty="0" smtClean="0"/>
                        <a:t>WIDA Screener</a:t>
                      </a:r>
                      <a:endParaRPr lang="en-US" sz="2200" dirty="0"/>
                    </a:p>
                  </a:txBody>
                  <a:tcPr anchor="ctr"/>
                </a:tc>
                <a:tc>
                  <a:txBody>
                    <a:bodyPr/>
                    <a:lstStyle/>
                    <a:p>
                      <a:pPr marL="285750" indent="-285750">
                        <a:buFont typeface="Arial" panose="020B0604020202020204" pitchFamily="34" charset="0"/>
                        <a:buChar char="•"/>
                      </a:pPr>
                      <a:r>
                        <a:rPr lang="en-US" sz="2200" dirty="0"/>
                        <a:t>Listening</a:t>
                      </a:r>
                    </a:p>
                    <a:p>
                      <a:pPr marL="285750" indent="-285750">
                        <a:buFont typeface="Arial" panose="020B0604020202020204" pitchFamily="34" charset="0"/>
                        <a:buChar char="•"/>
                      </a:pPr>
                      <a:r>
                        <a:rPr lang="en-US" sz="2200" dirty="0"/>
                        <a:t>Speaking</a:t>
                      </a:r>
                    </a:p>
                    <a:p>
                      <a:pPr marL="285750" indent="-285750">
                        <a:buFont typeface="Arial" panose="020B0604020202020204" pitchFamily="34" charset="0"/>
                        <a:buChar char="•"/>
                      </a:pPr>
                      <a:r>
                        <a:rPr lang="en-US" sz="2200" dirty="0"/>
                        <a:t>Reading</a:t>
                      </a:r>
                    </a:p>
                    <a:p>
                      <a:pPr marL="285750" indent="-285750">
                        <a:buFont typeface="Arial" panose="020B0604020202020204" pitchFamily="34" charset="0"/>
                        <a:buChar char="•"/>
                      </a:pPr>
                      <a:r>
                        <a:rPr lang="en-US" sz="2200" dirty="0"/>
                        <a:t>Writing</a:t>
                      </a:r>
                    </a:p>
                  </a:txBody>
                  <a:tcPr anchor="ctr"/>
                </a:tc>
                <a:tc>
                  <a:txBody>
                    <a:bodyPr/>
                    <a:lstStyle/>
                    <a:p>
                      <a:r>
                        <a:rPr lang="en-US" sz="2200" dirty="0"/>
                        <a:t>5.0 overall composite</a:t>
                      </a:r>
                    </a:p>
                  </a:txBody>
                  <a:tcPr anchor="ctr"/>
                </a:tc>
                <a:extLst>
                  <a:ext uri="{0D108BD9-81ED-4DB2-BD59-A6C34878D82A}">
                    <a16:rowId xmlns:a16="http://schemas.microsoft.com/office/drawing/2014/main" val="1935121558"/>
                  </a:ext>
                </a:extLst>
              </a:tr>
            </a:tbl>
          </a:graphicData>
        </a:graphic>
      </p:graphicFrame>
    </p:spTree>
    <p:extLst>
      <p:ext uri="{BB962C8B-B14F-4D97-AF65-F5344CB8AC3E}">
        <p14:creationId xmlns:p14="http://schemas.microsoft.com/office/powerpoint/2010/main" val="2518460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B135-A215-4E5C-A46E-FE45902ECB65}"/>
              </a:ext>
            </a:extLst>
          </p:cNvPr>
          <p:cNvSpPr>
            <a:spLocks noGrp="1"/>
          </p:cNvSpPr>
          <p:nvPr>
            <p:ph type="title"/>
          </p:nvPr>
        </p:nvSpPr>
        <p:spPr>
          <a:xfrm>
            <a:off x="635302" y="1066800"/>
            <a:ext cx="8153400" cy="685800"/>
          </a:xfrm>
        </p:spPr>
        <p:txBody>
          <a:bodyPr/>
          <a:lstStyle/>
          <a:p>
            <a:r>
              <a:rPr lang="en-US" dirty="0" smtClean="0"/>
              <a:t>ELP Screening </a:t>
            </a:r>
            <a:r>
              <a:rPr lang="en-US" dirty="0"/>
              <a:t>Exceptions</a:t>
            </a:r>
          </a:p>
        </p:txBody>
      </p:sp>
      <p:graphicFrame>
        <p:nvGraphicFramePr>
          <p:cNvPr id="4" name="Content Placeholder 3">
            <a:extLst>
              <a:ext uri="{FF2B5EF4-FFF2-40B4-BE49-F238E27FC236}">
                <a16:creationId xmlns:a16="http://schemas.microsoft.com/office/drawing/2014/main" id="{77890BF3-63FD-46D9-B292-ACD98D050A92}"/>
              </a:ext>
            </a:extLst>
          </p:cNvPr>
          <p:cNvGraphicFramePr>
            <a:graphicFrameLocks noGrp="1"/>
          </p:cNvGraphicFramePr>
          <p:nvPr>
            <p:ph sz="quarter" idx="1"/>
            <p:extLst>
              <p:ext uri="{D42A27DB-BD31-4B8C-83A1-F6EECF244321}">
                <p14:modId xmlns:p14="http://schemas.microsoft.com/office/powerpoint/2010/main" val="603413368"/>
              </p:ext>
            </p:extLst>
          </p:nvPr>
        </p:nvGraphicFramePr>
        <p:xfrm>
          <a:off x="533400" y="17526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5340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8619" y="5105400"/>
            <a:ext cx="8153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2D26E1-06CF-480F-A134-42675507298E}"/>
              </a:ext>
            </a:extLst>
          </p:cNvPr>
          <p:cNvSpPr>
            <a:spLocks noGrp="1"/>
          </p:cNvSpPr>
          <p:nvPr>
            <p:ph type="title"/>
          </p:nvPr>
        </p:nvSpPr>
        <p:spPr>
          <a:xfrm>
            <a:off x="608619" y="1104900"/>
            <a:ext cx="8153400" cy="990600"/>
          </a:xfrm>
        </p:spPr>
        <p:txBody>
          <a:bodyPr/>
          <a:lstStyle/>
          <a:p>
            <a:r>
              <a:rPr lang="en-US" dirty="0"/>
              <a:t>After the </a:t>
            </a:r>
            <a:r>
              <a:rPr lang="en-US" dirty="0" smtClean="0"/>
              <a:t>ELP Screening</a:t>
            </a:r>
            <a:endParaRPr lang="en-US" dirty="0"/>
          </a:p>
        </p:txBody>
      </p:sp>
      <p:graphicFrame>
        <p:nvGraphicFramePr>
          <p:cNvPr id="4" name="Content Placeholder 3">
            <a:extLst>
              <a:ext uri="{FF2B5EF4-FFF2-40B4-BE49-F238E27FC236}">
                <a16:creationId xmlns:a16="http://schemas.microsoft.com/office/drawing/2014/main" id="{2529BD64-7E09-47E4-9B15-73E030EE7A96}"/>
              </a:ext>
            </a:extLst>
          </p:cNvPr>
          <p:cNvGraphicFramePr>
            <a:graphicFrameLocks noGrp="1"/>
          </p:cNvGraphicFramePr>
          <p:nvPr>
            <p:ph sz="quarter" idx="1"/>
            <p:extLst>
              <p:ext uri="{D42A27DB-BD31-4B8C-83A1-F6EECF244321}">
                <p14:modId xmlns:p14="http://schemas.microsoft.com/office/powerpoint/2010/main" val="492669816"/>
              </p:ext>
            </p:extLst>
          </p:nvPr>
        </p:nvGraphicFramePr>
        <p:xfrm>
          <a:off x="612775" y="1600200"/>
          <a:ext cx="81534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08619" y="5105400"/>
            <a:ext cx="8128462" cy="707886"/>
          </a:xfrm>
          <a:prstGeom prst="rect">
            <a:avLst/>
          </a:prstGeom>
          <a:noFill/>
        </p:spPr>
        <p:txBody>
          <a:bodyPr wrap="square" rtlCol="0">
            <a:spAutoFit/>
          </a:bodyPr>
          <a:lstStyle/>
          <a:p>
            <a:pPr algn="ctr"/>
            <a:r>
              <a:rPr lang="en-US" sz="2000" dirty="0" smtClean="0">
                <a:solidFill>
                  <a:schemeClr val="bg2"/>
                </a:solidFill>
                <a:latin typeface="+mn-lt"/>
              </a:rPr>
              <a:t>If a student meets ELP criteria on the screener, EL services/program are not required. The parents should be informed of the screening results.</a:t>
            </a:r>
            <a:endParaRPr lang="en-US" sz="2000" dirty="0">
              <a:solidFill>
                <a:schemeClr val="bg2"/>
              </a:solidFill>
              <a:latin typeface="+mn-lt"/>
            </a:endParaRPr>
          </a:p>
        </p:txBody>
      </p:sp>
    </p:spTree>
    <p:extLst>
      <p:ext uri="{BB962C8B-B14F-4D97-AF65-F5344CB8AC3E}">
        <p14:creationId xmlns:p14="http://schemas.microsoft.com/office/powerpoint/2010/main" val="68008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a:xfrm>
            <a:off x="381000" y="914400"/>
            <a:ext cx="8153400" cy="762000"/>
          </a:xfrm>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4294967295"/>
          </p:nvPr>
        </p:nvSpPr>
        <p:spPr>
          <a:xfrm>
            <a:off x="381000" y="1676400"/>
            <a:ext cx="5029199" cy="4419600"/>
          </a:xfrm>
        </p:spPr>
        <p:txBody>
          <a:bodyPr/>
          <a:lstStyle/>
          <a:p>
            <a:pPr marL="0" indent="0">
              <a:buNone/>
            </a:pPr>
            <a:r>
              <a:rPr lang="en-US" dirty="0" smtClean="0"/>
              <a:t>The </a:t>
            </a:r>
            <a:r>
              <a:rPr lang="en-US" b="1" dirty="0" smtClean="0"/>
              <a:t>Professional Development Modules: </a:t>
            </a:r>
            <a:r>
              <a:rPr lang="en-US" b="1" i="1" dirty="0" smtClean="0"/>
              <a:t>English Learner Tool Kit</a:t>
            </a:r>
            <a:r>
              <a:rPr lang="en-US" b="1" dirty="0" smtClean="0"/>
              <a:t> </a:t>
            </a:r>
            <a:r>
              <a:rPr lang="en-US" dirty="0" smtClean="0"/>
              <a:t>is a series </a:t>
            </a:r>
            <a:r>
              <a:rPr lang="en-US" dirty="0"/>
              <a:t>of </a:t>
            </a:r>
            <a:r>
              <a:rPr lang="en-US" dirty="0" smtClean="0"/>
              <a:t>presentations </a:t>
            </a:r>
            <a:r>
              <a:rPr lang="en-US" dirty="0"/>
              <a:t>intended to provide guidance to help local educational leaders meet </a:t>
            </a:r>
            <a:r>
              <a:rPr lang="en-US" dirty="0" smtClean="0"/>
              <a:t>their legal </a:t>
            </a:r>
            <a:r>
              <a:rPr lang="en-US" dirty="0"/>
              <a:t>obligations to English learners (EL) and </a:t>
            </a:r>
            <a:r>
              <a:rPr lang="en-US" dirty="0" smtClean="0"/>
              <a:t> </a:t>
            </a:r>
            <a:r>
              <a:rPr lang="en-US" dirty="0"/>
              <a:t>enhance existing EL </a:t>
            </a:r>
            <a:r>
              <a:rPr lang="en-US" dirty="0" smtClean="0"/>
              <a:t>practices </a:t>
            </a:r>
            <a:r>
              <a:rPr lang="en-US" dirty="0"/>
              <a:t>to </a:t>
            </a:r>
            <a:r>
              <a:rPr lang="en-US" dirty="0" smtClean="0"/>
              <a:t> </a:t>
            </a:r>
            <a:r>
              <a:rPr lang="en-US" dirty="0"/>
              <a:t>meet the needs of all EL </a:t>
            </a:r>
            <a:r>
              <a:rPr lang="en-US" dirty="0" smtClean="0"/>
              <a:t>students, parents, </a:t>
            </a:r>
            <a:r>
              <a:rPr lang="en-US" dirty="0"/>
              <a:t>and </a:t>
            </a:r>
            <a:r>
              <a:rPr lang="en-US" dirty="0" smtClean="0"/>
              <a:t>families</a:t>
            </a:r>
            <a:r>
              <a:rPr lang="en-US" dirty="0"/>
              <a:t>.</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571783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A0BE4-9769-4CCB-ACBE-5AF951D38F02}"/>
              </a:ext>
            </a:extLst>
          </p:cNvPr>
          <p:cNvSpPr>
            <a:spLocks noGrp="1"/>
          </p:cNvSpPr>
          <p:nvPr>
            <p:ph type="title"/>
          </p:nvPr>
        </p:nvSpPr>
        <p:spPr/>
        <p:txBody>
          <a:bodyPr/>
          <a:lstStyle/>
          <a:p>
            <a:r>
              <a:rPr lang="en-US" dirty="0"/>
              <a:t>Placement Notification</a:t>
            </a:r>
          </a:p>
        </p:txBody>
      </p:sp>
      <p:sp>
        <p:nvSpPr>
          <p:cNvPr id="3" name="Content Placeholder 2">
            <a:extLst>
              <a:ext uri="{FF2B5EF4-FFF2-40B4-BE49-F238E27FC236}">
                <a16:creationId xmlns:a16="http://schemas.microsoft.com/office/drawing/2014/main" id="{9F2F1ACD-71D2-4B4E-B949-EF680151C52D}"/>
              </a:ext>
            </a:extLst>
          </p:cNvPr>
          <p:cNvSpPr>
            <a:spLocks noGrp="1"/>
          </p:cNvSpPr>
          <p:nvPr>
            <p:ph sz="quarter" idx="1"/>
          </p:nvPr>
        </p:nvSpPr>
        <p:spPr>
          <a:xfrm>
            <a:off x="524076" y="1371600"/>
            <a:ext cx="6029123" cy="4648200"/>
          </a:xfrm>
        </p:spPr>
        <p:txBody>
          <a:bodyPr/>
          <a:lstStyle/>
          <a:p>
            <a:r>
              <a:rPr lang="en-US" dirty="0"/>
              <a:t>Letter in English and </a:t>
            </a:r>
            <a:r>
              <a:rPr lang="en-US" b="1" dirty="0"/>
              <a:t>student’s</a:t>
            </a:r>
            <a:r>
              <a:rPr lang="en-US" dirty="0"/>
              <a:t> </a:t>
            </a:r>
            <a:r>
              <a:rPr lang="en-US" b="1" dirty="0"/>
              <a:t>home language</a:t>
            </a:r>
          </a:p>
          <a:p>
            <a:r>
              <a:rPr lang="en-US" dirty="0"/>
              <a:t>Sent within </a:t>
            </a:r>
            <a:r>
              <a:rPr lang="en-US" b="1" dirty="0"/>
              <a:t>30 days of beginning of school year </a:t>
            </a:r>
            <a:r>
              <a:rPr lang="en-US" dirty="0"/>
              <a:t>or </a:t>
            </a:r>
            <a:r>
              <a:rPr lang="en-US" b="1" dirty="0"/>
              <a:t>14 days of enrollment</a:t>
            </a:r>
          </a:p>
          <a:p>
            <a:r>
              <a:rPr lang="en-US" dirty="0"/>
              <a:t>Explain how the EL program will </a:t>
            </a:r>
            <a:r>
              <a:rPr lang="en-US" b="1" dirty="0"/>
              <a:t>support the student</a:t>
            </a:r>
          </a:p>
          <a:p>
            <a:r>
              <a:rPr lang="en-US" b="1" dirty="0"/>
              <a:t>Notification of the right to withdraw </a:t>
            </a:r>
            <a:r>
              <a:rPr lang="en-US" dirty="0"/>
              <a:t>student from the program or choose different EL services, if offered</a:t>
            </a:r>
          </a:p>
        </p:txBody>
      </p:sp>
      <p:pic>
        <p:nvPicPr>
          <p:cNvPr id="5" name="Graphic 4" descr="Open envelope">
            <a:extLst>
              <a:ext uri="{FF2B5EF4-FFF2-40B4-BE49-F238E27FC236}">
                <a16:creationId xmlns:a16="http://schemas.microsoft.com/office/drawing/2014/main" id="{C243E429-C37E-4923-8D0B-759A52952A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198551">
            <a:off x="6623215" y="2444586"/>
            <a:ext cx="2209800" cy="2209800"/>
          </a:xfrm>
          <a:prstGeom prst="rect">
            <a:avLst/>
          </a:prstGeom>
        </p:spPr>
      </p:pic>
    </p:spTree>
    <p:extLst>
      <p:ext uri="{BB962C8B-B14F-4D97-AF65-F5344CB8AC3E}">
        <p14:creationId xmlns:p14="http://schemas.microsoft.com/office/powerpoint/2010/main" val="36909755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0B47F2-BD27-4A09-9DBE-B0DA9D445606}"/>
              </a:ext>
            </a:extLst>
          </p:cNvPr>
          <p:cNvPicPr>
            <a:picLocks noChangeAspect="1"/>
          </p:cNvPicPr>
          <p:nvPr/>
        </p:nvPicPr>
        <p:blipFill>
          <a:blip r:embed="rId3"/>
          <a:stretch>
            <a:fillRect/>
          </a:stretch>
        </p:blipFill>
        <p:spPr>
          <a:xfrm>
            <a:off x="6864530" y="3394165"/>
            <a:ext cx="3193870" cy="3193870"/>
          </a:xfrm>
          <a:prstGeom prst="rect">
            <a:avLst/>
          </a:prstGeom>
        </p:spPr>
      </p:pic>
      <p:sp>
        <p:nvSpPr>
          <p:cNvPr id="2" name="Title 1">
            <a:extLst>
              <a:ext uri="{FF2B5EF4-FFF2-40B4-BE49-F238E27FC236}">
                <a16:creationId xmlns:a16="http://schemas.microsoft.com/office/drawing/2014/main" id="{46C882EE-580A-4122-B438-42E878F9F6ED}"/>
              </a:ext>
            </a:extLst>
          </p:cNvPr>
          <p:cNvSpPr>
            <a:spLocks noGrp="1"/>
          </p:cNvSpPr>
          <p:nvPr>
            <p:ph type="title"/>
          </p:nvPr>
        </p:nvSpPr>
        <p:spPr>
          <a:xfrm>
            <a:off x="304800" y="770863"/>
            <a:ext cx="8153400" cy="990600"/>
          </a:xfrm>
        </p:spPr>
        <p:txBody>
          <a:bodyPr/>
          <a:lstStyle/>
          <a:p>
            <a:r>
              <a:rPr lang="en-US" dirty="0"/>
              <a:t>Pause and Reflect</a:t>
            </a:r>
          </a:p>
        </p:txBody>
      </p:sp>
      <p:sp>
        <p:nvSpPr>
          <p:cNvPr id="3" name="Content Placeholder 2">
            <a:extLst>
              <a:ext uri="{FF2B5EF4-FFF2-40B4-BE49-F238E27FC236}">
                <a16:creationId xmlns:a16="http://schemas.microsoft.com/office/drawing/2014/main" id="{124083F5-47AC-4941-AD08-F0BD354ED12A}"/>
              </a:ext>
            </a:extLst>
          </p:cNvPr>
          <p:cNvSpPr>
            <a:spLocks noGrp="1"/>
          </p:cNvSpPr>
          <p:nvPr>
            <p:ph sz="quarter" idx="1"/>
          </p:nvPr>
        </p:nvSpPr>
        <p:spPr>
          <a:xfrm>
            <a:off x="304800" y="1562100"/>
            <a:ext cx="7010400" cy="4838700"/>
          </a:xfrm>
        </p:spPr>
        <p:txBody>
          <a:bodyPr>
            <a:noAutofit/>
          </a:bodyPr>
          <a:lstStyle/>
          <a:p>
            <a:pPr>
              <a:buClr>
                <a:schemeClr val="accent2">
                  <a:lumMod val="50000"/>
                </a:schemeClr>
              </a:buClr>
              <a:buFont typeface="Wingdings" panose="05000000000000000000" pitchFamily="2" charset="2"/>
              <a:buChar char="q"/>
            </a:pPr>
            <a:r>
              <a:rPr lang="en-US" sz="2800" dirty="0"/>
              <a:t>What is our district/school’s current process for identifying English learner </a:t>
            </a:r>
            <a:r>
              <a:rPr lang="en-US" sz="2800" dirty="0" smtClean="0"/>
              <a:t>students, </a:t>
            </a:r>
            <a:r>
              <a:rPr lang="en-US" sz="2800" dirty="0"/>
              <a:t>including preschool students?</a:t>
            </a:r>
          </a:p>
          <a:p>
            <a:pPr>
              <a:buClr>
                <a:schemeClr val="accent2">
                  <a:lumMod val="50000"/>
                </a:schemeClr>
              </a:buClr>
              <a:buFont typeface="Wingdings" panose="05000000000000000000" pitchFamily="2" charset="2"/>
              <a:buChar char="q"/>
            </a:pPr>
            <a:r>
              <a:rPr lang="en-US" sz="2800" dirty="0"/>
              <a:t>What is our district/school’s current process for notifying families of EL placement?</a:t>
            </a:r>
          </a:p>
          <a:p>
            <a:pPr>
              <a:buClr>
                <a:schemeClr val="accent2">
                  <a:lumMod val="50000"/>
                </a:schemeClr>
              </a:buClr>
              <a:buFont typeface="Wingdings" panose="05000000000000000000" pitchFamily="2" charset="2"/>
              <a:buChar char="q"/>
            </a:pPr>
            <a:r>
              <a:rPr lang="en-US" sz="2800" dirty="0"/>
              <a:t>In what ways do our processes meet all state requirements? </a:t>
            </a:r>
          </a:p>
          <a:p>
            <a:pPr>
              <a:buClr>
                <a:schemeClr val="accent2">
                  <a:lumMod val="50000"/>
                </a:schemeClr>
              </a:buClr>
              <a:buFont typeface="Wingdings" panose="05000000000000000000" pitchFamily="2" charset="2"/>
              <a:buChar char="q"/>
            </a:pPr>
            <a:r>
              <a:rPr lang="en-US" sz="2800" dirty="0"/>
              <a:t>Beyond the legal requirements, how might our processes be made more clear and supportive for students and families?</a:t>
            </a:r>
          </a:p>
          <a:p>
            <a:pPr marL="0" indent="0">
              <a:buNone/>
            </a:pPr>
            <a:endParaRPr lang="en-US" sz="1800" dirty="0"/>
          </a:p>
          <a:p>
            <a:pPr marL="0" indent="0">
              <a:buNone/>
            </a:pPr>
            <a:endParaRPr lang="en-US" sz="1800" dirty="0"/>
          </a:p>
        </p:txBody>
      </p:sp>
    </p:spTree>
    <p:extLst>
      <p:ext uri="{BB962C8B-B14F-4D97-AF65-F5344CB8AC3E}">
        <p14:creationId xmlns:p14="http://schemas.microsoft.com/office/powerpoint/2010/main" val="32742873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842363" cy="1892762"/>
          </a:xfrm>
        </p:spPr>
        <p:txBody>
          <a:bodyPr/>
          <a:lstStyle/>
          <a:p>
            <a:pPr algn="ctr"/>
            <a:r>
              <a:rPr lang="en-US" sz="4800" dirty="0" smtClean="0"/>
              <a:t>Additional Resources</a:t>
            </a:r>
            <a:br>
              <a:rPr lang="en-US" sz="4800" dirty="0" smtClean="0"/>
            </a:br>
            <a:r>
              <a:rPr lang="en-US" sz="4800" dirty="0" smtClean="0"/>
              <a:t>to consider</a:t>
            </a:r>
            <a:br>
              <a:rPr lang="en-US" sz="4800" dirty="0" smtClean="0"/>
            </a:br>
            <a:r>
              <a:rPr lang="en-US" sz="4800" dirty="0" smtClean="0"/>
              <a:t>From the EL Toolkit</a:t>
            </a:r>
            <a:endParaRPr lang="en-US" sz="4800" dirty="0"/>
          </a:p>
        </p:txBody>
      </p:sp>
      <p:sp>
        <p:nvSpPr>
          <p:cNvPr id="3" name="Slide Number Placeholder 2"/>
          <p:cNvSpPr>
            <a:spLocks noGrp="1"/>
          </p:cNvSpPr>
          <p:nvPr>
            <p:ph type="sldNum" sz="quarter" idx="12"/>
          </p:nvPr>
        </p:nvSpPr>
        <p:spPr/>
        <p:txBody>
          <a:bodyPr/>
          <a:lstStyle/>
          <a:p>
            <a:fld id="{51673D77-75BC-424E-BFFA-F0B1EFAD03D4}" type="slidenum">
              <a:rPr lang="en-US" smtClean="0"/>
              <a:t>22</a:t>
            </a:fld>
            <a:endParaRPr lang="en-US"/>
          </a:p>
        </p:txBody>
      </p:sp>
    </p:spTree>
    <p:extLst>
      <p:ext uri="{BB962C8B-B14F-4D97-AF65-F5344CB8AC3E}">
        <p14:creationId xmlns:p14="http://schemas.microsoft.com/office/powerpoint/2010/main" val="2035535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6700" y="2743200"/>
            <a:ext cx="8572500" cy="1846659"/>
          </a:xfrm>
          <a:prstGeom prst="rect">
            <a:avLst/>
          </a:prstGeom>
        </p:spPr>
        <p:txBody>
          <a:bodyPr wrap="square">
            <a:spAutoFit/>
          </a:bodyPr>
          <a:lstStyle/>
          <a:p>
            <a:pPr>
              <a:spcAft>
                <a:spcPts val="600"/>
              </a:spcAft>
              <a:buClr>
                <a:schemeClr val="tx1"/>
              </a:buClr>
            </a:pPr>
            <a:r>
              <a:rPr lang="en-US" sz="3600" b="1" i="1" dirty="0">
                <a:solidFill>
                  <a:srgbClr val="221E1F"/>
                </a:solidFill>
                <a:latin typeface="+mn-lt"/>
              </a:rPr>
              <a:t>Home Language Surveys</a:t>
            </a:r>
          </a:p>
          <a:p>
            <a:pPr>
              <a:spcAft>
                <a:spcPts val="600"/>
              </a:spcAft>
              <a:buClr>
                <a:schemeClr val="tx1"/>
              </a:buClr>
            </a:pPr>
            <a:endParaRPr lang="en-US" sz="1200" dirty="0">
              <a:latin typeface="+mn-lt"/>
            </a:endParaRPr>
          </a:p>
          <a:p>
            <a:pPr>
              <a:spcAft>
                <a:spcPts val="600"/>
              </a:spcAft>
              <a:buClr>
                <a:schemeClr val="tx1"/>
              </a:buClr>
            </a:pPr>
            <a:r>
              <a:rPr lang="en-US" sz="2800" dirty="0">
                <a:latin typeface="+mn-lt"/>
              </a:rPr>
              <a:t>Home Language survey examples help the LEA ensure that all students receive the education services they need.</a:t>
            </a:r>
          </a:p>
        </p:txBody>
      </p:sp>
      <p:sp>
        <p:nvSpPr>
          <p:cNvPr id="11" name="Slide Number Placeholder 10"/>
          <p:cNvSpPr>
            <a:spLocks noGrp="1"/>
          </p:cNvSpPr>
          <p:nvPr>
            <p:ph type="sldNum" sz="quarter" idx="12"/>
          </p:nvPr>
        </p:nvSpPr>
        <p:spPr/>
        <p:txBody>
          <a:bodyPr/>
          <a:lstStyle/>
          <a:p>
            <a:fld id="{51673D77-75BC-424E-BFFA-F0B1EFAD03D4}" type="slidenum">
              <a:rPr lang="en-US" smtClean="0"/>
              <a:pPr/>
              <a:t>23</a:t>
            </a:fld>
            <a:endParaRPr lang="en-US" dirty="0"/>
          </a:p>
        </p:txBody>
      </p:sp>
      <p:sp>
        <p:nvSpPr>
          <p:cNvPr id="9" name="Title 1">
            <a:extLst>
              <a:ext uri="{FF2B5EF4-FFF2-40B4-BE49-F238E27FC236}">
                <a16:creationId xmlns:a16="http://schemas.microsoft.com/office/drawing/2014/main" id="{9AC6DBFD-1118-4286-8D78-DDFB23FE8D27}"/>
              </a:ext>
            </a:extLst>
          </p:cNvPr>
          <p:cNvSpPr txBox="1">
            <a:spLocks/>
          </p:cNvSpPr>
          <p:nvPr/>
        </p:nvSpPr>
        <p:spPr>
          <a:xfrm>
            <a:off x="266700" y="1143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hlinkClick r:id="rId3"/>
              </a:rPr>
              <a:t>Identification Tools</a:t>
            </a:r>
            <a:endParaRPr lang="en-US" sz="4000" dirty="0"/>
          </a:p>
        </p:txBody>
      </p:sp>
    </p:spTree>
    <p:extLst>
      <p:ext uri="{BB962C8B-B14F-4D97-AF65-F5344CB8AC3E}">
        <p14:creationId xmlns:p14="http://schemas.microsoft.com/office/powerpoint/2010/main" val="27802359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a:xfrm>
            <a:off x="612648" y="1600200"/>
            <a:ext cx="8153400" cy="4495800"/>
          </a:xfrm>
        </p:spPr>
        <p:txBody>
          <a:bodyPr>
            <a:normAutofit fontScale="85000" lnSpcReduction="20000"/>
          </a:bodyPr>
          <a:lstStyle/>
          <a:p>
            <a:r>
              <a:rPr lang="en-US" dirty="0"/>
              <a:t>Fact sheet on the responsibilities of school districts</a:t>
            </a:r>
          </a:p>
          <a:p>
            <a:r>
              <a:rPr lang="en-US" dirty="0"/>
              <a:t>Fact sheet answering common questions about the rights of limited English proficient parents and guardians</a:t>
            </a:r>
          </a:p>
          <a:p>
            <a:r>
              <a:rPr lang="en-US" dirty="0"/>
              <a:t>Original OCR/DOJ guidance in “Dear Colleague” letter </a:t>
            </a:r>
          </a:p>
          <a:p>
            <a:r>
              <a:rPr lang="en-US" dirty="0"/>
              <a:t>Translations into multiple languages</a:t>
            </a:r>
          </a:p>
          <a:p>
            <a:r>
              <a:rPr lang="en-US" dirty="0"/>
              <a:t>All available at </a:t>
            </a:r>
            <a:r>
              <a:rPr lang="en-US" dirty="0">
                <a:hlinkClick r:id="rId3"/>
              </a:rPr>
              <a:t>https://www2.ed.gov/about/offices/list/ocr/ellresources.html</a:t>
            </a:r>
            <a:r>
              <a:rPr lang="en-US" dirty="0"/>
              <a:t> </a:t>
            </a:r>
          </a:p>
          <a:p>
            <a:r>
              <a:rPr lang="en-US" dirty="0"/>
              <a:t>Companion toolkit from the Dept. of Education Office of English Language Acquisition: </a:t>
            </a:r>
            <a:r>
              <a:rPr lang="en-US" dirty="0">
                <a:hlinkClick r:id="rId4"/>
              </a:rPr>
              <a:t>https://www2.ed.gov/about/offices/list/oela/english-learner-toolkit/index.html</a:t>
            </a:r>
            <a:r>
              <a:rPr lang="en-US" dirty="0"/>
              <a:t> </a:t>
            </a:r>
          </a:p>
        </p:txBody>
      </p:sp>
    </p:spTree>
    <p:extLst>
      <p:ext uri="{BB962C8B-B14F-4D97-AF65-F5344CB8AC3E}">
        <p14:creationId xmlns:p14="http://schemas.microsoft.com/office/powerpoint/2010/main" val="18238027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DF96F-9663-4033-A3AF-B72E408867D1}"/>
              </a:ext>
            </a:extLst>
          </p:cNvPr>
          <p:cNvSpPr>
            <a:spLocks noGrp="1"/>
          </p:cNvSpPr>
          <p:nvPr>
            <p:ph type="title"/>
          </p:nvPr>
        </p:nvSpPr>
        <p:spPr/>
        <p:txBody>
          <a:bodyPr/>
          <a:lstStyle/>
          <a:p>
            <a:r>
              <a:rPr lang="en-US" sz="4000" dirty="0"/>
              <a:t>Identification Resources</a:t>
            </a:r>
          </a:p>
        </p:txBody>
      </p:sp>
      <p:sp>
        <p:nvSpPr>
          <p:cNvPr id="3" name="Content Placeholder 2">
            <a:extLst>
              <a:ext uri="{FF2B5EF4-FFF2-40B4-BE49-F238E27FC236}">
                <a16:creationId xmlns:a16="http://schemas.microsoft.com/office/drawing/2014/main" id="{F8AE6F2A-8BDB-4ABD-9948-F743CBB27125}"/>
              </a:ext>
            </a:extLst>
          </p:cNvPr>
          <p:cNvSpPr>
            <a:spLocks noGrp="1"/>
          </p:cNvSpPr>
          <p:nvPr>
            <p:ph sz="quarter" idx="1"/>
          </p:nvPr>
        </p:nvSpPr>
        <p:spPr>
          <a:xfrm>
            <a:off x="612648" y="1524000"/>
            <a:ext cx="8153400" cy="1524000"/>
          </a:xfrm>
        </p:spPr>
        <p:txBody>
          <a:bodyPr>
            <a:noAutofit/>
          </a:bodyPr>
          <a:lstStyle/>
          <a:p>
            <a:r>
              <a:rPr lang="en-US" sz="1800" dirty="0">
                <a:cs typeface="Angsana New" panose="02020603050405020304" pitchFamily="18" charset="-34"/>
              </a:rPr>
              <a:t>Illinois home language survey examples and translations: </a:t>
            </a:r>
            <a:r>
              <a:rPr lang="en-US" sz="1800" dirty="0">
                <a:cs typeface="Angsana New" panose="02020603050405020304" pitchFamily="18" charset="-34"/>
                <a:hlinkClick r:id="rId3"/>
              </a:rPr>
              <a:t>https://www.isbe.net/Pages/English-Learners-Forms-and-Notifications.aspx</a:t>
            </a:r>
            <a:endParaRPr lang="en-US" sz="1800" dirty="0">
              <a:cs typeface="Angsana New" panose="02020603050405020304" pitchFamily="18" charset="-34"/>
            </a:endParaRPr>
          </a:p>
          <a:p>
            <a:r>
              <a:rPr lang="en-US" sz="1800" dirty="0">
                <a:cs typeface="Angsana New" panose="02020603050405020304" pitchFamily="18" charset="-34"/>
              </a:rPr>
              <a:t>Illinois notification letter examples and translations: </a:t>
            </a:r>
            <a:r>
              <a:rPr lang="en-US" sz="1800" dirty="0">
                <a:cs typeface="Angsana New" panose="02020603050405020304" pitchFamily="18" charset="-34"/>
                <a:hlinkClick r:id="rId4"/>
              </a:rPr>
              <a:t>https://www.isbe.net/Pages/Parent-Notification-of-Enrollment-Requirements.aspx</a:t>
            </a:r>
            <a:r>
              <a:rPr lang="en-US" sz="1800" dirty="0">
                <a:cs typeface="Angsana New" panose="02020603050405020304" pitchFamily="18" charset="-34"/>
              </a:rPr>
              <a:t> </a:t>
            </a:r>
          </a:p>
        </p:txBody>
      </p:sp>
      <p:sp>
        <p:nvSpPr>
          <p:cNvPr id="4" name="Title 1">
            <a:extLst>
              <a:ext uri="{FF2B5EF4-FFF2-40B4-BE49-F238E27FC236}">
                <a16:creationId xmlns:a16="http://schemas.microsoft.com/office/drawing/2014/main" id="{D9CD2200-A460-4A93-B70B-62CE92DC1591}"/>
              </a:ext>
            </a:extLst>
          </p:cNvPr>
          <p:cNvSpPr txBox="1">
            <a:spLocks/>
          </p:cNvSpPr>
          <p:nvPr/>
        </p:nvSpPr>
        <p:spPr>
          <a:xfrm>
            <a:off x="635302" y="3048000"/>
            <a:ext cx="8153400" cy="990600"/>
          </a:xfrm>
          <a:prstGeom prst="rect">
            <a:avLst/>
          </a:prstGeom>
        </p:spPr>
        <p:txBody>
          <a:bodyPr/>
          <a:lstStyle>
            <a:lvl1pPr algn="l" rtl="0" eaLnBrk="1" latinLnBrk="0" hangingPunct="1">
              <a:spcBef>
                <a:spcPct val="0"/>
              </a:spcBef>
              <a:buNone/>
              <a:defRPr kumimoji="0" sz="4400" kern="1200">
                <a:solidFill>
                  <a:schemeClr val="tx2"/>
                </a:solidFill>
                <a:latin typeface="+mj-lt"/>
                <a:ea typeface="+mj-ea"/>
                <a:cs typeface="+mj-cs"/>
              </a:defRPr>
            </a:lvl1pPr>
          </a:lstStyle>
          <a:p>
            <a:pPr defTabSz="914400" fontAlgn="auto">
              <a:spcAft>
                <a:spcPts val="0"/>
              </a:spcAft>
            </a:pPr>
            <a:r>
              <a:rPr lang="en-US" sz="4000" dirty="0"/>
              <a:t>Further Reading</a:t>
            </a:r>
          </a:p>
        </p:txBody>
      </p:sp>
      <p:sp>
        <p:nvSpPr>
          <p:cNvPr id="5" name="Content Placeholder 2">
            <a:extLst>
              <a:ext uri="{FF2B5EF4-FFF2-40B4-BE49-F238E27FC236}">
                <a16:creationId xmlns:a16="http://schemas.microsoft.com/office/drawing/2014/main" id="{D5099E79-0233-481A-BDC2-9CDF243F2EA6}"/>
              </a:ext>
            </a:extLst>
          </p:cNvPr>
          <p:cNvSpPr txBox="1">
            <a:spLocks/>
          </p:cNvSpPr>
          <p:nvPr/>
        </p:nvSpPr>
        <p:spPr>
          <a:xfrm>
            <a:off x="635302" y="3810000"/>
            <a:ext cx="8203898" cy="26670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defTabSz="914400" fontAlgn="auto">
              <a:spcAft>
                <a:spcPts val="0"/>
              </a:spcAft>
            </a:pPr>
            <a:r>
              <a:rPr lang="en-US" sz="1700" dirty="0" err="1">
                <a:cs typeface="Angsana New" panose="02020603050405020304" pitchFamily="18" charset="-34"/>
              </a:rPr>
              <a:t>Abedi</a:t>
            </a:r>
            <a:r>
              <a:rPr lang="en-US" sz="1700" dirty="0">
                <a:cs typeface="Angsana New" panose="02020603050405020304" pitchFamily="18" charset="-34"/>
              </a:rPr>
              <a:t>, J. (2009). English language learners with disabilities: Classification, assessment, and accommodation issues. </a:t>
            </a:r>
            <a:r>
              <a:rPr lang="en-US" sz="1700" i="1" dirty="0">
                <a:cs typeface="Angsana New" panose="02020603050405020304" pitchFamily="18" charset="-34"/>
              </a:rPr>
              <a:t>Journal of Applied Testing Technology</a:t>
            </a:r>
            <a:r>
              <a:rPr lang="en-US" sz="1700" dirty="0">
                <a:cs typeface="Angsana New" panose="02020603050405020304" pitchFamily="18" charset="-34"/>
              </a:rPr>
              <a:t>: </a:t>
            </a:r>
            <a:r>
              <a:rPr lang="en-US" sz="1700" dirty="0">
                <a:cs typeface="Angsana New" panose="02020603050405020304" pitchFamily="18" charset="-34"/>
                <a:hlinkClick r:id="rId5"/>
              </a:rPr>
              <a:t>http://www.testpublishers.org/assets/documents/Special%20issue%20article%202.pdf</a:t>
            </a:r>
            <a:r>
              <a:rPr lang="en-US" sz="1700" dirty="0">
                <a:cs typeface="Angsana New" panose="02020603050405020304" pitchFamily="18" charset="-34"/>
              </a:rPr>
              <a:t>.</a:t>
            </a:r>
          </a:p>
          <a:p>
            <a:pPr defTabSz="914400" fontAlgn="auto">
              <a:spcAft>
                <a:spcPts val="0"/>
              </a:spcAft>
            </a:pPr>
            <a:r>
              <a:rPr lang="en-US" sz="1700" dirty="0">
                <a:cs typeface="Angsana New" panose="02020603050405020304" pitchFamily="18" charset="-34"/>
              </a:rPr>
              <a:t>Bailey, A. (2011). Lessons from AZ’s EL identification issues: How guidance could strengthen process. </a:t>
            </a:r>
            <a:r>
              <a:rPr lang="en-US" sz="1700" i="1" dirty="0">
                <a:cs typeface="Angsana New" panose="02020603050405020304" pitchFamily="18" charset="-34"/>
              </a:rPr>
              <a:t>NCLB Advisor</a:t>
            </a:r>
            <a:r>
              <a:rPr lang="en-US" sz="1700" dirty="0">
                <a:cs typeface="Angsana New" panose="02020603050405020304" pitchFamily="18" charset="-34"/>
              </a:rPr>
              <a:t>: </a:t>
            </a:r>
            <a:r>
              <a:rPr lang="en-US" sz="1700" dirty="0">
                <a:cs typeface="Angsana New" panose="02020603050405020304" pitchFamily="18" charset="-34"/>
                <a:hlinkClick r:id="rId6"/>
              </a:rPr>
              <a:t>http://eveaproject.com/doc/A%20%20Bailey%27s%20Piece%209_26_11%20SO.pdf</a:t>
            </a:r>
            <a:r>
              <a:rPr lang="en-US" sz="1700" dirty="0">
                <a:cs typeface="Angsana New" panose="02020603050405020304" pitchFamily="18" charset="-34"/>
              </a:rPr>
              <a:t>.  </a:t>
            </a:r>
          </a:p>
          <a:p>
            <a:pPr defTabSz="914400" fontAlgn="auto">
              <a:spcAft>
                <a:spcPts val="0"/>
              </a:spcAft>
            </a:pPr>
            <a:r>
              <a:rPr lang="en-US" sz="1700" dirty="0">
                <a:cs typeface="Angsana New" panose="02020603050405020304" pitchFamily="18" charset="-34"/>
              </a:rPr>
              <a:t>Bailey, A. and Kelly, K. (2010). </a:t>
            </a:r>
            <a:r>
              <a:rPr lang="en-US" sz="1700" i="1" dirty="0">
                <a:cs typeface="Angsana New" panose="02020603050405020304" pitchFamily="18" charset="-34"/>
              </a:rPr>
              <a:t>ELPA Validity Evaluation: Creating Enhanced Home Language Survey Instruments. </a:t>
            </a:r>
            <a:r>
              <a:rPr lang="en-US" sz="1700" dirty="0">
                <a:cs typeface="Angsana New" panose="02020603050405020304" pitchFamily="18" charset="-34"/>
              </a:rPr>
              <a:t>Retrieved from </a:t>
            </a:r>
            <a:r>
              <a:rPr lang="en-US" sz="1700" dirty="0">
                <a:cs typeface="Angsana New" panose="02020603050405020304" pitchFamily="18" charset="-34"/>
                <a:hlinkClick r:id="rId7"/>
              </a:rPr>
              <a:t>http://www.eveaproject.com/doc/HomeLanguageSurveyInstrument.pdf</a:t>
            </a:r>
            <a:r>
              <a:rPr lang="en-US" sz="1700" dirty="0">
                <a:cs typeface="Angsana New" panose="02020603050405020304" pitchFamily="18" charset="-34"/>
              </a:rPr>
              <a:t>.  </a:t>
            </a:r>
          </a:p>
        </p:txBody>
      </p:sp>
    </p:spTree>
    <p:extLst>
      <p:ext uri="{BB962C8B-B14F-4D97-AF65-F5344CB8AC3E}">
        <p14:creationId xmlns:p14="http://schemas.microsoft.com/office/powerpoint/2010/main" val="203214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a:xfrm>
            <a:off x="635302" y="1066800"/>
            <a:ext cx="8153400" cy="990600"/>
          </a:xfrm>
        </p:spPr>
        <p:txBody>
          <a:bodyPr/>
          <a:lstStyle/>
          <a:p>
            <a:r>
              <a:rPr lang="en-US" i="1" dirty="0" smtClean="0"/>
              <a:t>English Learner Tool Kit </a:t>
            </a:r>
            <a:r>
              <a:rPr lang="en-US" dirty="0" smtClean="0"/>
              <a:t>Topics</a:t>
            </a:r>
            <a:endParaRPr lang="en-US" dirty="0"/>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152400" y="2133600"/>
            <a:ext cx="8864902" cy="4648200"/>
          </a:xfrm>
        </p:spPr>
        <p:txBody>
          <a:bodyPr numCol="2"/>
          <a:lstStyle/>
          <a:p>
            <a:pPr marL="465138" indent="-465138">
              <a:spcBef>
                <a:spcPts val="0"/>
              </a:spcBef>
              <a:buClrTx/>
              <a:buSzPct val="100000"/>
              <a:buFont typeface="+mj-lt"/>
              <a:buAutoNum type="arabicPeriod"/>
            </a:pPr>
            <a:r>
              <a:rPr lang="en-US" sz="3200" b="1" u="sng" dirty="0" smtClean="0"/>
              <a:t>Identifying All ELs</a:t>
            </a:r>
            <a:endParaRPr lang="en-US" sz="3200" b="1" u="sng" dirty="0"/>
          </a:p>
          <a:p>
            <a:pPr marL="465138" indent="-465138">
              <a:spcBef>
                <a:spcPts val="0"/>
              </a:spcBef>
              <a:buClrTx/>
              <a:buSzPct val="100000"/>
              <a:buFont typeface="+mj-lt"/>
              <a:buAutoNum type="arabicPeriod"/>
            </a:pPr>
            <a:r>
              <a:rPr lang="en-US" sz="3200" dirty="0" smtClean="0"/>
              <a:t>Language Assistance Programs</a:t>
            </a:r>
            <a:endParaRPr lang="en-US" sz="3200" dirty="0"/>
          </a:p>
          <a:p>
            <a:pPr marL="465138" indent="-465138">
              <a:spcBef>
                <a:spcPts val="0"/>
              </a:spcBef>
              <a:buClrTx/>
              <a:buSzPct val="100000"/>
              <a:buFont typeface="+mj-lt"/>
              <a:buAutoNum type="arabicPeriod"/>
            </a:pPr>
            <a:r>
              <a:rPr lang="en-US" sz="3200" dirty="0" smtClean="0"/>
              <a:t>Staffing </a:t>
            </a:r>
            <a:r>
              <a:rPr lang="en-US" sz="3200" dirty="0"/>
              <a:t>and </a:t>
            </a:r>
            <a:r>
              <a:rPr lang="en-US" sz="3200" dirty="0" smtClean="0"/>
              <a:t>Supports</a:t>
            </a:r>
            <a:endParaRPr lang="en-US" sz="3200" dirty="0"/>
          </a:p>
          <a:p>
            <a:pPr marL="465138" indent="-465138">
              <a:spcBef>
                <a:spcPts val="0"/>
              </a:spcBef>
              <a:buClrTx/>
              <a:buSzPct val="100000"/>
              <a:buFont typeface="+mj-lt"/>
              <a:buAutoNum type="arabicPeriod"/>
            </a:pPr>
            <a:r>
              <a:rPr lang="en-US" sz="3200" dirty="0"/>
              <a:t>Meaningful </a:t>
            </a:r>
            <a:r>
              <a:rPr lang="en-US" sz="3200" dirty="0" smtClean="0"/>
              <a:t>Access</a:t>
            </a:r>
          </a:p>
          <a:p>
            <a:pPr marL="465138" indent="-465138">
              <a:spcBef>
                <a:spcPts val="0"/>
              </a:spcBef>
              <a:buClrTx/>
              <a:buSzPct val="100000"/>
              <a:buFont typeface="+mj-lt"/>
              <a:buAutoNum type="arabicPeriod"/>
            </a:pPr>
            <a:r>
              <a:rPr lang="en-US" sz="3200" dirty="0" smtClean="0"/>
              <a:t>Inclusive Environment</a:t>
            </a:r>
            <a:endParaRPr lang="en-US" sz="3200" dirty="0"/>
          </a:p>
          <a:p>
            <a:pPr marL="465138" indent="-465138">
              <a:spcBef>
                <a:spcPts val="0"/>
              </a:spcBef>
              <a:buClrTx/>
              <a:buSzPct val="100000"/>
              <a:buFont typeface="+mj-lt"/>
              <a:buAutoNum type="arabicPeriod"/>
            </a:pPr>
            <a:r>
              <a:rPr lang="en-US" sz="3200" dirty="0" smtClean="0"/>
              <a:t>ELs </a:t>
            </a:r>
            <a:r>
              <a:rPr lang="en-US" sz="3200" dirty="0"/>
              <a:t>with </a:t>
            </a:r>
            <a:r>
              <a:rPr lang="en-US" sz="3200" dirty="0" smtClean="0"/>
              <a:t>Disabilities</a:t>
            </a:r>
          </a:p>
          <a:p>
            <a:pPr marL="514350" indent="-514350">
              <a:spcBef>
                <a:spcPts val="0"/>
              </a:spcBef>
              <a:buClrTx/>
              <a:buFont typeface="+mj-lt"/>
              <a:buAutoNum type="arabicPeriod"/>
            </a:pPr>
            <a:endParaRPr lang="en-US" sz="3200" dirty="0"/>
          </a:p>
          <a:p>
            <a:pPr marL="514350" indent="-514350">
              <a:spcBef>
                <a:spcPts val="0"/>
              </a:spcBef>
              <a:buClrTx/>
              <a:buFont typeface="+mj-lt"/>
              <a:buAutoNum type="arabicPeriod"/>
            </a:pPr>
            <a:endParaRPr lang="en-US" sz="3200" dirty="0"/>
          </a:p>
          <a:p>
            <a:pPr marL="798513" indent="-514350">
              <a:spcBef>
                <a:spcPts val="0"/>
              </a:spcBef>
              <a:buClrTx/>
              <a:buSzPct val="100000"/>
              <a:buFont typeface="+mj-lt"/>
              <a:buAutoNum type="arabicPeriod"/>
            </a:pPr>
            <a:r>
              <a:rPr lang="en-US" sz="3200" dirty="0" smtClean="0"/>
              <a:t>ELs </a:t>
            </a:r>
            <a:r>
              <a:rPr lang="en-US" sz="3200" dirty="0"/>
              <a:t>Who Opt </a:t>
            </a:r>
            <a:r>
              <a:rPr lang="en-US" sz="3200" dirty="0" smtClean="0"/>
              <a:t>Out of Programs</a:t>
            </a:r>
            <a:endParaRPr lang="en-US" sz="3200" dirty="0"/>
          </a:p>
          <a:p>
            <a:pPr marL="798513" indent="-514350">
              <a:spcBef>
                <a:spcPts val="0"/>
              </a:spcBef>
              <a:buClrTx/>
              <a:buSzPct val="100000"/>
              <a:buFont typeface="+mj-lt"/>
              <a:buAutoNum type="arabicPeriod"/>
            </a:pPr>
            <a:r>
              <a:rPr lang="en-US" sz="3200" dirty="0"/>
              <a:t>Monitoring and </a:t>
            </a:r>
            <a:r>
              <a:rPr lang="en-US" sz="3200" dirty="0" smtClean="0"/>
              <a:t>Exiting EL Programs</a:t>
            </a:r>
            <a:endParaRPr lang="en-US" sz="3200" dirty="0"/>
          </a:p>
          <a:p>
            <a:pPr marL="798513" indent="-514350">
              <a:spcBef>
                <a:spcPts val="0"/>
              </a:spcBef>
              <a:buClrTx/>
              <a:buSzPct val="100000"/>
              <a:buFont typeface="+mj-lt"/>
              <a:buAutoNum type="arabicPeriod"/>
            </a:pPr>
            <a:r>
              <a:rPr lang="en-US" sz="3200" dirty="0" smtClean="0"/>
              <a:t>Evaluation of EL Programs</a:t>
            </a:r>
            <a:endParaRPr lang="en-US" sz="3200" dirty="0"/>
          </a:p>
          <a:p>
            <a:pPr marL="798513" indent="-514350">
              <a:spcBef>
                <a:spcPts val="0"/>
              </a:spcBef>
              <a:buClrTx/>
              <a:buSzPct val="100000"/>
              <a:buFont typeface="+mj-lt"/>
              <a:buAutoNum type="arabicPeriod"/>
            </a:pPr>
            <a:r>
              <a:rPr lang="en-US" sz="3200" dirty="0" smtClean="0"/>
              <a:t>Communication with EL Parents</a:t>
            </a:r>
            <a:endParaRPr lang="en-US" sz="3200" dirty="0"/>
          </a:p>
        </p:txBody>
      </p:sp>
    </p:spTree>
    <p:extLst>
      <p:ext uri="{BB962C8B-B14F-4D97-AF65-F5344CB8AC3E}">
        <p14:creationId xmlns:p14="http://schemas.microsoft.com/office/powerpoint/2010/main" val="350826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a:xfrm>
            <a:off x="457200" y="1905000"/>
            <a:ext cx="8153400" cy="4495800"/>
          </a:xfrm>
        </p:spPr>
        <p:txBody>
          <a:bodyPr/>
          <a:lstStyle/>
          <a:p>
            <a:r>
              <a:rPr lang="en-US" dirty="0">
                <a:hlinkClick r:id="rId3"/>
              </a:rPr>
              <a:t>Title VI of the Civil Rights </a:t>
            </a:r>
            <a:r>
              <a:rPr lang="en-US" dirty="0" smtClean="0">
                <a:hlinkClick r:id="rId3"/>
              </a:rPr>
              <a:t>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a:t>
            </a:r>
            <a:r>
              <a:rPr lang="en-US" dirty="0" smtClean="0"/>
              <a:t>legally interpreted </a:t>
            </a:r>
            <a:r>
              <a:rPr lang="en-US" dirty="0"/>
              <a:t>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Tree>
    <p:extLst>
      <p:ext uri="{BB962C8B-B14F-4D97-AF65-F5344CB8AC3E}">
        <p14:creationId xmlns:p14="http://schemas.microsoft.com/office/powerpoint/2010/main" val="565898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a:xfrm>
            <a:off x="612648" y="1752600"/>
            <a:ext cx="8153400" cy="4495800"/>
          </a:xfrm>
        </p:spPr>
        <p:txBody>
          <a:bodyPr/>
          <a:lstStyle/>
          <a:p>
            <a:r>
              <a:rPr lang="en-US" sz="3200" i="1" dirty="0">
                <a:solidFill>
                  <a:schemeClr val="accent2"/>
                </a:solidFill>
                <a:hlinkClick r:id="rId3"/>
              </a:rPr>
              <a:t>Lau v. Nichols </a:t>
            </a:r>
            <a:r>
              <a:rPr lang="en-US" sz="3200" dirty="0">
                <a:solidFill>
                  <a:schemeClr val="accent2"/>
                </a:solidFill>
                <a:hlinkClick r:id="rId3"/>
              </a:rPr>
              <a:t>Court </a:t>
            </a:r>
            <a:r>
              <a:rPr lang="en-US" sz="3200" dirty="0" smtClean="0">
                <a:solidFill>
                  <a:schemeClr val="accent2"/>
                </a:solidFill>
                <a:hlinkClick r:id="rId3"/>
              </a:rPr>
              <a:t>Case, </a:t>
            </a:r>
            <a:r>
              <a:rPr lang="en-US" sz="3200" dirty="0">
                <a:solidFill>
                  <a:schemeClr val="accent2"/>
                </a:solidFill>
                <a:hlinkClick r:id="rId3"/>
              </a:rPr>
              <a:t>1974</a:t>
            </a:r>
            <a:endParaRPr lang="en-US" sz="3200" dirty="0">
              <a:solidFill>
                <a:schemeClr val="accent2"/>
              </a:solidFill>
            </a:endParaRPr>
          </a:p>
          <a:p>
            <a:pPr lvl="1"/>
            <a:r>
              <a:rPr lang="en-US" sz="2700" dirty="0"/>
              <a:t>Case dealt with San Francisco school system’s failure to provide English language instruction to 1,800 students of Chinese ancestry.</a:t>
            </a:r>
          </a:p>
          <a:p>
            <a:pPr lvl="1"/>
            <a:r>
              <a:rPr lang="en-US" sz="2700" dirty="0"/>
              <a:t>U.S. Supreme Court unanimously ruled that a lack of supplemental instruction for English learners denies them a </a:t>
            </a:r>
            <a:r>
              <a:rPr lang="en-US" sz="2700" b="1" dirty="0">
                <a:solidFill>
                  <a:srgbClr val="17375E"/>
                </a:solidFill>
              </a:rPr>
              <a:t>meaningful </a:t>
            </a:r>
            <a:r>
              <a:rPr lang="en-US" sz="2700" dirty="0"/>
              <a:t>opportunity to participate in </a:t>
            </a:r>
            <a:r>
              <a:rPr lang="en-US" sz="2700" dirty="0" smtClean="0"/>
              <a:t>educational programs, </a:t>
            </a:r>
            <a:r>
              <a:rPr lang="en-US" sz="2700" dirty="0"/>
              <a:t>which violates the Civil Rights Act of 1964. </a:t>
            </a:r>
          </a:p>
        </p:txBody>
      </p:sp>
    </p:spTree>
    <p:extLst>
      <p:ext uri="{BB962C8B-B14F-4D97-AF65-F5344CB8AC3E}">
        <p14:creationId xmlns:p14="http://schemas.microsoft.com/office/powerpoint/2010/main" val="2560083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a:xfrm>
            <a:off x="635302" y="914400"/>
            <a:ext cx="8153400" cy="990600"/>
          </a:xfrm>
        </p:spPr>
        <p:txBody>
          <a:bodyPr/>
          <a:lstStyle/>
          <a:p>
            <a:r>
              <a:rPr lang="en-US" dirty="0" smtClean="0"/>
              <a:t>Significant </a:t>
            </a:r>
            <a:r>
              <a:rPr lang="en-US" dirty="0"/>
              <a:t>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a:xfrm>
            <a:off x="612648" y="1752600"/>
            <a:ext cx="8153400" cy="4495800"/>
          </a:xfrm>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educational agency to take appropriate action to overcome language barriers that impede equal participation by its students in its instructional programs. </a:t>
            </a:r>
          </a:p>
          <a:p>
            <a:endParaRPr lang="en-US" dirty="0"/>
          </a:p>
        </p:txBody>
      </p:sp>
    </p:spTree>
    <p:extLst>
      <p:ext uri="{BB962C8B-B14F-4D97-AF65-F5344CB8AC3E}">
        <p14:creationId xmlns:p14="http://schemas.microsoft.com/office/powerpoint/2010/main" val="42680713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5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35206095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a:xfrm>
            <a:off x="635302" y="914400"/>
            <a:ext cx="8153400" cy="990600"/>
          </a:xfrm>
        </p:spPr>
        <p:txBody>
          <a:bodyPr/>
          <a:lstStyle/>
          <a:p>
            <a:r>
              <a:rPr lang="en-US" dirty="0" smtClean="0"/>
              <a:t>Legal </a:t>
            </a:r>
            <a:r>
              <a:rPr lang="en-US" dirty="0"/>
              <a:t>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12648" y="1752600"/>
            <a:ext cx="5864352"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a:t>
            </a:r>
            <a:r>
              <a:rPr lang="en-US" sz="2800" dirty="0" smtClean="0"/>
              <a:t>schools meet legal obligations to ELs.</a:t>
            </a:r>
            <a:endParaRPr lang="en-US" sz="2800" dirty="0"/>
          </a:p>
          <a:p>
            <a:r>
              <a:rPr lang="en-US" sz="2800" dirty="0"/>
              <a:t>Guidance identifies </a:t>
            </a:r>
            <a:r>
              <a:rPr lang="en-US" sz="2800" dirty="0">
                <a:hlinkClick r:id="rId3"/>
              </a:rPr>
              <a:t>10 common civil rights issues for English </a:t>
            </a:r>
            <a:r>
              <a:rPr lang="en-US" sz="2800" dirty="0" smtClean="0">
                <a:hlinkClick r:id="rId3"/>
              </a:rPr>
              <a:t>learners.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550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p:txBody>
          <a:bodyPr/>
          <a:lstStyle/>
          <a:p>
            <a:r>
              <a:rPr lang="en-US" cap="none" dirty="0"/>
              <a:t>Identifying All English Learners</a:t>
            </a:r>
          </a:p>
        </p:txBody>
      </p:sp>
    </p:spTree>
    <p:extLst>
      <p:ext uri="{BB962C8B-B14F-4D97-AF65-F5344CB8AC3E}">
        <p14:creationId xmlns:p14="http://schemas.microsoft.com/office/powerpoint/2010/main" val="2902267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98FD323-9645-4B31-A644-176C2728F2E4}">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476599FE-717D-42CD-B497-FCEA7ECA9C6C}"/>
</file>

<file path=customXml/itemProps2.xml><?xml version="1.0" encoding="utf-8"?>
<ds:datastoreItem xmlns:ds="http://schemas.openxmlformats.org/officeDocument/2006/customXml" ds:itemID="{3D3AB4A4-2631-44BE-B13C-BBC7F2347732}"/>
</file>

<file path=customXml/itemProps3.xml><?xml version="1.0" encoding="utf-8"?>
<ds:datastoreItem xmlns:ds="http://schemas.openxmlformats.org/officeDocument/2006/customXml" ds:itemID="{184A0857-D31C-49C7-9E0F-539D3B781289}"/>
</file>

<file path=docProps/app.xml><?xml version="1.0" encoding="utf-8"?>
<Properties xmlns="http://schemas.openxmlformats.org/officeDocument/2006/extended-properties" xmlns:vt="http://schemas.openxmlformats.org/officeDocument/2006/docPropsVTypes">
  <Template>EL Toolkit Intro _ edited</Template>
  <TotalTime>7758</TotalTime>
  <Words>3309</Words>
  <Application>Microsoft Office PowerPoint</Application>
  <PresentationFormat>On-screen Show (4:3)</PresentationFormat>
  <Paragraphs>245</Paragraphs>
  <Slides>25</Slides>
  <Notes>25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Angsana New</vt:lpstr>
      <vt:lpstr>Arial</vt:lpstr>
      <vt:lpstr>Britannic Bold</vt:lpstr>
      <vt:lpstr>Calibri</vt:lpstr>
      <vt:lpstr>Tw Cen MT</vt:lpstr>
      <vt:lpstr>Wingdings</vt:lpstr>
      <vt:lpstr>Wingdings 2</vt:lpstr>
      <vt:lpstr>Median</vt:lpstr>
      <vt:lpstr>1_Median</vt:lpstr>
      <vt:lpstr>Professional Development Modules: English Learner Tool Kit  Chapter One - Identifying All English Learners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Identifying All English Learners</vt:lpstr>
      <vt:lpstr>ENGLISH LEARNER TOOLKIT Chapter 1 </vt:lpstr>
      <vt:lpstr>PowerPoint Presentation</vt:lpstr>
      <vt:lpstr>Illinois Specific Guidance on Identifying All English Learners</vt:lpstr>
      <vt:lpstr>Two critical steps in the identification of English learners</vt:lpstr>
      <vt:lpstr>Illinois Example Home Language Survey</vt:lpstr>
      <vt:lpstr>Home Language Survey Process</vt:lpstr>
      <vt:lpstr>Preschool English Proficiency Screening</vt:lpstr>
      <vt:lpstr>K-12 English Proficiency Screening</vt:lpstr>
      <vt:lpstr>ELP Screening Exceptions</vt:lpstr>
      <vt:lpstr>After the ELP Screening</vt:lpstr>
      <vt:lpstr>Placement Notification</vt:lpstr>
      <vt:lpstr>Pause and Reflect</vt:lpstr>
      <vt:lpstr>Additional Resources to consider From the EL Toolkit</vt:lpstr>
      <vt:lpstr>PowerPoint Presentation</vt:lpstr>
      <vt:lpstr>Background Resources</vt:lpstr>
      <vt:lpstr>Identification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Identifying All English Learner Students</dc:title>
  <dc:creator>DAVID GONZALEZ NIETO</dc:creator>
  <cp:lastModifiedBy>AGUIRRE SAMUEL</cp:lastModifiedBy>
  <cp:revision>502</cp:revision>
  <cp:lastPrinted>2017-08-02T16:49:06Z</cp:lastPrinted>
  <dcterms:created xsi:type="dcterms:W3CDTF">2013-03-29T15:08:11Z</dcterms:created>
  <dcterms:modified xsi:type="dcterms:W3CDTF">2018-08-31T16:41:03Z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