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slides/slide17.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notesSlides/notesSlide17.xml" ContentType="application/vnd.openxmlformats-officedocument.presentationml.notesSlide+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37.xml" ContentType="application/vnd.openxmlformats-officedocument.presentationml.slideLayout+xml"/>
  <Override PartName="/ppt/slideLayouts/slideLayout29.xml" ContentType="application/vnd.openxmlformats-officedocument.presentationml.slideLayout+xml"/>
  <Override PartName="/ppt/slideLayouts/slideLayout39.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38.xml" ContentType="application/vnd.openxmlformats-officedocument.presentationml.slideLayout+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slideLayouts/slideLayout41.xml" ContentType="application/vnd.openxmlformats-officedocument.presentationml.slideLayout+xml"/>
  <Override PartName="/ppt/notesSlides/notesSlide1.xml" ContentType="application/vnd.openxmlformats-officedocument.presentationml.notesSlide+xml"/>
  <Override PartName="/ppt/slideLayouts/slideLayout42.xml" ContentType="application/vnd.openxmlformats-officedocument.presentationml.slideLayout+xml"/>
  <Override PartName="/ppt/slideLayouts/slideLayout40.xml" ContentType="application/vnd.openxmlformats-officedocument.presentationml.slideLayout+xml"/>
  <Override PartName="/ppt/notesMasters/notesMaster1.xml" ContentType="application/vnd.openxmlformats-officedocument.presentationml.notesMaster+xml"/>
  <Override PartName="/ppt/webextensions/taskpanes.xml" ContentType="application/vnd.ms-office.webextensiontaskpanes+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webextensions/webextension1.xml" ContentType="application/vnd.ms-office.webextension+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docProps/custom.xml" ContentType="application/vnd.openxmlformats-officedocument.custom-properties+xml"/>
  <Override PartName="/ppt/revisionInfo.xml" ContentType="application/vnd.ms-powerpoint.revisioninfo+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6" r:id="rId2"/>
    <p:sldMasterId id="2147484055" r:id="rId3"/>
  </p:sldMasterIdLst>
  <p:notesMasterIdLst>
    <p:notesMasterId r:id="rId24"/>
  </p:notesMasterIdLst>
  <p:handoutMasterIdLst>
    <p:handoutMasterId r:id="rId25"/>
  </p:handoutMasterIdLst>
  <p:sldIdLst>
    <p:sldId id="374" r:id="rId4"/>
    <p:sldId id="375" r:id="rId5"/>
    <p:sldId id="376" r:id="rId6"/>
    <p:sldId id="377" r:id="rId7"/>
    <p:sldId id="378" r:id="rId8"/>
    <p:sldId id="379" r:id="rId9"/>
    <p:sldId id="380" r:id="rId10"/>
    <p:sldId id="381" r:id="rId11"/>
    <p:sldId id="302" r:id="rId12"/>
    <p:sldId id="335" r:id="rId13"/>
    <p:sldId id="336" r:id="rId14"/>
    <p:sldId id="340" r:id="rId15"/>
    <p:sldId id="322" r:id="rId16"/>
    <p:sldId id="347" r:id="rId17"/>
    <p:sldId id="373" r:id="rId18"/>
    <p:sldId id="351" r:id="rId19"/>
    <p:sldId id="352" r:id="rId20"/>
    <p:sldId id="353" r:id="rId21"/>
    <p:sldId id="307" r:id="rId22"/>
    <p:sldId id="309" r:id="rId23"/>
  </p:sldIdLst>
  <p:sldSz cx="9144000" cy="6858000" type="screen4x3"/>
  <p:notesSz cx="7019925" cy="9305925"/>
  <p:defaultTextStyle>
    <a:defPPr>
      <a:defRPr lang="en-US"/>
    </a:defPPr>
    <a:lvl1pPr algn="l" defTabSz="457200" rtl="0" fontAlgn="base">
      <a:spcBef>
        <a:spcPct val="0"/>
      </a:spcBef>
      <a:spcAft>
        <a:spcPct val="0"/>
      </a:spcAft>
      <a:defRPr kern="1200">
        <a:solidFill>
          <a:schemeClr val="tx1"/>
        </a:solidFill>
        <a:latin typeface="Tw Cen MT" pitchFamily="34" charset="0"/>
        <a:ea typeface="+mn-ea"/>
        <a:cs typeface="Arial" charset="0"/>
      </a:defRPr>
    </a:lvl1pPr>
    <a:lvl2pPr marL="457200" algn="l" defTabSz="457200" rtl="0" fontAlgn="base">
      <a:spcBef>
        <a:spcPct val="0"/>
      </a:spcBef>
      <a:spcAft>
        <a:spcPct val="0"/>
      </a:spcAft>
      <a:defRPr kern="1200">
        <a:solidFill>
          <a:schemeClr val="tx1"/>
        </a:solidFill>
        <a:latin typeface="Tw Cen MT" pitchFamily="34" charset="0"/>
        <a:ea typeface="+mn-ea"/>
        <a:cs typeface="Arial" charset="0"/>
      </a:defRPr>
    </a:lvl2pPr>
    <a:lvl3pPr marL="914400" algn="l" defTabSz="457200" rtl="0" fontAlgn="base">
      <a:spcBef>
        <a:spcPct val="0"/>
      </a:spcBef>
      <a:spcAft>
        <a:spcPct val="0"/>
      </a:spcAft>
      <a:defRPr kern="1200">
        <a:solidFill>
          <a:schemeClr val="tx1"/>
        </a:solidFill>
        <a:latin typeface="Tw Cen MT" pitchFamily="34" charset="0"/>
        <a:ea typeface="+mn-ea"/>
        <a:cs typeface="Arial" charset="0"/>
      </a:defRPr>
    </a:lvl3pPr>
    <a:lvl4pPr marL="1371600" algn="l" defTabSz="457200" rtl="0" fontAlgn="base">
      <a:spcBef>
        <a:spcPct val="0"/>
      </a:spcBef>
      <a:spcAft>
        <a:spcPct val="0"/>
      </a:spcAft>
      <a:defRPr kern="1200">
        <a:solidFill>
          <a:schemeClr val="tx1"/>
        </a:solidFill>
        <a:latin typeface="Tw Cen MT" pitchFamily="34" charset="0"/>
        <a:ea typeface="+mn-ea"/>
        <a:cs typeface="Arial" charset="0"/>
      </a:defRPr>
    </a:lvl4pPr>
    <a:lvl5pPr marL="1828800" algn="l" defTabSz="457200" rtl="0" fontAlgn="base">
      <a:spcBef>
        <a:spcPct val="0"/>
      </a:spcBef>
      <a:spcAft>
        <a:spcPct val="0"/>
      </a:spcAft>
      <a:defRPr kern="1200">
        <a:solidFill>
          <a:schemeClr val="tx1"/>
        </a:solidFill>
        <a:latin typeface="Tw Cen MT" pitchFamily="34" charset="0"/>
        <a:ea typeface="+mn-ea"/>
        <a:cs typeface="Arial" charset="0"/>
      </a:defRPr>
    </a:lvl5pPr>
    <a:lvl6pPr marL="2286000" algn="l" defTabSz="914400" rtl="0" eaLnBrk="1" latinLnBrk="0" hangingPunct="1">
      <a:defRPr kern="1200">
        <a:solidFill>
          <a:schemeClr val="tx1"/>
        </a:solidFill>
        <a:latin typeface="Tw Cen MT" pitchFamily="34" charset="0"/>
        <a:ea typeface="+mn-ea"/>
        <a:cs typeface="Arial" charset="0"/>
      </a:defRPr>
    </a:lvl6pPr>
    <a:lvl7pPr marL="2743200" algn="l" defTabSz="914400" rtl="0" eaLnBrk="1" latinLnBrk="0" hangingPunct="1">
      <a:defRPr kern="1200">
        <a:solidFill>
          <a:schemeClr val="tx1"/>
        </a:solidFill>
        <a:latin typeface="Tw Cen MT" pitchFamily="34" charset="0"/>
        <a:ea typeface="+mn-ea"/>
        <a:cs typeface="Arial" charset="0"/>
      </a:defRPr>
    </a:lvl7pPr>
    <a:lvl8pPr marL="3200400" algn="l" defTabSz="914400" rtl="0" eaLnBrk="1" latinLnBrk="0" hangingPunct="1">
      <a:defRPr kern="1200">
        <a:solidFill>
          <a:schemeClr val="tx1"/>
        </a:solidFill>
        <a:latin typeface="Tw Cen MT" pitchFamily="34" charset="0"/>
        <a:ea typeface="+mn-ea"/>
        <a:cs typeface="Arial" charset="0"/>
      </a:defRPr>
    </a:lvl8pPr>
    <a:lvl9pPr marL="3657600" algn="l" defTabSz="914400" rtl="0" eaLnBrk="1" latinLnBrk="0" hangingPunct="1">
      <a:defRPr kern="1200">
        <a:solidFill>
          <a:schemeClr val="tx1"/>
        </a:solidFill>
        <a:latin typeface="Tw Cen MT" pitchFamily="34" charset="0"/>
        <a:ea typeface="+mn-ea"/>
        <a:cs typeface="Arial" charset="0"/>
      </a:defRPr>
    </a:lvl9pPr>
  </p:defaultTextStyle>
  <p:extLst>
    <p:ext uri="{521415D9-36F7-43E2-AB2F-B90AF26B5E84}">
      <p14:sectionLst xmlns:p14="http://schemas.microsoft.com/office/powerpoint/2010/main">
        <p14:section name="Introduction" id="{E269DB9C-E4E7-4838-8596-39E512BFA9AB}">
          <p14:sldIdLst>
            <p14:sldId id="374"/>
          </p14:sldIdLst>
        </p14:section>
        <p14:section name="Background" id="{004F18CA-9F9E-4CB4-B7D9-86604D34ADE6}">
          <p14:sldIdLst>
            <p14:sldId id="375"/>
            <p14:sldId id="376"/>
            <p14:sldId id="377"/>
            <p14:sldId id="378"/>
            <p14:sldId id="379"/>
            <p14:sldId id="380"/>
            <p14:sldId id="381"/>
          </p14:sldIdLst>
        </p14:section>
        <p14:section name="Communication with EL Parents" id="{CFFD37AF-B239-455C-A766-3E32286754D7}">
          <p14:sldIdLst>
            <p14:sldId id="302"/>
            <p14:sldId id="335"/>
            <p14:sldId id="336"/>
            <p14:sldId id="340"/>
            <p14:sldId id="322"/>
            <p14:sldId id="347"/>
          </p14:sldIdLst>
        </p14:section>
        <p14:section name="Supplemental Resources" id="{9E7C0E19-8F29-4194-876E-F4E0A827C6AA}">
          <p14:sldIdLst>
            <p14:sldId id="373"/>
            <p14:sldId id="351"/>
            <p14:sldId id="352"/>
            <p14:sldId id="353"/>
            <p14:sldId id="307"/>
            <p14:sldId id="30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AK ZANETA" initials="ZZ" lastIdx="0" clrIdx="0"/>
  <p:cmAuthor id="1" name="Garcia, Alicia" initials="GA" lastIdx="8" clrIdx="1">
    <p:extLst>
      <p:ext uri="{19B8F6BF-5375-455C-9EA6-DF929625EA0E}">
        <p15:presenceInfo xmlns:p15="http://schemas.microsoft.com/office/powerpoint/2012/main" userId="S-1-5-21-1472932569-214068005-926709054-44536" providerId="AD"/>
      </p:ext>
    </p:extLst>
  </p:cmAuthor>
  <p:cmAuthor id="2" name="Shimmel, Lisa" initials="SL" lastIdx="14" clrIdx="2">
    <p:extLst>
      <p:ext uri="{19B8F6BF-5375-455C-9EA6-DF929625EA0E}">
        <p15:presenceInfo xmlns:p15="http://schemas.microsoft.com/office/powerpoint/2012/main" userId="S-1-5-21-1472932569-214068005-926709054-44542" providerId="AD"/>
      </p:ext>
    </p:extLst>
  </p:cmAuthor>
  <p:cmAuthor id="3" name="Gilbert, Kelly" initials="GK" lastIdx="23" clrIdx="3">
    <p:extLst>
      <p:ext uri="{19B8F6BF-5375-455C-9EA6-DF929625EA0E}">
        <p15:presenceInfo xmlns:p15="http://schemas.microsoft.com/office/powerpoint/2012/main" userId="S-1-5-21-1472932569-214068005-926709054-63721" providerId="AD"/>
      </p:ext>
    </p:extLst>
  </p:cmAuthor>
  <p:cmAuthor id="4" name="Furlano, Patti" initials="FP" lastIdx="19" clrIdx="4">
    <p:extLst>
      <p:ext uri="{19B8F6BF-5375-455C-9EA6-DF929625EA0E}">
        <p15:presenceInfo xmlns:p15="http://schemas.microsoft.com/office/powerpoint/2012/main" userId="S-1-5-21-1472932569-214068005-926709054-58881" providerId="AD"/>
      </p:ext>
    </p:extLst>
  </p:cmAuthor>
  <p:cmAuthor id="5" name="Lukow, Meredith" initials="LM" lastIdx="10" clrIdx="5">
    <p:extLst>
      <p:ext uri="{19B8F6BF-5375-455C-9EA6-DF929625EA0E}">
        <p15:presenceInfo xmlns:p15="http://schemas.microsoft.com/office/powerpoint/2012/main" userId="S-1-5-21-1472932569-214068005-926709054-77639" providerId="AD"/>
      </p:ext>
    </p:extLst>
  </p:cmAuthor>
  <p:cmAuthor id="6" name="AGUIRRE SAMUEL" initials="AS" lastIdx="3" clrIdx="6">
    <p:extLst>
      <p:ext uri="{19B8F6BF-5375-455C-9EA6-DF929625EA0E}">
        <p15:presenceInfo xmlns:p15="http://schemas.microsoft.com/office/powerpoint/2012/main" userId="S-1-5-21-44243306-824406822-553663824-263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B7DB5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37" autoAdjust="0"/>
    <p:restoredTop sz="71971" autoAdjust="0"/>
  </p:normalViewPr>
  <p:slideViewPr>
    <p:cSldViewPr>
      <p:cViewPr varScale="1">
        <p:scale>
          <a:sx n="62" d="100"/>
          <a:sy n="62" d="100"/>
        </p:scale>
        <p:origin x="165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2.xml"/><Relationship Id="rId21" Type="http://schemas.openxmlformats.org/officeDocument/2006/relationships/slide" Target="slides/slide18.xml"/><Relationship Id="rId47"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49"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 Id="rId48" Type="http://schemas.openxmlformats.org/officeDocument/2006/relationships/customXml" Target="../customXml/item2.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382" cy="465296"/>
          </a:xfrm>
          <a:prstGeom prst="rect">
            <a:avLst/>
          </a:prstGeom>
        </p:spPr>
        <p:txBody>
          <a:bodyPr vert="horz" lIns="92583" tIns="46292" rIns="92583" bIns="46292" rtlCol="0"/>
          <a:lstStyle>
            <a:lvl1pPr algn="l">
              <a:defRPr sz="1200"/>
            </a:lvl1pPr>
          </a:lstStyle>
          <a:p>
            <a:endParaRPr lang="en-US"/>
          </a:p>
        </p:txBody>
      </p:sp>
      <p:sp>
        <p:nvSpPr>
          <p:cNvPr id="3" name="Date Placeholder 2"/>
          <p:cNvSpPr>
            <a:spLocks noGrp="1"/>
          </p:cNvSpPr>
          <p:nvPr>
            <p:ph type="dt" sz="quarter" idx="1"/>
          </p:nvPr>
        </p:nvSpPr>
        <p:spPr>
          <a:xfrm>
            <a:off x="3976948" y="0"/>
            <a:ext cx="3041381" cy="465296"/>
          </a:xfrm>
          <a:prstGeom prst="rect">
            <a:avLst/>
          </a:prstGeom>
        </p:spPr>
        <p:txBody>
          <a:bodyPr vert="horz" lIns="92583" tIns="46292" rIns="92583" bIns="46292" rtlCol="0"/>
          <a:lstStyle>
            <a:lvl1pPr algn="r">
              <a:defRPr sz="1200"/>
            </a:lvl1pPr>
          </a:lstStyle>
          <a:p>
            <a:fld id="{041BB975-2753-40CC-9BDA-35CF867D80A5}" type="datetimeFigureOut">
              <a:rPr lang="en-US" smtClean="0"/>
              <a:pPr/>
              <a:t>8/31/2018</a:t>
            </a:fld>
            <a:endParaRPr lang="en-US"/>
          </a:p>
        </p:txBody>
      </p:sp>
      <p:sp>
        <p:nvSpPr>
          <p:cNvPr id="4" name="Footer Placeholder 3"/>
          <p:cNvSpPr>
            <a:spLocks noGrp="1"/>
          </p:cNvSpPr>
          <p:nvPr>
            <p:ph type="ftr" sz="quarter" idx="2"/>
          </p:nvPr>
        </p:nvSpPr>
        <p:spPr>
          <a:xfrm>
            <a:off x="0" y="8839014"/>
            <a:ext cx="3041382" cy="465296"/>
          </a:xfrm>
          <a:prstGeom prst="rect">
            <a:avLst/>
          </a:prstGeom>
        </p:spPr>
        <p:txBody>
          <a:bodyPr vert="horz" lIns="92583" tIns="46292" rIns="92583" bIns="46292" rtlCol="0" anchor="b"/>
          <a:lstStyle>
            <a:lvl1pPr algn="l">
              <a:defRPr sz="1200"/>
            </a:lvl1pPr>
          </a:lstStyle>
          <a:p>
            <a:endParaRPr lang="en-US"/>
          </a:p>
        </p:txBody>
      </p:sp>
      <p:sp>
        <p:nvSpPr>
          <p:cNvPr id="5" name="Slide Number Placeholder 4"/>
          <p:cNvSpPr>
            <a:spLocks noGrp="1"/>
          </p:cNvSpPr>
          <p:nvPr>
            <p:ph type="sldNum" sz="quarter" idx="3"/>
          </p:nvPr>
        </p:nvSpPr>
        <p:spPr>
          <a:xfrm>
            <a:off x="3976948" y="8839014"/>
            <a:ext cx="3041381" cy="465296"/>
          </a:xfrm>
          <a:prstGeom prst="rect">
            <a:avLst/>
          </a:prstGeom>
        </p:spPr>
        <p:txBody>
          <a:bodyPr vert="horz" lIns="92583" tIns="46292" rIns="92583" bIns="46292" rtlCol="0" anchor="b"/>
          <a:lstStyle>
            <a:lvl1pPr algn="r">
              <a:defRPr sz="1200"/>
            </a:lvl1pPr>
          </a:lstStyle>
          <a:p>
            <a:fld id="{AA1CB7E3-2371-4F24-A078-1DE817ED1EA0}" type="slidenum">
              <a:rPr lang="en-US" smtClean="0"/>
              <a:pPr/>
              <a:t>‹#›</a:t>
            </a:fld>
            <a:endParaRPr lang="en-US"/>
          </a:p>
        </p:txBody>
      </p:sp>
    </p:spTree>
    <p:extLst>
      <p:ext uri="{BB962C8B-B14F-4D97-AF65-F5344CB8AC3E}">
        <p14:creationId xmlns:p14="http://schemas.microsoft.com/office/powerpoint/2010/main" val="1031569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1968" cy="465296"/>
          </a:xfrm>
          <a:prstGeom prst="rect">
            <a:avLst/>
          </a:prstGeom>
        </p:spPr>
        <p:txBody>
          <a:bodyPr vert="horz" lIns="92583" tIns="46292" rIns="92583" bIns="46292" rtlCol="0"/>
          <a:lstStyle>
            <a:lvl1pPr algn="l">
              <a:defRPr sz="1200"/>
            </a:lvl1pPr>
          </a:lstStyle>
          <a:p>
            <a:endParaRPr lang="fr-CA"/>
          </a:p>
        </p:txBody>
      </p:sp>
      <p:sp>
        <p:nvSpPr>
          <p:cNvPr id="3" name="Espace réservé de la date 2"/>
          <p:cNvSpPr>
            <a:spLocks noGrp="1"/>
          </p:cNvSpPr>
          <p:nvPr>
            <p:ph type="dt" idx="1"/>
          </p:nvPr>
        </p:nvSpPr>
        <p:spPr>
          <a:xfrm>
            <a:off x="3976333" y="0"/>
            <a:ext cx="3041968" cy="465296"/>
          </a:xfrm>
          <a:prstGeom prst="rect">
            <a:avLst/>
          </a:prstGeom>
        </p:spPr>
        <p:txBody>
          <a:bodyPr vert="horz" lIns="92583" tIns="46292" rIns="92583" bIns="46292" rtlCol="0"/>
          <a:lstStyle>
            <a:lvl1pPr algn="r">
              <a:defRPr sz="1200"/>
            </a:lvl1pPr>
          </a:lstStyle>
          <a:p>
            <a:fld id="{1ADB9F1D-B996-4BA0-9039-613E6AF2E072}" type="datetimeFigureOut">
              <a:rPr lang="fr-FR" smtClean="0"/>
              <a:pPr/>
              <a:t>31/08/2018</a:t>
            </a:fld>
            <a:endParaRPr lang="fr-CA"/>
          </a:p>
        </p:txBody>
      </p:sp>
      <p:sp>
        <p:nvSpPr>
          <p:cNvPr id="4" name="Espace réservé de l'image des diapositives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2583" tIns="46292" rIns="92583" bIns="46292" rtlCol="0" anchor="ctr"/>
          <a:lstStyle/>
          <a:p>
            <a:endParaRPr lang="fr-CA"/>
          </a:p>
        </p:txBody>
      </p:sp>
      <p:sp>
        <p:nvSpPr>
          <p:cNvPr id="5" name="Espace réservé des commentaires 4"/>
          <p:cNvSpPr>
            <a:spLocks noGrp="1"/>
          </p:cNvSpPr>
          <p:nvPr>
            <p:ph type="body" sz="quarter" idx="3"/>
          </p:nvPr>
        </p:nvSpPr>
        <p:spPr>
          <a:xfrm>
            <a:off x="701993" y="4420315"/>
            <a:ext cx="5615940" cy="4187666"/>
          </a:xfrm>
          <a:prstGeom prst="rect">
            <a:avLst/>
          </a:prstGeom>
        </p:spPr>
        <p:txBody>
          <a:bodyPr vert="horz" lIns="92583" tIns="46292" rIns="92583" bIns="46292"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39014"/>
            <a:ext cx="3041968" cy="465296"/>
          </a:xfrm>
          <a:prstGeom prst="rect">
            <a:avLst/>
          </a:prstGeom>
        </p:spPr>
        <p:txBody>
          <a:bodyPr vert="horz" lIns="92583" tIns="46292" rIns="92583" bIns="46292"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6333" y="8839014"/>
            <a:ext cx="3041968" cy="465296"/>
          </a:xfrm>
          <a:prstGeom prst="rect">
            <a:avLst/>
          </a:prstGeom>
        </p:spPr>
        <p:txBody>
          <a:bodyPr vert="horz" lIns="92583" tIns="46292" rIns="92583" bIns="46292" rtlCol="0" anchor="b"/>
          <a:lstStyle>
            <a:lvl1pPr algn="r">
              <a:defRPr sz="1200"/>
            </a:lvl1pPr>
          </a:lstStyle>
          <a:p>
            <a:fld id="{3F7CA053-64A5-468B-A4AC-F179676E72A7}" type="slidenum">
              <a:rPr lang="fr-CA" smtClean="0"/>
              <a:pPr/>
              <a:t>‹#›</a:t>
            </a:fld>
            <a:endParaRPr lang="fr-CA"/>
          </a:p>
        </p:txBody>
      </p:sp>
    </p:spTree>
    <p:extLst>
      <p:ext uri="{BB962C8B-B14F-4D97-AF65-F5344CB8AC3E}">
        <p14:creationId xmlns:p14="http://schemas.microsoft.com/office/powerpoint/2010/main" val="672646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2.ed.gov/about/offices/list/ocr/ellresources.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2.ed.gov/about/offices/list/oela/english-learner-toolkit/index.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a:t>
            </a:fld>
            <a:endParaRPr lang="fr-CA"/>
          </a:p>
        </p:txBody>
      </p:sp>
    </p:spTree>
    <p:extLst>
      <p:ext uri="{BB962C8B-B14F-4D97-AF65-F5344CB8AC3E}">
        <p14:creationId xmlns:p14="http://schemas.microsoft.com/office/powerpoint/2010/main" val="1512458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Chapter 10 on</a:t>
            </a:r>
            <a:r>
              <a:rPr lang="en-US" sz="1200" b="1" kern="1200" dirty="0" smtClean="0">
                <a:solidFill>
                  <a:schemeClr val="tx1"/>
                </a:solidFill>
                <a:effectLst/>
                <a:latin typeface="+mn-lt"/>
                <a:ea typeface="+mn-ea"/>
                <a:cs typeface="+mn-cs"/>
              </a:rPr>
              <a:t> “Ensuring Meaningful Communication with Limited English Proficient Parents</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summarizes </a:t>
            </a:r>
            <a:r>
              <a:rPr lang="en-US" sz="1200" kern="1200" dirty="0" smtClean="0">
                <a:solidFill>
                  <a:schemeClr val="tx1"/>
                </a:solidFill>
                <a:effectLst/>
                <a:latin typeface="+mn-lt"/>
                <a:ea typeface="+mn-ea"/>
                <a:cs typeface="+mn-cs"/>
              </a:rPr>
              <a:t>legal requirements for meaningful parent communication and includes useful practices with </a:t>
            </a:r>
            <a:r>
              <a:rPr lang="en-US" sz="1200" kern="1200" dirty="0" smtClean="0">
                <a:solidFill>
                  <a:schemeClr val="tx1"/>
                </a:solidFill>
                <a:effectLst/>
                <a:latin typeface="+mn-lt"/>
                <a:ea typeface="+mn-ea"/>
                <a:cs typeface="+mn-cs"/>
              </a:rPr>
              <a:t>examples </a:t>
            </a:r>
            <a:r>
              <a:rPr lang="en-US" sz="1200" kern="1200" dirty="0" smtClean="0">
                <a:solidFill>
                  <a:schemeClr val="tx1"/>
                </a:solidFill>
                <a:effectLst/>
                <a:latin typeface="+mn-lt"/>
                <a:ea typeface="+mn-ea"/>
                <a:cs typeface="+mn-cs"/>
              </a:rPr>
              <a:t>and research citations.</a:t>
            </a:r>
          </a:p>
          <a:p>
            <a:r>
              <a:rPr lang="en-US" sz="1200" kern="1200" dirty="0" smtClean="0">
                <a:solidFill>
                  <a:schemeClr val="tx1"/>
                </a:solidFill>
                <a:effectLst/>
                <a:latin typeface="+mn-lt"/>
                <a:ea typeface="+mn-ea"/>
                <a:cs typeface="+mn-cs"/>
              </a:rPr>
              <a:t>Facilitators can download the toolkit at: https://ncela.ed.gov/files/english_learner_toolkit/OELA_2017_ELsToolkit_508C.pdf</a:t>
            </a:r>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10</a:t>
            </a:fld>
            <a:endParaRPr lang="en-US" dirty="0"/>
          </a:p>
        </p:txBody>
      </p:sp>
    </p:spTree>
    <p:extLst>
      <p:ext uri="{BB962C8B-B14F-4D97-AF65-F5344CB8AC3E}">
        <p14:creationId xmlns:p14="http://schemas.microsoft.com/office/powerpoint/2010/main" val="3338229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Some of the  most commonly misunderstood legal requirements include:</a:t>
            </a:r>
          </a:p>
          <a:p>
            <a:pPr marL="628650" lvl="1" indent="-171450">
              <a:buFont typeface="Arial" panose="020B0604020202020204" pitchFamily="34" charset="0"/>
              <a:buChar char="•"/>
            </a:pPr>
            <a:r>
              <a:rPr lang="en-US" b="1" baseline="0" dirty="0" smtClean="0"/>
              <a:t>must</a:t>
            </a:r>
            <a:r>
              <a:rPr lang="en-US" baseline="0" dirty="0" smtClean="0"/>
              <a:t> provide communication in the language that parents </a:t>
            </a:r>
            <a:r>
              <a:rPr lang="en-US" baseline="0" dirty="0" smtClean="0"/>
              <a:t>understand,</a:t>
            </a:r>
            <a:endParaRPr lang="en-US" baseline="0" dirty="0" smtClean="0"/>
          </a:p>
          <a:p>
            <a:pPr marL="628650" lvl="1" indent="-171450">
              <a:buFont typeface="Arial" panose="020B0604020202020204" pitchFamily="34" charset="0"/>
              <a:buChar char="•"/>
            </a:pPr>
            <a:r>
              <a:rPr lang="en-US" b="1" baseline="0" dirty="0" smtClean="0"/>
              <a:t>must</a:t>
            </a:r>
            <a:r>
              <a:rPr lang="en-US" baseline="0" dirty="0" smtClean="0"/>
              <a:t> identify LEP </a:t>
            </a:r>
            <a:r>
              <a:rPr lang="en-US" baseline="0" dirty="0" smtClean="0"/>
              <a:t>parents, </a:t>
            </a:r>
            <a:r>
              <a:rPr lang="en-US" baseline="0" dirty="0" smtClean="0"/>
              <a:t>and </a:t>
            </a:r>
          </a:p>
          <a:p>
            <a:pPr marL="628650" lvl="1" indent="-171450">
              <a:buFont typeface="Arial" panose="020B0604020202020204" pitchFamily="34" charset="0"/>
              <a:buChar char="•"/>
            </a:pPr>
            <a:r>
              <a:rPr lang="en-US" b="1" baseline="0" dirty="0" smtClean="0"/>
              <a:t>must</a:t>
            </a:r>
            <a:r>
              <a:rPr lang="en-US" baseline="0" dirty="0" smtClean="0"/>
              <a:t> provide free language assistance with translated materials or appropriate interpreters. </a:t>
            </a:r>
          </a:p>
          <a:p>
            <a:pPr marL="0" indent="0">
              <a:buFont typeface="Arial" panose="020B0604020202020204" pitchFamily="34" charset="0"/>
              <a:buNone/>
            </a:pPr>
            <a:r>
              <a:rPr lang="en-US" baseline="0" dirty="0" smtClean="0"/>
              <a:t>For </a:t>
            </a:r>
            <a:r>
              <a:rPr lang="en-US" baseline="0" dirty="0" smtClean="0"/>
              <a:t>example,  it is not appropriate to use a child interpreter who may be exposed to confidential information or others who are not qualified to translate technical language.</a:t>
            </a:r>
            <a:endParaRPr lang="en-US" baseline="0" dirty="0"/>
          </a:p>
          <a:p>
            <a:endParaRPr lang="en-US" baseline="0"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11</a:t>
            </a:fld>
            <a:endParaRPr lang="en-US" dirty="0"/>
          </a:p>
        </p:txBody>
      </p:sp>
    </p:spTree>
    <p:extLst>
      <p:ext uri="{BB962C8B-B14F-4D97-AF65-F5344CB8AC3E}">
        <p14:creationId xmlns:p14="http://schemas.microsoft.com/office/powerpoint/2010/main" val="585030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Translators and interpreters should have training to support these basic skills to ensure effectiveness. Understanding the Special Education identification and placement process or assessment and grading processes are examples of specialized concepts.</a:t>
            </a:r>
            <a:endParaRPr lang="en-US" baseline="0"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12</a:t>
            </a:fld>
            <a:endParaRPr lang="en-US" dirty="0"/>
          </a:p>
        </p:txBody>
      </p:sp>
    </p:spTree>
    <p:extLst>
      <p:ext uri="{BB962C8B-B14F-4D97-AF65-F5344CB8AC3E}">
        <p14:creationId xmlns:p14="http://schemas.microsoft.com/office/powerpoint/2010/main" val="325536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The questions on this slide can be used to help educational leaders and staff reflect on </a:t>
            </a:r>
            <a:r>
              <a:rPr lang="en-US" b="0" i="0" dirty="0" smtClean="0"/>
              <a:t>their </a:t>
            </a:r>
            <a:r>
              <a:rPr lang="en-US" b="0" i="0" dirty="0"/>
              <a:t>EL programs and services to ensure meaningful communication with </a:t>
            </a:r>
            <a:r>
              <a:rPr lang="en-US" b="0" i="0" dirty="0" smtClean="0"/>
              <a:t>parents and families </a:t>
            </a:r>
            <a:r>
              <a:rPr lang="en-US" b="0" i="0" dirty="0"/>
              <a:t>of EL students. </a:t>
            </a:r>
          </a:p>
          <a:p>
            <a:r>
              <a:rPr lang="en-US" b="0" i="0" dirty="0"/>
              <a:t>In the EL Toolkit, Page 2 of Chapter 10 also allows you to complete checklists on meaningful family engagement as you pause and reflect: https://www2.ed.gov/about/offices/list/oela/english-learner-toolkit/chap10.pdf</a:t>
            </a:r>
          </a:p>
        </p:txBody>
      </p:sp>
      <p:sp>
        <p:nvSpPr>
          <p:cNvPr id="4" name="Slide Number Placeholder 3"/>
          <p:cNvSpPr>
            <a:spLocks noGrp="1"/>
          </p:cNvSpPr>
          <p:nvPr>
            <p:ph type="sldNum" sz="quarter" idx="10"/>
          </p:nvPr>
        </p:nvSpPr>
        <p:spPr/>
        <p:txBody>
          <a:bodyPr/>
          <a:lstStyle/>
          <a:p>
            <a:fld id="{3F7CA053-64A5-468B-A4AC-F179676E72A7}" type="slidenum">
              <a:rPr lang="fr-CA" smtClean="0"/>
              <a:pPr/>
              <a:t>13</a:t>
            </a:fld>
            <a:endParaRPr lang="fr-CA"/>
          </a:p>
        </p:txBody>
      </p:sp>
    </p:spTree>
    <p:extLst>
      <p:ext uri="{BB962C8B-B14F-4D97-AF65-F5344CB8AC3E}">
        <p14:creationId xmlns:p14="http://schemas.microsoft.com/office/powerpoint/2010/main" val="1732440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The questions on this slide can be used to help educational leaders and staff reflect on their EL programs and services to ensure meaningful communication with </a:t>
            </a:r>
            <a:r>
              <a:rPr lang="en-US" b="0" i="0" dirty="0" smtClean="0"/>
              <a:t>parents</a:t>
            </a:r>
            <a:r>
              <a:rPr lang="en-US" b="0" i="0" baseline="0" dirty="0" smtClean="0"/>
              <a:t> and </a:t>
            </a:r>
            <a:r>
              <a:rPr lang="en-US" b="0" i="0" dirty="0" smtClean="0"/>
              <a:t>families </a:t>
            </a:r>
            <a:r>
              <a:rPr lang="en-US" b="0" i="0" dirty="0"/>
              <a:t>of EL students. </a:t>
            </a:r>
            <a:endParaRPr lang="en-US" i="0" dirty="0"/>
          </a:p>
          <a:p>
            <a:r>
              <a:rPr lang="en-US" i="0" dirty="0"/>
              <a:t>In the EL Toolkit, Page 2 of Chapter 10 also allows you to complete checklists on meaningful family engagement as you pause and reflect: https://www2.ed.gov/about/offices/list/oela/english-learner-toolkit/chap10.pdf</a:t>
            </a:r>
          </a:p>
        </p:txBody>
      </p:sp>
      <p:sp>
        <p:nvSpPr>
          <p:cNvPr id="4" name="Slide Number Placeholder 3"/>
          <p:cNvSpPr>
            <a:spLocks noGrp="1"/>
          </p:cNvSpPr>
          <p:nvPr>
            <p:ph type="sldNum" sz="quarter" idx="10"/>
          </p:nvPr>
        </p:nvSpPr>
        <p:spPr/>
        <p:txBody>
          <a:bodyPr/>
          <a:lstStyle/>
          <a:p>
            <a:fld id="{3F7CA053-64A5-468B-A4AC-F179676E72A7}" type="slidenum">
              <a:rPr lang="fr-CA" smtClean="0"/>
              <a:pPr/>
              <a:t>14</a:t>
            </a:fld>
            <a:endParaRPr lang="fr-CA"/>
          </a:p>
        </p:txBody>
      </p:sp>
    </p:spTree>
    <p:extLst>
      <p:ext uri="{BB962C8B-B14F-4D97-AF65-F5344CB8AC3E}">
        <p14:creationId xmlns:p14="http://schemas.microsoft.com/office/powerpoint/2010/main" val="1777923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15</a:t>
            </a:fld>
            <a:endParaRPr lang="fr-CA"/>
          </a:p>
        </p:txBody>
      </p:sp>
    </p:spTree>
    <p:extLst>
      <p:ext uri="{BB962C8B-B14F-4D97-AF65-F5344CB8AC3E}">
        <p14:creationId xmlns:p14="http://schemas.microsoft.com/office/powerpoint/2010/main" val="3847037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three </a:t>
            </a:r>
            <a:r>
              <a:rPr lang="en-US" baseline="0" dirty="0"/>
              <a:t>tools presented in the EL toolkit </a:t>
            </a:r>
            <a:r>
              <a:rPr lang="en-US" baseline="0" dirty="0" smtClean="0"/>
              <a:t> are examples for helping schools </a:t>
            </a:r>
            <a:r>
              <a:rPr lang="en-US" baseline="0" dirty="0"/>
              <a:t>and districts communicate meaningfully with </a:t>
            </a:r>
            <a:r>
              <a:rPr lang="en-US" baseline="0" dirty="0" smtClean="0"/>
              <a:t>limited English proficient parents. </a:t>
            </a:r>
            <a:r>
              <a:rPr lang="en-US" baseline="0" dirty="0"/>
              <a:t>The tools are available in Chapter 10: </a:t>
            </a:r>
            <a:r>
              <a:rPr lang="en-US" dirty="0"/>
              <a:t> https://www2.ed.gov/about/offices/list/oela/english-learner-toolkit/chap10.pdf.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Tool </a:t>
            </a:r>
            <a:r>
              <a:rPr lang="en-US" b="1" dirty="0" smtClean="0"/>
              <a:t>1</a:t>
            </a:r>
            <a:r>
              <a:rPr lang="en-US" b="1" baseline="0" dirty="0" smtClean="0"/>
              <a:t>: </a:t>
            </a:r>
            <a:r>
              <a:rPr lang="en-US" b="1" dirty="0" smtClean="0"/>
              <a:t>The </a:t>
            </a:r>
            <a:r>
              <a:rPr lang="en-US" b="1" dirty="0"/>
              <a:t>Dual Capacity-Building Framework for Family-School Partnerships </a:t>
            </a:r>
            <a:r>
              <a:rPr lang="en-US" dirty="0"/>
              <a:t>was formulated using research on effective family engagement and home-school partnership strategies and practices, adult learning and motivation, and leadership development.</a:t>
            </a:r>
          </a:p>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16</a:t>
            </a:fld>
            <a:endParaRPr lang="fr-CA"/>
          </a:p>
        </p:txBody>
      </p:sp>
    </p:spTree>
    <p:extLst>
      <p:ext uri="{BB962C8B-B14F-4D97-AF65-F5344CB8AC3E}">
        <p14:creationId xmlns:p14="http://schemas.microsoft.com/office/powerpoint/2010/main" val="55199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three </a:t>
            </a:r>
            <a:r>
              <a:rPr lang="en-US" baseline="0" dirty="0"/>
              <a:t>tools presented in the EL toolkit </a:t>
            </a:r>
            <a:r>
              <a:rPr lang="en-US" baseline="0" dirty="0" smtClean="0"/>
              <a:t>are examples for helping </a:t>
            </a:r>
            <a:r>
              <a:rPr lang="en-US" baseline="0" dirty="0"/>
              <a:t>schools and districts communicate meaningfully with </a:t>
            </a:r>
            <a:r>
              <a:rPr lang="en-US" baseline="0" dirty="0" smtClean="0"/>
              <a:t>limited English proficient parents. </a:t>
            </a:r>
            <a:r>
              <a:rPr lang="en-US" baseline="0" dirty="0"/>
              <a:t>The tools are available in Chapter 10: </a:t>
            </a:r>
            <a:r>
              <a:rPr lang="en-US" dirty="0"/>
              <a:t> https://www2.ed.gov/about/offices/list/oela/english-learner-toolkit/chap10.pdf.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Tool </a:t>
            </a:r>
            <a:r>
              <a:rPr lang="en-US" b="1" dirty="0" smtClean="0"/>
              <a:t>2</a:t>
            </a:r>
            <a:r>
              <a:rPr lang="en-US" b="1" baseline="0" dirty="0" smtClean="0"/>
              <a:t>: </a:t>
            </a:r>
            <a:r>
              <a:rPr lang="en-US" b="1" dirty="0" smtClean="0"/>
              <a:t>The </a:t>
            </a:r>
            <a:r>
              <a:rPr lang="en-US" b="1" dirty="0"/>
              <a:t>Regional Educational Laboratory Pacific (REL Pacific) </a:t>
            </a:r>
            <a:r>
              <a:rPr lang="en-US" dirty="0"/>
              <a:t>developed a toolkit that focuses on practices and tools that provide an integrated approach for engaging families and the community with the schools. </a:t>
            </a:r>
          </a:p>
        </p:txBody>
      </p:sp>
      <p:sp>
        <p:nvSpPr>
          <p:cNvPr id="4" name="Slide Number Placeholder 3"/>
          <p:cNvSpPr>
            <a:spLocks noGrp="1"/>
          </p:cNvSpPr>
          <p:nvPr>
            <p:ph type="sldNum" sz="quarter" idx="10"/>
          </p:nvPr>
        </p:nvSpPr>
        <p:spPr/>
        <p:txBody>
          <a:bodyPr/>
          <a:lstStyle/>
          <a:p>
            <a:fld id="{3F7CA053-64A5-468B-A4AC-F179676E72A7}" type="slidenum">
              <a:rPr lang="fr-CA" smtClean="0"/>
              <a:pPr/>
              <a:t>17</a:t>
            </a:fld>
            <a:endParaRPr lang="fr-CA"/>
          </a:p>
        </p:txBody>
      </p:sp>
    </p:spTree>
    <p:extLst>
      <p:ext uri="{BB962C8B-B14F-4D97-AF65-F5344CB8AC3E}">
        <p14:creationId xmlns:p14="http://schemas.microsoft.com/office/powerpoint/2010/main" val="926133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three </a:t>
            </a:r>
            <a:r>
              <a:rPr lang="en-US" baseline="0" dirty="0"/>
              <a:t>tools presented in the EL toolkit </a:t>
            </a:r>
            <a:r>
              <a:rPr lang="en-US" baseline="0" dirty="0" smtClean="0"/>
              <a:t>are examples for helping schools </a:t>
            </a:r>
            <a:r>
              <a:rPr lang="en-US" baseline="0" dirty="0"/>
              <a:t>and districts communicate meaningfully with </a:t>
            </a:r>
            <a:r>
              <a:rPr lang="en-US" baseline="0" dirty="0" smtClean="0"/>
              <a:t>limited English proficient parents. </a:t>
            </a:r>
            <a:r>
              <a:rPr lang="en-US" baseline="0" dirty="0"/>
              <a:t>The tools are available in Chapter 10: </a:t>
            </a:r>
            <a:r>
              <a:rPr lang="en-US" dirty="0"/>
              <a:t> https://www2.ed.gov/about/offices/list/oela/english-learner-toolkit/chap10.pdf.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Tool </a:t>
            </a:r>
            <a:r>
              <a:rPr lang="en-US" b="1" dirty="0" smtClean="0"/>
              <a:t>3:</a:t>
            </a:r>
            <a:r>
              <a:rPr lang="en-US" b="1" baseline="0" dirty="0" smtClean="0"/>
              <a:t> Interpretation and translation resources. </a:t>
            </a:r>
            <a:r>
              <a:rPr lang="en-US" dirty="0" smtClean="0"/>
              <a:t>This </a:t>
            </a:r>
            <a:r>
              <a:rPr lang="en-US" dirty="0"/>
              <a:t>tool offers a sampling of resources for interpretation and translation from the U.S. Department of Justice’s LEP.gov website. </a:t>
            </a:r>
            <a:r>
              <a:rPr lang="en-US" dirty="0" smtClean="0"/>
              <a:t>All districts should be mindful that </a:t>
            </a:r>
            <a:r>
              <a:rPr lang="en-US" b="1" dirty="0" smtClean="0"/>
              <a:t>it is a federal requirement that </a:t>
            </a:r>
            <a:r>
              <a:rPr lang="en-US" dirty="0" smtClean="0"/>
              <a:t>all parents</a:t>
            </a:r>
            <a:r>
              <a:rPr lang="en-US" baseline="0" dirty="0" smtClean="0"/>
              <a:t> need to receive information in a language they understand.</a:t>
            </a:r>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18</a:t>
            </a:fld>
            <a:endParaRPr lang="fr-CA"/>
          </a:p>
        </p:txBody>
      </p:sp>
    </p:spTree>
    <p:extLst>
      <p:ext uri="{BB962C8B-B14F-4D97-AF65-F5344CB8AC3E}">
        <p14:creationId xmlns:p14="http://schemas.microsoft.com/office/powerpoint/2010/main" val="3233079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Background </a:t>
            </a:r>
            <a:r>
              <a:rPr lang="en-US" i="0" dirty="0" smtClean="0"/>
              <a:t>resources </a:t>
            </a:r>
            <a:r>
              <a:rPr lang="en-US" i="0" dirty="0"/>
              <a:t>are accessible to district and building leaders and </a:t>
            </a:r>
            <a:r>
              <a:rPr lang="en-US" i="0" dirty="0" smtClean="0"/>
              <a:t>staff. </a:t>
            </a:r>
            <a:r>
              <a:rPr lang="en-US" i="0" dirty="0" smtClean="0"/>
              <a:t>Parent </a:t>
            </a:r>
            <a:r>
              <a:rPr lang="en-US" i="0" dirty="0"/>
              <a:t>resources are available in multiple languages. </a:t>
            </a:r>
            <a:r>
              <a:rPr lang="en-US" i="0" dirty="0" smtClean="0"/>
              <a:t>The listed </a:t>
            </a:r>
            <a:r>
              <a:rPr lang="en-US" i="0" dirty="0"/>
              <a:t>resources can be downloaded at </a:t>
            </a:r>
            <a:r>
              <a:rPr lang="en-US" i="0" dirty="0">
                <a:hlinkClick r:id="rId3"/>
              </a:rPr>
              <a:t>https://www2.ed.gov/about/offices/list/ocr/ellresources.html</a:t>
            </a:r>
            <a:r>
              <a:rPr lang="en-US" i="0" dirty="0"/>
              <a:t>.</a:t>
            </a:r>
          </a:p>
          <a:p>
            <a:r>
              <a:rPr lang="en-US" i="0" dirty="0"/>
              <a:t>District and school leaders may wish to review and share the resources with staff to support development and implementation of EL initiatives and programs in their buildings. The companion toolkit which can be downloaded at </a:t>
            </a:r>
            <a:r>
              <a:rPr lang="en-US" i="0" dirty="0">
                <a:hlinkClick r:id="rId4"/>
              </a:rPr>
              <a:t>https://www2.ed.gov/about/offices/list/oela/english-learner-toolkit/index.html</a:t>
            </a:r>
            <a:r>
              <a:rPr lang="en-US" i="0" dirty="0"/>
              <a:t> can provide further support for implementation.</a:t>
            </a:r>
          </a:p>
          <a:p>
            <a:endParaRPr lang="en-US" i="1"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19</a:t>
            </a:fld>
            <a:endParaRPr lang="fr-CA"/>
          </a:p>
        </p:txBody>
      </p:sp>
    </p:spTree>
    <p:extLst>
      <p:ext uri="{BB962C8B-B14F-4D97-AF65-F5344CB8AC3E}">
        <p14:creationId xmlns:p14="http://schemas.microsoft.com/office/powerpoint/2010/main" val="2621716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effectLst/>
                <a:latin typeface="+mn-lt"/>
                <a:ea typeface="+mn-ea"/>
                <a:cs typeface="+mn-cs"/>
              </a:rPr>
              <a:t>This professional development power point module is one of a ten-part series designed to introduce viewers to the </a:t>
            </a:r>
            <a:r>
              <a:rPr lang="en-US" sz="1200" i="1" kern="1200" dirty="0" smtClean="0">
                <a:solidFill>
                  <a:schemeClr val="tx1"/>
                </a:solidFill>
                <a:effectLst/>
                <a:latin typeface="+mn-lt"/>
                <a:ea typeface="+mn-ea"/>
                <a:cs typeface="+mn-cs"/>
              </a:rPr>
              <a:t>English Learner Tool Kit, </a:t>
            </a:r>
            <a:r>
              <a:rPr lang="en-US" sz="1200" kern="1200" dirty="0" smtClean="0">
                <a:solidFill>
                  <a:schemeClr val="tx1"/>
                </a:solidFill>
                <a:effectLst/>
                <a:latin typeface="+mn-lt"/>
                <a:ea typeface="+mn-ea"/>
                <a:cs typeface="+mn-cs"/>
              </a:rPr>
              <a:t>which provides an overview of legal obligations that schools/districts must address in supporting the educational needs of English learners (ELs).  This series frames federal and civil rights requirements with related Illinois statute requirements for statewide implementation.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Professional Development Modules: </a:t>
            </a:r>
            <a:r>
              <a:rPr lang="en-US" sz="1200" b="1" i="1" kern="1200" dirty="0" smtClean="0">
                <a:solidFill>
                  <a:schemeClr val="tx1"/>
                </a:solidFill>
                <a:effectLst/>
                <a:latin typeface="+mn-lt"/>
                <a:ea typeface="+mn-ea"/>
                <a:cs typeface="+mn-cs"/>
              </a:rPr>
              <a:t>English Learner Tool Kit </a:t>
            </a:r>
            <a:r>
              <a:rPr lang="en-US" sz="1200" kern="1200" dirty="0" smtClean="0">
                <a:solidFill>
                  <a:schemeClr val="tx1"/>
                </a:solidFill>
                <a:effectLst/>
                <a:latin typeface="+mn-lt"/>
                <a:ea typeface="+mn-ea"/>
                <a:cs typeface="+mn-cs"/>
              </a:rPr>
              <a:t>are a facilitator’s guide and a resource tool. These PD Modules can also be used as a teacher support with suggestions and references to encourage inclusionary practices to ensure equity and access for English learners.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key objectives of the Professional Development Modules: </a:t>
            </a:r>
            <a:r>
              <a:rPr lang="en-US" sz="1200" i="1" kern="1200" dirty="0" smtClean="0">
                <a:solidFill>
                  <a:schemeClr val="tx1"/>
                </a:solidFill>
                <a:effectLst/>
                <a:latin typeface="+mn-lt"/>
                <a:ea typeface="+mn-ea"/>
                <a:cs typeface="+mn-cs"/>
              </a:rPr>
              <a:t>English Learner Tool Kit</a:t>
            </a:r>
            <a:r>
              <a:rPr lang="en-US" sz="1200" kern="1200" dirty="0" smtClean="0">
                <a:solidFill>
                  <a:schemeClr val="tx1"/>
                </a:solidFill>
                <a:effectLst/>
                <a:latin typeface="+mn-lt"/>
                <a:ea typeface="+mn-ea"/>
                <a:cs typeface="+mn-cs"/>
              </a:rPr>
              <a:t> include: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Expand knowledge on legal obligations to meet the needs of English learners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Implement inclusionary practices for equity and access for all English learners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Provide a resource and tool for professional learning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Serve as a companion and supplemental resource to legal guidance (“Dear Colleague Letter, OCR 2015” from US Department of Education)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Integrate Illinois-specific requirements for English learners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Each of the 10 self-paced PD Modules will include links to additional resources that can be downloaded.</a:t>
            </a:r>
          </a:p>
          <a:p>
            <a:r>
              <a:rPr lang="en-US" sz="1200" kern="1200" dirty="0" smtClean="0">
                <a:solidFill>
                  <a:schemeClr val="tx1"/>
                </a:solidFill>
                <a:effectLst/>
                <a:latin typeface="+mn-lt"/>
                <a:ea typeface="+mn-ea"/>
                <a:cs typeface="+mn-cs"/>
              </a:rPr>
              <a:t>Facilitators can download the EL toolkit at: https://www2.ed.gov/about/offices/list/oela/english-learner-toolkit/index.html</a:t>
            </a:r>
          </a:p>
        </p:txBody>
      </p:sp>
      <p:sp>
        <p:nvSpPr>
          <p:cNvPr id="4" name="Slide Number Placeholder 3"/>
          <p:cNvSpPr>
            <a:spLocks noGrp="1"/>
          </p:cNvSpPr>
          <p:nvPr>
            <p:ph type="sldNum" sz="quarter" idx="10"/>
          </p:nvPr>
        </p:nvSpPr>
        <p:spPr/>
        <p:txBody>
          <a:bodyPr/>
          <a:lstStyle/>
          <a:p>
            <a:fld id="{3F7CA053-64A5-468B-A4AC-F179676E72A7}" type="slidenum">
              <a:rPr lang="fr-CA" smtClean="0"/>
              <a:pPr/>
              <a:t>2</a:t>
            </a:fld>
            <a:endParaRPr lang="fr-CA" dirty="0"/>
          </a:p>
        </p:txBody>
      </p:sp>
    </p:spTree>
    <p:extLst>
      <p:ext uri="{BB962C8B-B14F-4D97-AF65-F5344CB8AC3E}">
        <p14:creationId xmlns:p14="http://schemas.microsoft.com/office/powerpoint/2010/main" val="2521882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Further reading resources are provided to help district and school leaders and </a:t>
            </a:r>
            <a:r>
              <a:rPr lang="en-US" i="0" dirty="0" smtClean="0"/>
              <a:t>staff </a:t>
            </a:r>
            <a:r>
              <a:rPr lang="en-US" i="0" dirty="0"/>
              <a:t>in </a:t>
            </a:r>
            <a:r>
              <a:rPr lang="en-US" i="0" dirty="0" smtClean="0"/>
              <a:t>supporting </a:t>
            </a:r>
            <a:r>
              <a:rPr lang="en-US" i="0" dirty="0"/>
              <a:t>EL students and their families. A complete list of further reading is available at </a:t>
            </a:r>
            <a:r>
              <a:rPr lang="en-US" sz="1200" dirty="0">
                <a:solidFill>
                  <a:prstClr val="black"/>
                </a:solidFill>
                <a:latin typeface="+mn-lt"/>
              </a:rPr>
              <a:t>https://www2.ed.gov/about/offices/list/oela/english-learner-toolkit/chap10.pdf.  </a:t>
            </a:r>
            <a:endParaRPr lang="en-US" i="0"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20</a:t>
            </a:fld>
            <a:endParaRPr lang="fr-CA"/>
          </a:p>
        </p:txBody>
      </p:sp>
    </p:spTree>
    <p:extLst>
      <p:ext uri="{BB962C8B-B14F-4D97-AF65-F5344CB8AC3E}">
        <p14:creationId xmlns:p14="http://schemas.microsoft.com/office/powerpoint/2010/main" val="2861353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list is an overview of the ten topics that will be covered within the ten Professional Development Modules: </a:t>
            </a:r>
            <a:r>
              <a:rPr lang="en-US" sz="1200" i="1" kern="1200" dirty="0" smtClean="0">
                <a:solidFill>
                  <a:schemeClr val="tx1"/>
                </a:solidFill>
                <a:effectLst/>
                <a:latin typeface="+mn-lt"/>
                <a:ea typeface="+mn-ea"/>
                <a:cs typeface="+mn-cs"/>
              </a:rPr>
              <a:t>English Learner Tool Kit</a:t>
            </a:r>
            <a:r>
              <a:rPr lang="en-US" sz="1200" kern="1200" dirty="0" smtClean="0">
                <a:solidFill>
                  <a:schemeClr val="tx1"/>
                </a:solidFill>
                <a:effectLst/>
                <a:latin typeface="+mn-lt"/>
                <a:ea typeface="+mn-ea"/>
                <a:cs typeface="+mn-cs"/>
              </a:rPr>
              <a:t>.  These happen to be the most commonly overlooked (or violated) areas across the country.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This module focuses on Chapter </a:t>
            </a:r>
            <a:r>
              <a:rPr lang="en-US" sz="1200" b="1" kern="1200" dirty="0" smtClean="0">
                <a:solidFill>
                  <a:schemeClr val="tx1"/>
                </a:solidFill>
                <a:effectLst/>
                <a:latin typeface="+mn-lt"/>
                <a:ea typeface="+mn-ea"/>
                <a:cs typeface="+mn-cs"/>
              </a:rPr>
              <a:t>10: Ensuring Meaningful</a:t>
            </a:r>
            <a:r>
              <a:rPr lang="en-US" sz="1200" b="1" kern="1200" baseline="0" dirty="0" smtClean="0">
                <a:solidFill>
                  <a:schemeClr val="tx1"/>
                </a:solidFill>
                <a:effectLst/>
                <a:latin typeface="+mn-lt"/>
                <a:ea typeface="+mn-ea"/>
                <a:cs typeface="+mn-cs"/>
              </a:rPr>
              <a:t> Communication with Limited English Proficient Parents</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461635">
              <a:defRPr/>
            </a:pPr>
            <a:fld id="{3F7CA053-64A5-468B-A4AC-F179676E72A7}" type="slidenum">
              <a:rPr lang="fr-CA">
                <a:solidFill>
                  <a:prstClr val="black"/>
                </a:solidFill>
              </a:rPr>
              <a:pPr defTabSz="461635">
                <a:defRPr/>
              </a:pPr>
              <a:t>3</a:t>
            </a:fld>
            <a:endParaRPr lang="fr-CA" dirty="0">
              <a:solidFill>
                <a:prstClr val="black"/>
              </a:solidFill>
            </a:endParaRPr>
          </a:p>
        </p:txBody>
      </p:sp>
    </p:spTree>
    <p:extLst>
      <p:ext uri="{BB962C8B-B14F-4D97-AF65-F5344CB8AC3E}">
        <p14:creationId xmlns:p14="http://schemas.microsoft.com/office/powerpoint/2010/main" val="241849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 significant legal obligation. Title VI of the Civil Rights Act lays the foundation for prohibiting all aspects of discrimination and it has been legally interpreted to protect English learners (formerly labeled as Limited English Proficient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LEP, but changed to EL with passage of ESSA to eliminate deficit-labeling language).</a:t>
            </a:r>
          </a:p>
        </p:txBody>
      </p:sp>
      <p:sp>
        <p:nvSpPr>
          <p:cNvPr id="4" name="Slide Number Placeholder 3"/>
          <p:cNvSpPr>
            <a:spLocks noGrp="1"/>
          </p:cNvSpPr>
          <p:nvPr>
            <p:ph type="sldNum" sz="quarter" idx="10"/>
          </p:nvPr>
        </p:nvSpPr>
        <p:spPr/>
        <p:txBody>
          <a:bodyPr/>
          <a:lstStyle/>
          <a:p>
            <a:pPr defTabSz="461635">
              <a:defRPr/>
            </a:pPr>
            <a:fld id="{3F7CA053-64A5-468B-A4AC-F179676E72A7}" type="slidenum">
              <a:rPr lang="fr-CA">
                <a:solidFill>
                  <a:prstClr val="black"/>
                </a:solidFill>
              </a:rPr>
              <a:pPr defTabSz="461635">
                <a:defRPr/>
              </a:pPr>
              <a:t>4</a:t>
            </a:fld>
            <a:endParaRPr lang="fr-CA" dirty="0">
              <a:solidFill>
                <a:prstClr val="black"/>
              </a:solidFill>
            </a:endParaRPr>
          </a:p>
        </p:txBody>
      </p:sp>
    </p:spTree>
    <p:extLst>
      <p:ext uri="{BB962C8B-B14F-4D97-AF65-F5344CB8AC3E}">
        <p14:creationId xmlns:p14="http://schemas.microsoft.com/office/powerpoint/2010/main" val="244004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Lau v. Nichols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Probably the most important legal event for bilingual education was the </a:t>
            </a:r>
            <a:r>
              <a:rPr lang="en-US" sz="1200" i="1" kern="1200" dirty="0" smtClean="0">
                <a:solidFill>
                  <a:schemeClr val="tx1"/>
                </a:solidFill>
                <a:effectLst/>
                <a:latin typeface="+mn-lt"/>
                <a:ea typeface="+mn-ea"/>
                <a:cs typeface="+mn-cs"/>
              </a:rPr>
              <a:t>Lau v. Nichols </a:t>
            </a:r>
            <a:r>
              <a:rPr lang="en-US" sz="1200" kern="1200" dirty="0" smtClean="0">
                <a:solidFill>
                  <a:schemeClr val="tx1"/>
                </a:solidFill>
                <a:effectLst/>
                <a:latin typeface="+mn-lt"/>
                <a:ea typeface="+mn-ea"/>
                <a:cs typeface="+mn-cs"/>
              </a:rPr>
              <a:t>case, which was brought against the San Francisco Unified School District by the parents of nearly 1,800 Chinese students. It began as a discrimination case in 1970 when a poverty lawyer decided to represent a Chinese student who was failing in school because he could not understand the lessons and was given no special assistance. The school district countered that its policies were not discriminatory because it offered the same instruction to all students regardless of national origin. The lack of English proficiency was not the district’s fault.</a:t>
            </a:r>
          </a:p>
          <a:p>
            <a:r>
              <a:rPr lang="en-US" sz="1200" kern="1200" dirty="0" smtClean="0">
                <a:solidFill>
                  <a:schemeClr val="tx1"/>
                </a:solidFill>
                <a:effectLst/>
                <a:latin typeface="+mn-lt"/>
                <a:ea typeface="+mn-ea"/>
                <a:cs typeface="+mn-cs"/>
              </a:rPr>
              <a:t>Lower courts ruled in favor of the San Francisco schools, but in 1974 the U.S. Supreme Court ruled unanimously in favor of the plaintiffs. In his opinion, Justice William O. Douglas stated simply that “there is no equality of treatment merely by providing students with the same facilities, textbooks, teachers, and curriculum; for students who do not understand English are effectively foreclosed from any meaningful education.” The Court cited Title VI of the Civil Rights Act, noting that the students in question fall into the protected category established therein. (More information on </a:t>
            </a:r>
            <a:r>
              <a:rPr lang="en-US" sz="1200" i="1" kern="1200" dirty="0" smtClean="0">
                <a:solidFill>
                  <a:schemeClr val="tx1"/>
                </a:solidFill>
                <a:effectLst/>
                <a:latin typeface="+mn-lt"/>
                <a:ea typeface="+mn-ea"/>
                <a:cs typeface="+mn-cs"/>
              </a:rPr>
              <a:t>Lau v.</a:t>
            </a:r>
            <a:r>
              <a:rPr lang="en-US" sz="1200" i="1" kern="1200" baseline="0" dirty="0" smtClean="0">
                <a:solidFill>
                  <a:schemeClr val="tx1"/>
                </a:solidFill>
                <a:effectLst/>
                <a:latin typeface="+mn-lt"/>
                <a:ea typeface="+mn-ea"/>
                <a:cs typeface="+mn-cs"/>
              </a:rPr>
              <a:t> Nichols </a:t>
            </a:r>
            <a:r>
              <a:rPr lang="en-US" sz="1200" kern="1200" baseline="0" dirty="0" smtClean="0">
                <a:solidFill>
                  <a:schemeClr val="tx1"/>
                </a:solidFill>
                <a:effectLst/>
                <a:latin typeface="+mn-lt"/>
                <a:ea typeface="+mn-ea"/>
                <a:cs typeface="+mn-cs"/>
              </a:rPr>
              <a:t>can be found at: </a:t>
            </a:r>
            <a:r>
              <a:rPr lang="en-US" sz="1200" kern="1200" dirty="0" smtClean="0">
                <a:solidFill>
                  <a:schemeClr val="tx1"/>
                </a:solidFill>
                <a:effectLst/>
                <a:latin typeface="+mn-lt"/>
                <a:ea typeface="+mn-ea"/>
                <a:cs typeface="+mn-cs"/>
              </a:rPr>
              <a:t>https://www2.ed.gov/about/offices/list/ocr/ell/lau.html)</a:t>
            </a:r>
          </a:p>
        </p:txBody>
      </p:sp>
      <p:sp>
        <p:nvSpPr>
          <p:cNvPr id="4" name="Slide Number Placeholder 3"/>
          <p:cNvSpPr>
            <a:spLocks noGrp="1"/>
          </p:cNvSpPr>
          <p:nvPr>
            <p:ph type="sldNum" sz="quarter" idx="10"/>
          </p:nvPr>
        </p:nvSpPr>
        <p:spPr/>
        <p:txBody>
          <a:bodyPr/>
          <a:lstStyle/>
          <a:p>
            <a:fld id="{3F7CA053-64A5-468B-A4AC-F179676E72A7}" type="slidenum">
              <a:rPr lang="fr-CA" smtClean="0"/>
              <a:pPr/>
              <a:t>5</a:t>
            </a:fld>
            <a:endParaRPr lang="fr-CA"/>
          </a:p>
        </p:txBody>
      </p:sp>
    </p:spTree>
    <p:extLst>
      <p:ext uri="{BB962C8B-B14F-4D97-AF65-F5344CB8AC3E}">
        <p14:creationId xmlns:p14="http://schemas.microsoft.com/office/powerpoint/2010/main" val="3082962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EEOA takes Title VI to a very specific level focused in education and mandates that education institutions cannot deny equal educational opportunity to its students.</a:t>
            </a:r>
          </a:p>
        </p:txBody>
      </p:sp>
      <p:sp>
        <p:nvSpPr>
          <p:cNvPr id="4" name="Slide Number Placeholder 3"/>
          <p:cNvSpPr>
            <a:spLocks noGrp="1"/>
          </p:cNvSpPr>
          <p:nvPr>
            <p:ph type="sldNum" sz="quarter" idx="10"/>
          </p:nvPr>
        </p:nvSpPr>
        <p:spPr/>
        <p:txBody>
          <a:bodyPr/>
          <a:lstStyle/>
          <a:p>
            <a:fld id="{3F7CA053-64A5-468B-A4AC-F179676E72A7}" type="slidenum">
              <a:rPr lang="fr-CA" smtClean="0"/>
              <a:pPr/>
              <a:t>6</a:t>
            </a:fld>
            <a:endParaRPr lang="fr-CA"/>
          </a:p>
        </p:txBody>
      </p:sp>
    </p:spTree>
    <p:extLst>
      <p:ext uri="{BB962C8B-B14F-4D97-AF65-F5344CB8AC3E}">
        <p14:creationId xmlns:p14="http://schemas.microsoft.com/office/powerpoint/2010/main" val="1022123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Slide Number Placeholder 5"/>
          <p:cNvSpPr>
            <a:spLocks noGrp="1"/>
          </p:cNvSpPr>
          <p:nvPr>
            <p:ph type="sldNum" sz="quarter" idx="12"/>
          </p:nvPr>
        </p:nvSpPr>
        <p:spPr/>
        <p:txBody>
          <a:bodyPr/>
          <a:lstStyle/>
          <a:p>
            <a:fld id="{79F9670F-B05C-4E29-9927-D8558D7BA470}" type="slidenum">
              <a:rPr lang="en-US" smtClean="0"/>
              <a:pPr/>
              <a:t>7</a:t>
            </a:fld>
            <a:endParaRPr lang="en-US" dirty="0"/>
          </a:p>
        </p:txBody>
      </p:sp>
      <p:sp>
        <p:nvSpPr>
          <p:cNvPr id="3" name="Notes Placeholder 2">
            <a:extLst>
              <a:ext uri="{FF2B5EF4-FFF2-40B4-BE49-F238E27FC236}">
                <a16:creationId xmlns:a16="http://schemas.microsoft.com/office/drawing/2014/main" id="{DB7AF13E-95E5-4754-BB9D-45AB6F34B2BF}"/>
              </a:ext>
            </a:extLst>
          </p:cNvPr>
          <p:cNvSpPr>
            <a:spLocks noGrp="1"/>
          </p:cNvSpPr>
          <p:nvPr>
            <p:ph type="body" idx="1"/>
          </p:nvPr>
        </p:nvSpPr>
        <p:spPr/>
        <p:txBody>
          <a:bodyPr/>
          <a:lstStyle/>
          <a:p>
            <a:r>
              <a:rPr lang="en-US" sz="1200" kern="1200" dirty="0" smtClean="0">
                <a:solidFill>
                  <a:schemeClr val="tx1"/>
                </a:solidFill>
                <a:effectLst/>
                <a:latin typeface="+mn-lt"/>
                <a:ea typeface="+mn-ea"/>
                <a:cs typeface="+mn-cs"/>
              </a:rPr>
              <a:t>Bottom line implication for ELs from Title VI Civil Rights, EEOA, plus </a:t>
            </a:r>
            <a:r>
              <a:rPr lang="en-US" sz="1200" i="1" kern="1200" dirty="0" smtClean="0">
                <a:solidFill>
                  <a:schemeClr val="tx1"/>
                </a:solidFill>
                <a:effectLst/>
                <a:latin typeface="+mn-lt"/>
                <a:ea typeface="+mn-ea"/>
                <a:cs typeface="+mn-cs"/>
              </a:rPr>
              <a:t>Lau v. Nichols</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All districts in the country </a:t>
            </a:r>
            <a:r>
              <a:rPr lang="en-US" sz="1200" b="1" kern="1200" dirty="0" smtClean="0">
                <a:solidFill>
                  <a:schemeClr val="tx1"/>
                </a:solidFill>
                <a:effectLst/>
                <a:latin typeface="+mn-lt"/>
                <a:ea typeface="+mn-ea"/>
                <a:cs typeface="+mn-cs"/>
              </a:rPr>
              <a:t>must</a:t>
            </a:r>
            <a:r>
              <a:rPr lang="en-US" sz="1200" kern="1200" dirty="0" smtClean="0">
                <a:solidFill>
                  <a:schemeClr val="tx1"/>
                </a:solidFill>
                <a:effectLst/>
                <a:latin typeface="+mn-lt"/>
                <a:ea typeface="+mn-ea"/>
                <a:cs typeface="+mn-cs"/>
              </a:rPr>
              <a:t> provide ELs meaningful access to educational content and programs in a language that they understand.  Typically, this requirement is met through native language support or bilingual programs.</a:t>
            </a:r>
          </a:p>
          <a:p>
            <a:r>
              <a:rPr lang="en-US" sz="1200" kern="1200" dirty="0" smtClean="0">
                <a:solidFill>
                  <a:schemeClr val="tx1"/>
                </a:solidFill>
                <a:effectLst/>
                <a:latin typeface="+mn-lt"/>
                <a:ea typeface="+mn-ea"/>
                <a:cs typeface="+mn-cs"/>
              </a:rPr>
              <a:t>Subsequently, another significant case law is known as </a:t>
            </a:r>
            <a:r>
              <a:rPr lang="en-US" sz="1200" i="1" kern="1200" dirty="0" err="1" smtClean="0">
                <a:solidFill>
                  <a:schemeClr val="tx1"/>
                </a:solidFill>
                <a:effectLst/>
                <a:latin typeface="+mn-lt"/>
                <a:ea typeface="+mn-ea"/>
                <a:cs typeface="+mn-cs"/>
              </a:rPr>
              <a:t>Casta</a:t>
            </a:r>
            <a:r>
              <a:rPr lang="en-US" sz="1200" kern="1200" dirty="0" err="1" smtClean="0">
                <a:solidFill>
                  <a:schemeClr val="tx1"/>
                </a:solidFill>
                <a:effectLst/>
                <a:latin typeface="+mn-lt"/>
                <a:ea typeface="+mn-ea"/>
                <a:cs typeface="+mn-cs"/>
              </a:rPr>
              <a:t>ñ</a:t>
            </a:r>
            <a:r>
              <a:rPr lang="en-US" sz="1200" i="1" kern="1200" dirty="0" err="1" smtClean="0">
                <a:solidFill>
                  <a:schemeClr val="tx1"/>
                </a:solidFill>
                <a:effectLst/>
                <a:latin typeface="+mn-lt"/>
                <a:ea typeface="+mn-ea"/>
                <a:cs typeface="+mn-cs"/>
              </a:rPr>
              <a:t>eda</a:t>
            </a:r>
            <a:r>
              <a:rPr lang="en-US" sz="1200" i="1" kern="1200" dirty="0" smtClean="0">
                <a:solidFill>
                  <a:schemeClr val="tx1"/>
                </a:solidFill>
                <a:effectLst/>
                <a:latin typeface="+mn-lt"/>
                <a:ea typeface="+mn-ea"/>
                <a:cs typeface="+mn-cs"/>
              </a:rPr>
              <a:t> v. Pickard</a:t>
            </a:r>
            <a:r>
              <a:rPr lang="en-US" sz="1200" kern="1200" dirty="0" smtClean="0">
                <a:solidFill>
                  <a:schemeClr val="tx1"/>
                </a:solidFill>
                <a:effectLst/>
                <a:latin typeface="+mn-lt"/>
                <a:ea typeface="+mn-ea"/>
                <a:cs typeface="+mn-cs"/>
              </a:rPr>
              <a:t>.  This case resulted in defining a useful three-prong test for bilingual program implementation criteria:</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Must be based on sound educational theory,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Effective implementation with appropriate resources, and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Demonstrate successful outcomes.</a:t>
            </a:r>
          </a:p>
          <a:p>
            <a:endParaRPr lang="en-US" b="0" dirty="0"/>
          </a:p>
        </p:txBody>
      </p:sp>
    </p:spTree>
    <p:extLst>
      <p:ext uri="{BB962C8B-B14F-4D97-AF65-F5344CB8AC3E}">
        <p14:creationId xmlns:p14="http://schemas.microsoft.com/office/powerpoint/2010/main" val="2846508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Important things to note include: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OCR and DOJ share authority for enforcing Title VI in the education context.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DOJ is responsible for enforcing the EEOA.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U.S. Department of Education (ED) also administers Title III, Part A of the English Language Acquisition, Language Enhancement, and Academic Achievement Act (https://www2.ed.gov/policy/elsec/leg/esea02/pg40.html).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guidance applies to:</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State education agencies,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Local education agencies, and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Any “school district” that is a recipient of federal financial assistance from ED, including public school districts, charter schools, and alternative schools.</a:t>
            </a:r>
          </a:p>
        </p:txBody>
      </p:sp>
      <p:sp>
        <p:nvSpPr>
          <p:cNvPr id="4" name="Slide Number Placeholder 3"/>
          <p:cNvSpPr>
            <a:spLocks noGrp="1"/>
          </p:cNvSpPr>
          <p:nvPr>
            <p:ph type="sldNum" sz="quarter" idx="10"/>
          </p:nvPr>
        </p:nvSpPr>
        <p:spPr/>
        <p:txBody>
          <a:bodyPr/>
          <a:lstStyle/>
          <a:p>
            <a:fld id="{3F7CA053-64A5-468B-A4AC-F179676E72A7}" type="slidenum">
              <a:rPr lang="fr-CA" smtClean="0"/>
              <a:pPr/>
              <a:t>8</a:t>
            </a:fld>
            <a:endParaRPr lang="fr-CA"/>
          </a:p>
        </p:txBody>
      </p:sp>
    </p:spTree>
    <p:extLst>
      <p:ext uri="{BB962C8B-B14F-4D97-AF65-F5344CB8AC3E}">
        <p14:creationId xmlns:p14="http://schemas.microsoft.com/office/powerpoint/2010/main" val="3677637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9</a:t>
            </a:fld>
            <a:endParaRPr lang="fr-CA"/>
          </a:p>
        </p:txBody>
      </p:sp>
    </p:spTree>
    <p:extLst>
      <p:ext uri="{BB962C8B-B14F-4D97-AF65-F5344CB8AC3E}">
        <p14:creationId xmlns:p14="http://schemas.microsoft.com/office/powerpoint/2010/main" val="528361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971551" y="4572000"/>
            <a:ext cx="3840480" cy="1600200"/>
          </a:xfrm>
          <a:prstGeom prst="rect">
            <a:avLst/>
          </a:prstGeo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sp>
        <p:nvSpPr>
          <p:cNvPr id="16" name="Instructional Text"/>
          <p:cNvSpPr/>
          <p:nvPr/>
        </p:nvSpPr>
        <p:spPr>
          <a:xfrm>
            <a:off x="9258300" y="0"/>
            <a:ext cx="97155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sz="900" b="1" i="1">
                <a:latin typeface="Arial" pitchFamily="34" charset="0"/>
                <a:cs typeface="Arial" pitchFamily="34" charset="0"/>
              </a:rPr>
              <a:t>NOTE:</a:t>
            </a:r>
          </a:p>
          <a:p>
            <a:r>
              <a:rPr sz="900" i="1">
                <a:latin typeface="Arial" pitchFamily="34" charset="0"/>
                <a:cs typeface="Arial" pitchFamily="34" charset="0"/>
              </a:rPr>
              <a:t>To change the  image on this slide, select the picture and delete it. Then click the Pictures icon in the placeholder to insert your own image.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9" name="Picture Placeholder 2"/>
          <p:cNvSpPr>
            <a:spLocks noGrp="1"/>
          </p:cNvSpPr>
          <p:nvPr>
            <p:ph type="pic" idx="10"/>
          </p:nvPr>
        </p:nvSpPr>
        <p:spPr>
          <a:xfrm>
            <a:off x="5972174" y="0"/>
            <a:ext cx="3171825" cy="6858000"/>
          </a:xfrm>
          <a:prstGeom prst="rect">
            <a:avLst/>
          </a:prstGeom>
          <a:solidFill>
            <a:srgbClr val="003E5A"/>
          </a:solidFill>
          <a:ln>
            <a:noFill/>
          </a:ln>
        </p:spPr>
        <p:txBody>
          <a:bodyPr/>
          <a:lstStyle>
            <a:lvl1pPr marL="0" indent="0">
              <a:buNone/>
              <a:defRPr sz="3200">
                <a:solidFill>
                  <a:schemeClr val="bg1"/>
                </a:solidFill>
              </a:defRPr>
            </a:lvl1pPr>
          </a:lstStyle>
          <a:p>
            <a:r>
              <a:rPr kumimoji="0" lang="en-US"/>
              <a:t>Click icon to add picture</a:t>
            </a:r>
            <a:endParaRPr kumimoji="0" lang="en-US" dirty="0"/>
          </a:p>
        </p:txBody>
      </p:sp>
      <p:sp>
        <p:nvSpPr>
          <p:cNvPr id="11" name="Rectangle 10"/>
          <p:cNvSpPr/>
          <p:nvPr/>
        </p:nvSpPr>
        <p:spPr bwMode="white">
          <a:xfrm rot="5400000">
            <a:off x="2414587" y="3357563"/>
            <a:ext cx="6858000" cy="14287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ooter Placeholder 16"/>
          <p:cNvSpPr>
            <a:spLocks noGrp="1"/>
          </p:cNvSpPr>
          <p:nvPr>
            <p:ph type="ftr" sz="quarter" idx="11"/>
          </p:nvPr>
        </p:nvSpPr>
        <p:spPr>
          <a:xfrm>
            <a:off x="1000706" y="6371423"/>
            <a:ext cx="4657143" cy="365125"/>
          </a:xfrm>
          <a:prstGeom prst="rect">
            <a:avLst/>
          </a:prstGeom>
        </p:spPr>
        <p:txBody>
          <a:bodyPr/>
          <a:lstStyle>
            <a:lvl1pPr algn="r">
              <a:defRPr>
                <a:solidFill>
                  <a:schemeClr val="tx2"/>
                </a:solidFill>
              </a:defRPr>
            </a:lvl1pPr>
          </a:lstStyle>
          <a:p>
            <a:pPr>
              <a:defRPr/>
            </a:pPr>
            <a:endParaRPr lang="fr-CA">
              <a:solidFill>
                <a:prstClr val="black">
                  <a:tint val="75000"/>
                </a:prstClr>
              </a:solidFill>
            </a:endParaRPr>
          </a:p>
        </p:txBody>
      </p:sp>
      <p:sp>
        <p:nvSpPr>
          <p:cNvPr id="14" name="Slide Number Placeholder 28"/>
          <p:cNvSpPr>
            <a:spLocks noGrp="1"/>
          </p:cNvSpPr>
          <p:nvPr>
            <p:ph type="sldNum" sz="quarter" idx="12"/>
          </p:nvPr>
        </p:nvSpPr>
        <p:spPr>
          <a:xfrm>
            <a:off x="228599" y="6363485"/>
            <a:ext cx="838200" cy="381000"/>
          </a:xfrm>
          <a:prstGeom prst="rect">
            <a:avLst/>
          </a:prstGeo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grpSp>
        <p:nvGrpSpPr>
          <p:cNvPr id="10" name="Group 9"/>
          <p:cNvGrpSpPr/>
          <p:nvPr/>
        </p:nvGrpSpPr>
        <p:grpSpPr>
          <a:xfrm>
            <a:off x="-1" y="6453413"/>
            <a:ext cx="9144000" cy="408556"/>
            <a:chOff x="0" y="6297044"/>
            <a:chExt cx="9144000" cy="408556"/>
          </a:xfrm>
        </p:grpSpPr>
        <p:sp>
          <p:nvSpPr>
            <p:cNvPr id="13" name="Rectangle 12"/>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7" name="Oval 16"/>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7252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kumimoji="0" lang="en-US"/>
              <a:t>Click to edit Master title style</a:t>
            </a:r>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3488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77074" y="6248400"/>
            <a:ext cx="1685925"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31/08/2018</a:t>
            </a:fld>
            <a:endParaRPr lang="fr-CA">
              <a:solidFill>
                <a:prstClr val="black">
                  <a:tint val="75000"/>
                </a:prstClr>
              </a:solidFill>
            </a:endParaRPr>
          </a:p>
        </p:txBody>
      </p:sp>
      <p:sp>
        <p:nvSpPr>
          <p:cNvPr id="3" name="Footer Placeholder 2"/>
          <p:cNvSpPr>
            <a:spLocks noGrp="1"/>
          </p:cNvSpPr>
          <p:nvPr>
            <p:ph type="ftr" sz="quarter" idx="11"/>
          </p:nvPr>
        </p:nvSpPr>
        <p:spPr>
          <a:xfrm>
            <a:off x="2743199" y="6248206"/>
            <a:ext cx="4182833" cy="365125"/>
          </a:xfrm>
          <a:prstGeom prst="rect">
            <a:avLst/>
          </a:prstGeom>
        </p:spPr>
        <p:txBody>
          <a:bodyPr/>
          <a:lstStyle/>
          <a:p>
            <a:pPr>
              <a:defRPr/>
            </a:pPr>
            <a:endParaRPr lang="fr-CA">
              <a:solidFill>
                <a:prstClr val="black">
                  <a:tint val="75000"/>
                </a:prstClr>
              </a:solidFill>
            </a:endParaRPr>
          </a:p>
        </p:txBody>
      </p:sp>
      <p:sp>
        <p:nvSpPr>
          <p:cNvPr id="4" name="Slide Number Placeholder 3"/>
          <p:cNvSpPr>
            <a:spLocks noGrp="1"/>
          </p:cNvSpPr>
          <p:nvPr>
            <p:ph type="sldNum" sz="quarter" idx="12"/>
          </p:nvPr>
        </p:nvSpPr>
        <p:spPr>
          <a:xfrm>
            <a:off x="2097954" y="6232331"/>
            <a:ext cx="533400" cy="381000"/>
          </a:xfrm>
          <a:prstGeom prst="rect">
            <a:avLst/>
          </a:prstGeo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87" y="6105509"/>
            <a:ext cx="1760225" cy="650518"/>
          </a:xfrm>
          <a:prstGeom prst="rect">
            <a:avLst/>
          </a:prstGeom>
        </p:spPr>
      </p:pic>
    </p:spTree>
    <p:extLst>
      <p:ext uri="{BB962C8B-B14F-4D97-AF65-F5344CB8AC3E}">
        <p14:creationId xmlns:p14="http://schemas.microsoft.com/office/powerpoint/2010/main" val="57222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a:prstGeom prst="rect">
            <a:avLst/>
          </a:prstGeom>
        </p:spPr>
        <p:txBody>
          <a:bodyPr anchor="ctr"/>
          <a:lstStyle>
            <a:lvl1pPr algn="l">
              <a:buNone/>
              <a:defRPr sz="4400" b="0"/>
            </a:lvl1pPr>
          </a:lstStyle>
          <a:p>
            <a:r>
              <a:rPr kumimoji="0" lang="en-US"/>
              <a:t>Click to edit Master title style</a:t>
            </a:r>
          </a:p>
        </p:txBody>
      </p:sp>
      <p:sp>
        <p:nvSpPr>
          <p:cNvPr id="6" name="Footer Placeholder 5"/>
          <p:cNvSpPr>
            <a:spLocks noGrp="1"/>
          </p:cNvSpPr>
          <p:nvPr>
            <p:ph type="ftr" sz="quarter" idx="11"/>
          </p:nvPr>
        </p:nvSpPr>
        <p:spPr>
          <a:xfrm>
            <a:off x="1691024" y="4773633"/>
            <a:ext cx="4182833" cy="365125"/>
          </a:xfrm>
          <a:prstGeom prst="rect">
            <a:avLst/>
          </a:prstGeom>
        </p:spPr>
        <p:txBody>
          <a:bodyPr/>
          <a:lstStyle/>
          <a:p>
            <a:pPr>
              <a:defRPr/>
            </a:pPr>
            <a:endParaRPr lang="fr-CA">
              <a:solidFill>
                <a:prstClr val="black">
                  <a:tint val="75000"/>
                </a:prstClr>
              </a:solidFill>
            </a:endParaRPr>
          </a:p>
        </p:txBody>
      </p:sp>
      <p:sp>
        <p:nvSpPr>
          <p:cNvPr id="7" name="Slide Number Placeholder 6"/>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3" name="Text Placeholder 2"/>
          <p:cNvSpPr>
            <a:spLocks noGrp="1"/>
          </p:cNvSpPr>
          <p:nvPr>
            <p:ph type="body" idx="2"/>
          </p:nvPr>
        </p:nvSpPr>
        <p:spPr>
          <a:xfrm>
            <a:off x="609600" y="1752600"/>
            <a:ext cx="1600200" cy="4162425"/>
          </a:xfrm>
          <a:prstGeom prst="rect">
            <a:avLst/>
          </a:prstGeom>
          <a:solidFill>
            <a:srgbClr val="00A3E0"/>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9" name="Content Placeholder 8"/>
          <p:cNvSpPr>
            <a:spLocks noGrp="1"/>
          </p:cNvSpPr>
          <p:nvPr>
            <p:ph sz="quarter" idx="1"/>
          </p:nvPr>
        </p:nvSpPr>
        <p:spPr>
          <a:xfrm>
            <a:off x="2362200" y="1752600"/>
            <a:ext cx="6400800" cy="4162425"/>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963153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a:prstGeom prst="rect">
            <a:avLst/>
          </a:prstGeo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rgbClr val="B7DB57"/>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rgbClr val="003E5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a:prstGeom prst="rect">
            <a:avLst/>
          </a:prstGeo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pPr>
              <a:defRPr/>
            </a:pPr>
            <a:fld id="{8CCC5DAF-87E5-49F5-903F-B90EF21DC3E6}" type="datetimeFigureOut">
              <a:rPr lang="fr-FR" smtClean="0">
                <a:solidFill>
                  <a:prstClr val="black">
                    <a:tint val="75000"/>
                  </a:prstClr>
                </a:solidFill>
              </a:rPr>
              <a:pPr>
                <a:defRPr/>
              </a:pPr>
              <a:t>31/08/2018</a:t>
            </a:fld>
            <a:endParaRPr lang="fr-CA">
              <a:solidFill>
                <a:prstClr val="black">
                  <a:tint val="75000"/>
                </a:prstClr>
              </a:solidFill>
            </a:endParaRPr>
          </a:p>
        </p:txBody>
      </p:sp>
      <p:sp>
        <p:nvSpPr>
          <p:cNvPr id="13" name="Slide Number Placeholder 12"/>
          <p:cNvSpPr>
            <a:spLocks noGrp="1"/>
          </p:cNvSpPr>
          <p:nvPr>
            <p:ph type="sldNum" sz="quarter" idx="11"/>
          </p:nvPr>
        </p:nvSpPr>
        <p:spPr>
          <a:xfrm>
            <a:off x="-9144" y="4682490"/>
            <a:ext cx="1447800" cy="663578"/>
          </a:xfrm>
          <a:prstGeom prst="rect">
            <a:avLst/>
          </a:prstGeom>
        </p:spPr>
        <p:txBody>
          <a:bodyPr rtlCol="0"/>
          <a:lstStyle>
            <a:lvl1pPr>
              <a:defRPr sz="2800"/>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14" name="Footer Placeholder 13"/>
          <p:cNvSpPr>
            <a:spLocks noGrp="1"/>
          </p:cNvSpPr>
          <p:nvPr>
            <p:ph type="ftr" sz="quarter" idx="12"/>
          </p:nvPr>
        </p:nvSpPr>
        <p:spPr>
          <a:xfrm>
            <a:off x="1600200" y="6248206"/>
            <a:ext cx="4572000" cy="365125"/>
          </a:xfrm>
          <a:prstGeom prst="rect">
            <a:avLst/>
          </a:prstGeom>
        </p:spPr>
        <p:txBody>
          <a:bodyPr rtlCol="0"/>
          <a:lstStyle/>
          <a:p>
            <a:pPr>
              <a:defRPr/>
            </a:pPr>
            <a:endParaRPr lang="fr-CA">
              <a:solidFill>
                <a:prstClr val="black">
                  <a:tint val="75000"/>
                </a:prstClr>
              </a:solidFill>
            </a:endParaRPr>
          </a:p>
        </p:txBody>
      </p:sp>
      <p:sp>
        <p:nvSpPr>
          <p:cNvPr id="3" name="Picture Placeholder 2"/>
          <p:cNvSpPr>
            <a:spLocks noGrp="1"/>
          </p:cNvSpPr>
          <p:nvPr>
            <p:ph type="pic" idx="1"/>
          </p:nvPr>
        </p:nvSpPr>
        <p:spPr>
          <a:xfrm>
            <a:off x="1560576" y="0"/>
            <a:ext cx="7583424" cy="4568952"/>
          </a:xfrm>
          <a:prstGeom prst="rect">
            <a:avLst/>
          </a:prstGeom>
          <a:solidFill>
            <a:srgbClr val="00A3E0"/>
          </a:solidFill>
          <a:ln>
            <a:noFill/>
          </a:ln>
        </p:spPr>
        <p:txBody>
          <a:bodyPr/>
          <a:lstStyle>
            <a:lvl1pPr marL="0" indent="0">
              <a:buNone/>
              <a:defRPr sz="3200"/>
            </a:lvl1pPr>
          </a:lstStyle>
          <a:p>
            <a:r>
              <a:rPr kumimoji="0" lang="en-US"/>
              <a:t>Click icon to add picture</a:t>
            </a:r>
          </a:p>
        </p:txBody>
      </p:sp>
    </p:spTree>
    <p:extLst>
      <p:ext uri="{BB962C8B-B14F-4D97-AF65-F5344CB8AC3E}">
        <p14:creationId xmlns:p14="http://schemas.microsoft.com/office/powerpoint/2010/main" val="140231607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kumimoji="0" lang="en-US"/>
              <a:t>Click to edit Master title style</a:t>
            </a:r>
          </a:p>
        </p:txBody>
      </p:sp>
      <p:sp>
        <p:nvSpPr>
          <p:cNvPr id="3" name="Vertical Text Placeholder 2"/>
          <p:cNvSpPr>
            <a:spLocks noGrp="1"/>
          </p:cNvSpPr>
          <p:nvPr>
            <p:ph type="body" orient="vert" idx="1"/>
          </p:nvPr>
        </p:nvSpPr>
        <p:spPr>
          <a:xfrm>
            <a:off x="612648" y="1600200"/>
            <a:ext cx="8153400" cy="4293041"/>
          </a:xfrm>
          <a:prstGeom prst="rect">
            <a:avLst/>
          </a:prstGeo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a:xfrm>
            <a:off x="1691024" y="4773633"/>
            <a:ext cx="4182833" cy="365125"/>
          </a:xfrm>
          <a:prstGeom prst="rect">
            <a:avLst/>
          </a:prstGeom>
        </p:spPr>
        <p:txBody>
          <a:bodyPr/>
          <a:lstStyle/>
          <a:p>
            <a:pPr>
              <a:defRPr/>
            </a:pPr>
            <a:endParaRPr lang="fr-CA">
              <a:solidFill>
                <a:prstClr val="black">
                  <a:tint val="75000"/>
                </a:prstClr>
              </a:solidFill>
            </a:endParaRPr>
          </a:p>
        </p:txBody>
      </p:sp>
      <p:sp>
        <p:nvSpPr>
          <p:cNvPr id="6" name="Slide Number Placeholder 5"/>
          <p:cNvSpPr>
            <a:spLocks noGrp="1"/>
          </p:cNvSpPr>
          <p:nvPr>
            <p:ph type="sldNum" sz="quarter" idx="12"/>
          </p:nvPr>
        </p:nvSpPr>
        <p:spPr>
          <a:xfrm>
            <a:off x="0" y="127222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445538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a:prstGeom prst="rect">
            <a:avLst/>
          </a:prstGeo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a:prstGeom prst="rect">
            <a:avLst/>
          </a:prstGeo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31/08/2018</a:t>
            </a:fld>
            <a:endParaRPr lang="fr-CA">
              <a:solidFill>
                <a:prstClr val="black">
                  <a:tint val="75000"/>
                </a:prstClr>
              </a:solidFill>
            </a:endParaRPr>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pPr>
              <a:defRPr/>
            </a:pPr>
            <a:endParaRPr lang="fr-CA">
              <a:solidFill>
                <a:prstClr val="black">
                  <a:tint val="75000"/>
                </a:prstClr>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rgbClr val="B7DB57"/>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75781162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48652"/>
            <a:ext cx="8229600" cy="668986"/>
          </a:xfrm>
          <a:prstGeom prst="rect">
            <a:avLst/>
          </a:prstGeom>
        </p:spPr>
        <p:txBody>
          <a:bodyPr/>
          <a:lstStyle/>
          <a:p>
            <a:r>
              <a:rPr lang="en-US" dirty="0"/>
              <a:t>Click to edit Master title style</a:t>
            </a:r>
            <a:endParaRPr lang="fr-CA" dirty="0"/>
          </a:p>
        </p:txBody>
      </p:sp>
      <p:sp>
        <p:nvSpPr>
          <p:cNvPr id="3" name="Espace réservé du contenu 2"/>
          <p:cNvSpPr>
            <a:spLocks noGrp="1"/>
          </p:cNvSpPr>
          <p:nvPr>
            <p:ph idx="1"/>
          </p:nvPr>
        </p:nvSpPr>
        <p:spPr>
          <a:xfrm>
            <a:off x="612648" y="1600200"/>
            <a:ext cx="8153400" cy="429304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14" name="Rectangle 13"/>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68840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6" name="Espace réservé du numéro de diapositive 5"/>
          <p:cNvSpPr>
            <a:spLocks noGrp="1"/>
          </p:cNvSpPr>
          <p:nvPr>
            <p:ph type="sldNum" sz="quarter" idx="12"/>
          </p:nvPr>
        </p:nvSpPr>
        <p:spPr>
          <a:xfrm>
            <a:off x="6965092" y="59629"/>
            <a:ext cx="2133600" cy="365125"/>
          </a:xfrm>
          <a:prstGeom prst="rect">
            <a:avLst/>
          </a:prstGeom>
        </p:spPr>
        <p:txBody>
          <a:bodyPr/>
          <a:lstStyle>
            <a:lvl1pPr>
              <a:defRPr/>
            </a:lvl1pPr>
          </a:lstStyle>
          <a:p>
            <a:pPr>
              <a:defRPr/>
            </a:pPr>
            <a:fld id="{4E6B958D-0694-4924-A86B-21DB57236573}" type="slidenum">
              <a:rPr lang="fr-CA">
                <a:solidFill>
                  <a:prstClr val="black">
                    <a:tint val="75000"/>
                  </a:prstClr>
                </a:solidFill>
              </a:rPr>
              <a:pPr>
                <a:defRPr/>
              </a:pPr>
              <a:t>‹#›</a:t>
            </a:fld>
            <a:endParaRPr lang="fr-CA">
              <a:solidFill>
                <a:prstClr val="black">
                  <a:tint val="75000"/>
                </a:prstClr>
              </a:solidFill>
            </a:endParaRPr>
          </a:p>
        </p:txBody>
      </p:sp>
      <p:sp>
        <p:nvSpPr>
          <p:cNvPr id="10" name="Rectangle 9"/>
          <p:cNvSpPr/>
          <p:nvPr userDrawn="1"/>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4" name="Espace réservé de la date 3"/>
          <p:cNvSpPr>
            <a:spLocks noGrp="1"/>
          </p:cNvSpPr>
          <p:nvPr>
            <p:ph type="dt" sz="half" idx="10"/>
          </p:nvPr>
        </p:nvSpPr>
        <p:spPr>
          <a:xfrm>
            <a:off x="8153400" y="6563404"/>
            <a:ext cx="2133600" cy="221973"/>
          </a:xfrm>
        </p:spPr>
        <p:txBody>
          <a:bodyPr/>
          <a:lstStyle>
            <a:lvl1pPr>
              <a:defRPr/>
            </a:lvl1pPr>
          </a:lstStyle>
          <a:p>
            <a:pPr>
              <a:defRPr/>
            </a:pPr>
            <a:fld id="{CBC1A493-1E86-4F07-9DE5-FB09DF1C1D4B}" type="datetimeFigureOut">
              <a:rPr lang="fr-FR">
                <a:solidFill>
                  <a:prstClr val="black">
                    <a:tint val="75000"/>
                  </a:prstClr>
                </a:solidFill>
              </a:rPr>
              <a:pPr>
                <a:defRPr/>
              </a:pPr>
              <a:t>31/08/2018</a:t>
            </a:fld>
            <a:endParaRPr lang="fr-CA">
              <a:solidFill>
                <a:prstClr val="black">
                  <a:tint val="75000"/>
                </a:prstClr>
              </a:solidFill>
            </a:endParaRPr>
          </a:p>
        </p:txBody>
      </p:sp>
      <p:sp>
        <p:nvSpPr>
          <p:cNvPr id="12" name="Oval 11"/>
          <p:cNvSpPr/>
          <p:nvPr userDrawn="1"/>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Oval 12"/>
          <p:cNvSpPr/>
          <p:nvPr userDrawn="1"/>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 Placeholder 15"/>
          <p:cNvSpPr>
            <a:spLocks noGrp="1"/>
          </p:cNvSpPr>
          <p:nvPr>
            <p:ph type="body" sz="quarter" idx="13"/>
          </p:nvPr>
        </p:nvSpPr>
        <p:spPr>
          <a:xfrm>
            <a:off x="6781800" y="6126163"/>
            <a:ext cx="2316163" cy="339725"/>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1300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31/08/2018</a:t>
            </a:fld>
            <a:endParaRPr lang="fr-CA">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fr-CA">
              <a:solidFill>
                <a:prstClr val="black">
                  <a:tint val="75000"/>
                </a:prstClr>
              </a:solidFill>
            </a:endParaRPr>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22678440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a:prstGeom prst="rect">
            <a:avLst/>
          </a:prstGeom>
        </p:spPr>
        <p:txBody>
          <a:bodyPr anchor="b"/>
          <a:lstStyle>
            <a:lvl1pPr>
              <a:defRPr b="1" cap="all" baseline="0">
                <a:solidFill>
                  <a:schemeClr val="tx1"/>
                </a:solidFill>
              </a:defRPr>
            </a:lvl1pPr>
          </a:lstStyle>
          <a:p>
            <a:r>
              <a:rPr kumimoji="0" lang="en-US" dirty="0"/>
              <a:t>Click to edit Master title style</a:t>
            </a:r>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51673D77-75BC-424E-BFFA-F0B1EFAD03D4}" type="slidenum">
              <a:rPr lang="en-US" smtClean="0"/>
              <a:t>‹#›</a:t>
            </a:fld>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4" name="Rectangle 3"/>
          <p:cNvSpPr/>
          <p:nvPr userDrawn="1"/>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userDrawn="1"/>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userDrawn="1"/>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userDrawn="1"/>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p:cNvSpPr txBox="1"/>
          <p:nvPr userDrawn="1"/>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6" name="Oval 25"/>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538798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a:xfrm>
            <a:off x="0" y="127222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78467980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971551" y="4572000"/>
            <a:ext cx="3840480" cy="1600200"/>
          </a:xfrm>
          <a:prstGeom prst="rect">
            <a:avLst/>
          </a:prstGeo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11" name="Rectangle 10"/>
          <p:cNvSpPr/>
          <p:nvPr/>
        </p:nvSpPr>
        <p:spPr bwMode="white">
          <a:xfrm rot="5400000">
            <a:off x="3852862" y="3357562"/>
            <a:ext cx="6858000" cy="14287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bwMode="white">
          <a:xfrm rot="5400000">
            <a:off x="4867275" y="2581274"/>
            <a:ext cx="6858000" cy="1695451"/>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ooter Placeholder 16"/>
          <p:cNvSpPr>
            <a:spLocks noGrp="1"/>
          </p:cNvSpPr>
          <p:nvPr>
            <p:ph type="ftr" sz="quarter" idx="11"/>
          </p:nvPr>
        </p:nvSpPr>
        <p:spPr>
          <a:xfrm>
            <a:off x="1207104" y="6371423"/>
            <a:ext cx="5931592" cy="365125"/>
          </a:xfrm>
          <a:prstGeom prst="rect">
            <a:avLst/>
          </a:prstGeom>
        </p:spPr>
        <p:txBody>
          <a:bodyPr/>
          <a:lstStyle>
            <a:lvl1pPr algn="r">
              <a:defRPr>
                <a:solidFill>
                  <a:schemeClr val="tx2"/>
                </a:solidFill>
              </a:defRPr>
            </a:lvl1pPr>
          </a:lstStyle>
          <a:p>
            <a:pPr>
              <a:defRPr/>
            </a:pPr>
            <a:endParaRPr lang="fr-CA">
              <a:solidFill>
                <a:prstClr val="black">
                  <a:tint val="75000"/>
                </a:prstClr>
              </a:solidFill>
            </a:endParaRPr>
          </a:p>
        </p:txBody>
      </p:sp>
      <p:sp>
        <p:nvSpPr>
          <p:cNvPr id="12" name="Slide Number Placeholder 28"/>
          <p:cNvSpPr>
            <a:spLocks noGrp="1"/>
          </p:cNvSpPr>
          <p:nvPr>
            <p:ph type="sldNum" sz="quarter" idx="12"/>
          </p:nvPr>
        </p:nvSpPr>
        <p:spPr>
          <a:xfrm>
            <a:off x="297175" y="6363485"/>
            <a:ext cx="838200" cy="381000"/>
          </a:xfrm>
          <a:prstGeom prst="rect">
            <a:avLst/>
          </a:prstGeo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grpSp>
        <p:nvGrpSpPr>
          <p:cNvPr id="9" name="Group 8"/>
          <p:cNvGrpSpPr/>
          <p:nvPr/>
        </p:nvGrpSpPr>
        <p:grpSpPr>
          <a:xfrm>
            <a:off x="1" y="6449444"/>
            <a:ext cx="9144000" cy="408556"/>
            <a:chOff x="0" y="6297044"/>
            <a:chExt cx="9144000" cy="408556"/>
          </a:xfrm>
        </p:grpSpPr>
        <p:sp>
          <p:nvSpPr>
            <p:cNvPr id="13" name="Rectangle 12"/>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5" name="Oval 14"/>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565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48652"/>
            <a:ext cx="8229600" cy="668986"/>
          </a:xfrm>
          <a:prstGeom prst="rect">
            <a:avLst/>
          </a:prstGeom>
        </p:spPr>
        <p:txBody>
          <a:bodyPr/>
          <a:lstStyle/>
          <a:p>
            <a:r>
              <a:rPr lang="en-US"/>
              <a:t>Click to edit Master title style</a:t>
            </a:r>
            <a:endParaRPr lang="fr-CA" dirty="0"/>
          </a:p>
        </p:txBody>
      </p:sp>
      <p:sp>
        <p:nvSpPr>
          <p:cNvPr id="3" name="Espace réservé du contenu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5" name="Espace réservé du pied de page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fr-CA">
              <a:solidFill>
                <a:prstClr val="black">
                  <a:tint val="75000"/>
                </a:prstClr>
              </a:solidFill>
            </a:endParaRPr>
          </a:p>
        </p:txBody>
      </p:sp>
      <p:sp>
        <p:nvSpPr>
          <p:cNvPr id="14" name="Rectangle 13"/>
          <p:cNvSpPr/>
          <p:nvPr/>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68840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6" name="Espace réservé du numéro de diapositive 5"/>
          <p:cNvSpPr>
            <a:spLocks noGrp="1"/>
          </p:cNvSpPr>
          <p:nvPr>
            <p:ph type="sldNum" sz="quarter" idx="12"/>
          </p:nvPr>
        </p:nvSpPr>
        <p:spPr>
          <a:xfrm>
            <a:off x="6965092" y="59629"/>
            <a:ext cx="2133600" cy="365125"/>
          </a:xfrm>
          <a:prstGeom prst="rect">
            <a:avLst/>
          </a:prstGeom>
        </p:spPr>
        <p:txBody>
          <a:bodyPr/>
          <a:lstStyle>
            <a:lvl1pPr>
              <a:defRPr/>
            </a:lvl1pPr>
          </a:lstStyle>
          <a:p>
            <a:pPr>
              <a:defRPr/>
            </a:pPr>
            <a:fld id="{4E6B958D-0694-4924-A86B-21DB57236573}" type="slidenum">
              <a:rPr lang="fr-CA" smtClean="0">
                <a:solidFill>
                  <a:prstClr val="black">
                    <a:tint val="75000"/>
                  </a:prstClr>
                </a:solidFill>
              </a:rPr>
              <a:pPr>
                <a:defRPr/>
              </a:pPr>
              <a:t>‹#›</a:t>
            </a:fld>
            <a:endParaRPr lang="fr-CA">
              <a:solidFill>
                <a:prstClr val="black">
                  <a:tint val="75000"/>
                </a:prstClr>
              </a:solidFill>
            </a:endParaRPr>
          </a:p>
        </p:txBody>
      </p:sp>
      <p:sp>
        <p:nvSpPr>
          <p:cNvPr id="10" name="Rectangle 9"/>
          <p:cNvSpPr/>
          <p:nvPr/>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4" name="Espace réservé de la date 3"/>
          <p:cNvSpPr>
            <a:spLocks noGrp="1"/>
          </p:cNvSpPr>
          <p:nvPr>
            <p:ph type="dt" sz="half" idx="10"/>
          </p:nvPr>
        </p:nvSpPr>
        <p:spPr>
          <a:xfrm>
            <a:off x="8153400" y="6563404"/>
            <a:ext cx="2133600" cy="221973"/>
          </a:xfrm>
          <a:prstGeom prst="rect">
            <a:avLst/>
          </a:prstGeom>
        </p:spPr>
        <p:txBody>
          <a:bodyPr/>
          <a:lstStyle>
            <a:lvl1pPr>
              <a:defRPr/>
            </a:lvl1pPr>
          </a:lstStyle>
          <a:p>
            <a:pPr>
              <a:defRPr/>
            </a:pPr>
            <a:fld id="{CBC1A493-1E86-4F07-9DE5-FB09DF1C1D4B}" type="datetimeFigureOut">
              <a:rPr lang="fr-FR" smtClean="0">
                <a:solidFill>
                  <a:prstClr val="black">
                    <a:tint val="75000"/>
                  </a:prstClr>
                </a:solidFill>
              </a:rPr>
              <a:pPr>
                <a:defRPr/>
              </a:pPr>
              <a:t>31/08/2018</a:t>
            </a:fld>
            <a:endParaRPr lang="fr-CA">
              <a:solidFill>
                <a:prstClr val="black">
                  <a:tint val="75000"/>
                </a:prstClr>
              </a:solidFill>
            </a:endParaRPr>
          </a:p>
        </p:txBody>
      </p:sp>
      <p:sp>
        <p:nvSpPr>
          <p:cNvPr id="12" name="Oval 11"/>
          <p:cNvSpPr/>
          <p:nvPr/>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Oval 12"/>
          <p:cNvSpPr/>
          <p:nvPr/>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 Placeholder 15"/>
          <p:cNvSpPr>
            <a:spLocks noGrp="1"/>
          </p:cNvSpPr>
          <p:nvPr>
            <p:ph type="body" sz="quarter" idx="13"/>
          </p:nvPr>
        </p:nvSpPr>
        <p:spPr>
          <a:xfrm>
            <a:off x="6781800" y="6126163"/>
            <a:ext cx="2316163" cy="339725"/>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14"/>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0" y="0"/>
            <a:ext cx="9144000" cy="688403"/>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19" name="Rectangle 18"/>
          <p:cNvSpPr/>
          <p:nvPr userDrawn="1"/>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21" name="Oval 20"/>
          <p:cNvSpPr/>
          <p:nvPr userDrawn="1"/>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Oval 21"/>
          <p:cNvSpPr/>
          <p:nvPr userDrawn="1"/>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46628389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7677150" cy="852488"/>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1ED25DC-7156-4753-AF0F-DA41061C2C7E}" type="slidenum">
              <a:rPr lang="en-US" smtClean="0"/>
              <a:pPr/>
              <a:t>‹#›</a:t>
            </a:fld>
            <a:endParaRPr lang="en-US" dirty="0"/>
          </a:p>
        </p:txBody>
      </p:sp>
      <p:sp>
        <p:nvSpPr>
          <p:cNvPr id="5" name="Content Placeholder 4"/>
          <p:cNvSpPr>
            <a:spLocks noGrp="1"/>
          </p:cNvSpPr>
          <p:nvPr>
            <p:ph sz="quarter" idx="11"/>
          </p:nvPr>
        </p:nvSpPr>
        <p:spPr>
          <a:xfrm>
            <a:off x="838200" y="1981200"/>
            <a:ext cx="7696200" cy="4191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300194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Divider in blue">
    <p:bg>
      <p:bgPr>
        <a:solidFill>
          <a:schemeClr val="accent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1086928"/>
            <a:ext cx="8229600" cy="1482854"/>
          </a:xfrm>
          <a:ln>
            <a:noFill/>
          </a:ln>
        </p:spPr>
        <p:txBody>
          <a:bodyPr>
            <a:noAutofit/>
          </a:bodyPr>
          <a:lstStyle>
            <a:lvl1pPr>
              <a:defRPr sz="6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457200" y="2919413"/>
            <a:ext cx="8229600" cy="946150"/>
          </a:xfrm>
        </p:spPr>
        <p:txBody>
          <a:bodyPr>
            <a:normAutofit/>
          </a:bodyPr>
          <a:lstStyle>
            <a:lvl1pPr>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4160053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971551" y="4572000"/>
            <a:ext cx="3840480" cy="1600200"/>
          </a:xfr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sp>
        <p:nvSpPr>
          <p:cNvPr id="16" name="Instructional Text"/>
          <p:cNvSpPr/>
          <p:nvPr/>
        </p:nvSpPr>
        <p:spPr>
          <a:xfrm>
            <a:off x="9258300" y="0"/>
            <a:ext cx="97155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sz="900" b="1" i="1">
                <a:latin typeface="Arial" pitchFamily="34" charset="0"/>
                <a:cs typeface="Arial" pitchFamily="34" charset="0"/>
              </a:rPr>
              <a:t>NOTE:</a:t>
            </a:r>
          </a:p>
          <a:p>
            <a:r>
              <a:rPr sz="900" i="1">
                <a:latin typeface="Arial" pitchFamily="34" charset="0"/>
                <a:cs typeface="Arial" pitchFamily="34" charset="0"/>
              </a:rPr>
              <a:t>To change the  image on this slide, select the picture and delete it. Then click the Pictures icon in the placeholder to insert your own image.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9" name="Picture Placeholder 2"/>
          <p:cNvSpPr>
            <a:spLocks noGrp="1"/>
          </p:cNvSpPr>
          <p:nvPr>
            <p:ph type="pic" idx="10"/>
          </p:nvPr>
        </p:nvSpPr>
        <p:spPr>
          <a:xfrm>
            <a:off x="5972174" y="0"/>
            <a:ext cx="3171825" cy="6858000"/>
          </a:xfrm>
          <a:solidFill>
            <a:srgbClr val="003E5A"/>
          </a:solidFill>
          <a:ln>
            <a:noFill/>
          </a:ln>
        </p:spPr>
        <p:txBody>
          <a:bodyPr/>
          <a:lstStyle>
            <a:lvl1pPr marL="0" indent="0">
              <a:buNone/>
              <a:defRPr sz="3200">
                <a:solidFill>
                  <a:schemeClr val="bg1"/>
                </a:solidFill>
              </a:defRPr>
            </a:lvl1pPr>
          </a:lstStyle>
          <a:p>
            <a:r>
              <a:rPr kumimoji="0" lang="en-US"/>
              <a:t>Click icon to add picture</a:t>
            </a:r>
            <a:endParaRPr kumimoji="0" lang="en-US" dirty="0"/>
          </a:p>
        </p:txBody>
      </p:sp>
      <p:sp>
        <p:nvSpPr>
          <p:cNvPr id="11" name="Rectangle 10"/>
          <p:cNvSpPr/>
          <p:nvPr/>
        </p:nvSpPr>
        <p:spPr bwMode="white">
          <a:xfrm rot="5400000">
            <a:off x="2414587" y="3357563"/>
            <a:ext cx="6858000" cy="14287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ooter Placeholder 16"/>
          <p:cNvSpPr>
            <a:spLocks noGrp="1"/>
          </p:cNvSpPr>
          <p:nvPr>
            <p:ph type="ftr" sz="quarter" idx="11"/>
          </p:nvPr>
        </p:nvSpPr>
        <p:spPr>
          <a:xfrm>
            <a:off x="1000706" y="6371423"/>
            <a:ext cx="4657143" cy="365125"/>
          </a:xfrm>
          <a:prstGeom prst="rect">
            <a:avLst/>
          </a:prstGeom>
        </p:spPr>
        <p:txBody>
          <a:bodyPr/>
          <a:lstStyle>
            <a:lvl1pPr algn="r">
              <a:defRPr>
                <a:solidFill>
                  <a:schemeClr val="tx2"/>
                </a:solidFill>
              </a:defRPr>
            </a:lvl1pPr>
          </a:lstStyle>
          <a:p>
            <a:pPr>
              <a:defRPr/>
            </a:pPr>
            <a:endParaRPr lang="fr-CA">
              <a:solidFill>
                <a:prstClr val="black">
                  <a:tint val="75000"/>
                </a:prstClr>
              </a:solidFill>
            </a:endParaRPr>
          </a:p>
        </p:txBody>
      </p:sp>
      <p:sp>
        <p:nvSpPr>
          <p:cNvPr id="14" name="Slide Number Placeholder 28"/>
          <p:cNvSpPr>
            <a:spLocks noGrp="1"/>
          </p:cNvSpPr>
          <p:nvPr>
            <p:ph type="sldNum" sz="quarter" idx="12"/>
          </p:nvPr>
        </p:nvSpPr>
        <p:spPr>
          <a:xfrm>
            <a:off x="228599" y="6363485"/>
            <a:ext cx="838200" cy="381000"/>
          </a:xfr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grpSp>
        <p:nvGrpSpPr>
          <p:cNvPr id="10" name="Group 9"/>
          <p:cNvGrpSpPr/>
          <p:nvPr/>
        </p:nvGrpSpPr>
        <p:grpSpPr>
          <a:xfrm>
            <a:off x="-1" y="6453413"/>
            <a:ext cx="9144000" cy="408556"/>
            <a:chOff x="0" y="6297044"/>
            <a:chExt cx="9144000" cy="408556"/>
          </a:xfrm>
        </p:grpSpPr>
        <p:sp>
          <p:nvSpPr>
            <p:cNvPr id="13" name="Rectangle 12"/>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7" name="Oval 16"/>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4235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1_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971551" y="4572000"/>
            <a:ext cx="3840480" cy="1600200"/>
          </a:xfr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11" name="Rectangle 10"/>
          <p:cNvSpPr/>
          <p:nvPr/>
        </p:nvSpPr>
        <p:spPr bwMode="white">
          <a:xfrm rot="5400000">
            <a:off x="3852862" y="3357562"/>
            <a:ext cx="6858000" cy="14287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bwMode="white">
          <a:xfrm rot="5400000">
            <a:off x="4867275" y="2581274"/>
            <a:ext cx="6858000" cy="1695451"/>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ooter Placeholder 16"/>
          <p:cNvSpPr>
            <a:spLocks noGrp="1"/>
          </p:cNvSpPr>
          <p:nvPr>
            <p:ph type="ftr" sz="quarter" idx="11"/>
          </p:nvPr>
        </p:nvSpPr>
        <p:spPr>
          <a:xfrm>
            <a:off x="1207104" y="6371423"/>
            <a:ext cx="5931592" cy="365125"/>
          </a:xfrm>
          <a:prstGeom prst="rect">
            <a:avLst/>
          </a:prstGeom>
        </p:spPr>
        <p:txBody>
          <a:bodyPr/>
          <a:lstStyle>
            <a:lvl1pPr algn="r">
              <a:defRPr>
                <a:solidFill>
                  <a:schemeClr val="tx2"/>
                </a:solidFill>
              </a:defRPr>
            </a:lvl1pPr>
          </a:lstStyle>
          <a:p>
            <a:pPr>
              <a:defRPr/>
            </a:pPr>
            <a:endParaRPr lang="fr-CA">
              <a:solidFill>
                <a:prstClr val="black">
                  <a:tint val="75000"/>
                </a:prstClr>
              </a:solidFill>
            </a:endParaRPr>
          </a:p>
        </p:txBody>
      </p:sp>
      <p:sp>
        <p:nvSpPr>
          <p:cNvPr id="12" name="Slide Number Placeholder 28"/>
          <p:cNvSpPr>
            <a:spLocks noGrp="1"/>
          </p:cNvSpPr>
          <p:nvPr>
            <p:ph type="sldNum" sz="quarter" idx="12"/>
          </p:nvPr>
        </p:nvSpPr>
        <p:spPr>
          <a:xfrm>
            <a:off x="297175" y="6363485"/>
            <a:ext cx="838200" cy="381000"/>
          </a:xfr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grpSp>
        <p:nvGrpSpPr>
          <p:cNvPr id="9" name="Group 8"/>
          <p:cNvGrpSpPr/>
          <p:nvPr/>
        </p:nvGrpSpPr>
        <p:grpSpPr>
          <a:xfrm>
            <a:off x="1" y="6449444"/>
            <a:ext cx="9144000" cy="408556"/>
            <a:chOff x="0" y="6297044"/>
            <a:chExt cx="9144000" cy="408556"/>
          </a:xfrm>
        </p:grpSpPr>
        <p:sp>
          <p:nvSpPr>
            <p:cNvPr id="13" name="Rectangle 12"/>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5" name="Oval 14"/>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0591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p:spPr>
        <p:txBody>
          <a:bodyPr anchor="b"/>
          <a:lstStyle>
            <a:lvl1pPr>
              <a:defRPr b="1" cap="all" baseline="0">
                <a:solidFill>
                  <a:schemeClr val="tx1"/>
                </a:solidFill>
              </a:defRPr>
            </a:lvl1pPr>
          </a:lstStyle>
          <a:p>
            <a:r>
              <a:rPr kumimoji="0" lang="en-US"/>
              <a:t>Click to edit Master title style</a:t>
            </a:r>
            <a:endParaRPr kumimoji="0" lang="en-US" dirty="0"/>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1673D77-75BC-424E-BFFA-F0B1EFAD03D4}" type="slidenum">
              <a:rPr lang="en-US" smtClean="0"/>
              <a:t>‹#›</a:t>
            </a:fld>
            <a:endParaRPr lang="en-US"/>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4" name="Rectangle 3"/>
          <p:cNvSpPr/>
          <p:nvPr/>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p:cNvSpPr txBox="1"/>
          <p:nvPr/>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6" name="Oval 25"/>
          <p:cNvSpPr/>
          <p:nvPr/>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16" name="Rectangle 15"/>
          <p:cNvSpPr/>
          <p:nvPr userDrawn="1"/>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userDrawn="1"/>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userDrawn="1"/>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userDrawn="1"/>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p:cNvSpPr txBox="1"/>
          <p:nvPr userDrawn="1"/>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8" name="Oval 27"/>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229907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2_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p:spPr>
        <p:txBody>
          <a:bodyPr anchor="b"/>
          <a:lstStyle>
            <a:lvl1pPr>
              <a:defRPr b="1" cap="all" baseline="0">
                <a:solidFill>
                  <a:schemeClr val="tx1"/>
                </a:solidFill>
              </a:defRPr>
            </a:lvl1pPr>
          </a:lstStyle>
          <a:p>
            <a:r>
              <a:rPr kumimoji="0" lang="en-US"/>
              <a:t>Click to edit Master title style</a:t>
            </a:r>
            <a:endParaRPr kumimoji="0" lang="en-US" dirty="0"/>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1673D77-75BC-424E-BFFA-F0B1EFAD03D4}" type="slidenum">
              <a:rPr lang="en-US" smtClean="0"/>
              <a:t>‹#›</a:t>
            </a:fld>
            <a:endParaRPr lang="en-US"/>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4" name="Rectangle 3"/>
          <p:cNvSpPr/>
          <p:nvPr/>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16" name="Rectangle 15"/>
          <p:cNvSpPr/>
          <p:nvPr userDrawn="1"/>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userDrawn="1"/>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userDrawn="1"/>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userDrawn="1"/>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tx1"/>
                </a:solidFill>
                <a:latin typeface="Britannic Bold" panose="020B0903060703020204" pitchFamily="34" charset="0"/>
              </a:rPr>
              <a:t>Whole Child     Whole School    Whole Community </a:t>
            </a:r>
          </a:p>
        </p:txBody>
      </p:sp>
    </p:spTree>
    <p:extLst>
      <p:ext uri="{BB962C8B-B14F-4D97-AF65-F5344CB8AC3E}">
        <p14:creationId xmlns:p14="http://schemas.microsoft.com/office/powerpoint/2010/main" val="4036394170"/>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endParaRPr kumimoji="0" lang="en-US" dirty="0"/>
          </a:p>
        </p:txBody>
      </p:sp>
      <p:sp>
        <p:nvSpPr>
          <p:cNvPr id="6" name="Slide Number Placeholder 5"/>
          <p:cNvSpPr>
            <a:spLocks noGrp="1"/>
          </p:cNvSpPr>
          <p:nvPr>
            <p:ph type="sldNum" sz="quarter" idx="12"/>
          </p:nvPr>
        </p:nvSpPr>
        <p:spPr>
          <a:solidFill>
            <a:srgbClr val="B7DB57"/>
          </a:solidFill>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1905666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5969622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rgbClr val="003E5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6096000" y="6248400"/>
            <a:ext cx="2667000"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31/08/2018</a:t>
            </a:fld>
            <a:endParaRPr lang="fr-CA">
              <a:solidFill>
                <a:prstClr val="black">
                  <a:tint val="75000"/>
                </a:prstClr>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14" name="Footer Placeholder 13"/>
          <p:cNvSpPr>
            <a:spLocks noGrp="1"/>
          </p:cNvSpPr>
          <p:nvPr>
            <p:ph type="ftr" sz="quarter" idx="12"/>
          </p:nvPr>
        </p:nvSpPr>
        <p:spPr>
          <a:xfrm>
            <a:off x="1691024" y="4773633"/>
            <a:ext cx="4182833" cy="365125"/>
          </a:xfrm>
          <a:prstGeom prst="rect">
            <a:avLst/>
          </a:prstGeom>
        </p:spPr>
        <p:txBody>
          <a:bodyPr/>
          <a:lstStyle/>
          <a:p>
            <a:pPr>
              <a:defRPr/>
            </a:pPr>
            <a:endParaRPr lang="fr-CA">
              <a:solidFill>
                <a:prstClr val="black">
                  <a:tint val="75000"/>
                </a:prstClr>
              </a:solidFill>
            </a:endParaRPr>
          </a:p>
        </p:txBody>
      </p:sp>
      <p:grpSp>
        <p:nvGrpSpPr>
          <p:cNvPr id="10" name="Group 9"/>
          <p:cNvGrpSpPr/>
          <p:nvPr/>
        </p:nvGrpSpPr>
        <p:grpSpPr>
          <a:xfrm>
            <a:off x="0" y="6297044"/>
            <a:ext cx="9144000" cy="408556"/>
            <a:chOff x="0" y="6297044"/>
            <a:chExt cx="9144000" cy="408556"/>
          </a:xfrm>
        </p:grpSpPr>
        <p:sp>
          <p:nvSpPr>
            <p:cNvPr id="11" name="Rectangle 10"/>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6" name="Oval 15"/>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91490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a:prstGeom prst="rect">
            <a:avLst/>
          </a:prstGeom>
        </p:spPr>
        <p:txBody>
          <a:bodyPr anchor="b"/>
          <a:lstStyle>
            <a:lvl1pPr>
              <a:defRPr b="1" cap="all" baseline="0">
                <a:solidFill>
                  <a:schemeClr val="tx1"/>
                </a:solidFill>
              </a:defRPr>
            </a:lvl1pPr>
          </a:lstStyle>
          <a:p>
            <a:r>
              <a:rPr kumimoji="0" lang="en-US"/>
              <a:t>Click to edit Master title style</a:t>
            </a:r>
            <a:endParaRPr kumimoji="0" lang="en-US" dirty="0"/>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51673D77-75BC-424E-BFFA-F0B1EFAD03D4}" type="slidenum">
              <a:rPr lang="en-US" smtClean="0"/>
              <a:t>‹#›</a:t>
            </a:fld>
            <a:endParaRPr lang="en-US"/>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4" name="Rectangle 3"/>
          <p:cNvSpPr/>
          <p:nvPr/>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p:cNvSpPr txBox="1"/>
          <p:nvPr/>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6" name="Oval 25"/>
          <p:cNvSpPr/>
          <p:nvPr/>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16" name="Rectangle 15"/>
          <p:cNvSpPr/>
          <p:nvPr userDrawn="1"/>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userDrawn="1"/>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userDrawn="1"/>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userDrawn="1"/>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p:cNvSpPr txBox="1"/>
          <p:nvPr userDrawn="1"/>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8" name="Oval 27"/>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1497761"/>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Slide Number Placeholder 9"/>
          <p:cNvSpPr>
            <a:spLocks noGrp="1"/>
          </p:cNvSpPr>
          <p:nvPr>
            <p:ph type="sldNum" sz="quarter" idx="16"/>
          </p:nvPr>
        </p:nvSpPr>
        <p:spPr/>
        <p:txBody>
          <a:bodyPr rtlCol="0"/>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8824544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Slide Number Placeholder 11"/>
          <p:cNvSpPr>
            <a:spLocks noGrp="1"/>
          </p:cNvSpPr>
          <p:nvPr>
            <p:ph type="sldNum" sz="quarter" idx="16"/>
          </p:nvPr>
        </p:nvSpPr>
        <p:spPr>
          <a:solidFill>
            <a:srgbClr val="B7DB57"/>
          </a:solidFill>
        </p:spPr>
        <p:txBody>
          <a:bodyPr rtlCol="0"/>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14" name="Footer Placeholder 13"/>
          <p:cNvSpPr>
            <a:spLocks noGrp="1"/>
          </p:cNvSpPr>
          <p:nvPr>
            <p:ph type="ftr" sz="quarter" idx="17"/>
          </p:nvPr>
        </p:nvSpPr>
        <p:spPr>
          <a:xfrm>
            <a:off x="1691024" y="4773633"/>
            <a:ext cx="4182833" cy="365125"/>
          </a:xfrm>
          <a:prstGeom prst="rect">
            <a:avLst/>
          </a:prstGeom>
        </p:spPr>
        <p:txBody>
          <a:bodyPr rtlCol="0"/>
          <a:lstStyle/>
          <a:p>
            <a:pPr>
              <a:defRPr/>
            </a:pPr>
            <a:endParaRPr lang="fr-CA">
              <a:solidFill>
                <a:prstClr val="black">
                  <a:tint val="75000"/>
                </a:prstClr>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
        <p:nvSpPr>
          <p:cNvPr id="15" name="Text Placeholder 14"/>
          <p:cNvSpPr>
            <a:spLocks noGrp="1"/>
          </p:cNvSpPr>
          <p:nvPr>
            <p:ph type="body" sz="quarter" idx="3"/>
          </p:nvPr>
        </p:nvSpPr>
        <p:spPr>
          <a:xfrm>
            <a:off x="4800600" y="1752600"/>
            <a:ext cx="3886200" cy="640080"/>
          </a:xfrm>
          <a:solidFill>
            <a:srgbClr val="B7DB57"/>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Tree>
    <p:extLst>
      <p:ext uri="{BB962C8B-B14F-4D97-AF65-F5344CB8AC3E}">
        <p14:creationId xmlns:p14="http://schemas.microsoft.com/office/powerpoint/2010/main" val="39676341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860389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77074" y="6248400"/>
            <a:ext cx="1685925"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31/08/2018</a:t>
            </a:fld>
            <a:endParaRPr lang="fr-CA">
              <a:solidFill>
                <a:prstClr val="black">
                  <a:tint val="75000"/>
                </a:prstClr>
              </a:solidFill>
            </a:endParaRPr>
          </a:p>
        </p:txBody>
      </p:sp>
      <p:sp>
        <p:nvSpPr>
          <p:cNvPr id="3" name="Footer Placeholder 2"/>
          <p:cNvSpPr>
            <a:spLocks noGrp="1"/>
          </p:cNvSpPr>
          <p:nvPr>
            <p:ph type="ftr" sz="quarter" idx="11"/>
          </p:nvPr>
        </p:nvSpPr>
        <p:spPr>
          <a:xfrm>
            <a:off x="2743199" y="6248206"/>
            <a:ext cx="4182833" cy="365125"/>
          </a:xfrm>
          <a:prstGeom prst="rect">
            <a:avLst/>
          </a:prstGeom>
        </p:spPr>
        <p:txBody>
          <a:bodyPr/>
          <a:lstStyle/>
          <a:p>
            <a:pPr>
              <a:defRPr/>
            </a:pPr>
            <a:endParaRPr lang="fr-CA">
              <a:solidFill>
                <a:prstClr val="black">
                  <a:tint val="75000"/>
                </a:prstClr>
              </a:solidFill>
            </a:endParaRPr>
          </a:p>
        </p:txBody>
      </p:sp>
      <p:sp>
        <p:nvSpPr>
          <p:cNvPr id="4" name="Slide Number Placeholder 3"/>
          <p:cNvSpPr>
            <a:spLocks noGrp="1"/>
          </p:cNvSpPr>
          <p:nvPr>
            <p:ph type="sldNum" sz="quarter" idx="12"/>
          </p:nvPr>
        </p:nvSpPr>
        <p:spPr>
          <a:xfrm>
            <a:off x="2097954" y="6232331"/>
            <a:ext cx="533400" cy="381000"/>
          </a:xfr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87" y="6105509"/>
            <a:ext cx="1760225" cy="650518"/>
          </a:xfrm>
          <a:prstGeom prst="rect">
            <a:avLst/>
          </a:prstGeom>
        </p:spPr>
      </p:pic>
    </p:spTree>
    <p:extLst>
      <p:ext uri="{BB962C8B-B14F-4D97-AF65-F5344CB8AC3E}">
        <p14:creationId xmlns:p14="http://schemas.microsoft.com/office/powerpoint/2010/main" val="2899534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6" name="Footer Placeholder 5"/>
          <p:cNvSpPr>
            <a:spLocks noGrp="1"/>
          </p:cNvSpPr>
          <p:nvPr>
            <p:ph type="ftr" sz="quarter" idx="11"/>
          </p:nvPr>
        </p:nvSpPr>
        <p:spPr>
          <a:xfrm>
            <a:off x="1691024" y="4773633"/>
            <a:ext cx="4182833" cy="365125"/>
          </a:xfrm>
          <a:prstGeom prst="rect">
            <a:avLst/>
          </a:prstGeom>
        </p:spPr>
        <p:txBody>
          <a:bodyPr/>
          <a:lstStyle/>
          <a:p>
            <a:pPr>
              <a:defRPr/>
            </a:pPr>
            <a:endParaRPr lang="fr-CA">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3" name="Text Placeholder 2"/>
          <p:cNvSpPr>
            <a:spLocks noGrp="1"/>
          </p:cNvSpPr>
          <p:nvPr>
            <p:ph type="body" idx="2"/>
          </p:nvPr>
        </p:nvSpPr>
        <p:spPr>
          <a:xfrm>
            <a:off x="609600" y="1752600"/>
            <a:ext cx="1600200" cy="4162425"/>
          </a:xfrm>
          <a:solidFill>
            <a:srgbClr val="00A3E0"/>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9" name="Content Placeholder 8"/>
          <p:cNvSpPr>
            <a:spLocks noGrp="1"/>
          </p:cNvSpPr>
          <p:nvPr>
            <p:ph sz="quarter" idx="1"/>
          </p:nvPr>
        </p:nvSpPr>
        <p:spPr>
          <a:xfrm>
            <a:off x="2362200" y="1752600"/>
            <a:ext cx="6400800" cy="4162425"/>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0909892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rgbClr val="B7DB57"/>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rgbClr val="003E5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pPr>
              <a:defRPr/>
            </a:pPr>
            <a:fld id="{8CCC5DAF-87E5-49F5-903F-B90EF21DC3E6}" type="datetimeFigureOut">
              <a:rPr lang="fr-FR" smtClean="0">
                <a:solidFill>
                  <a:prstClr val="black">
                    <a:tint val="75000"/>
                  </a:prstClr>
                </a:solidFill>
              </a:rPr>
              <a:pPr>
                <a:defRPr/>
              </a:pPr>
              <a:t>31/08/2018</a:t>
            </a:fld>
            <a:endParaRPr lang="fr-CA">
              <a:solidFill>
                <a:prstClr val="black">
                  <a:tint val="75000"/>
                </a:prstClr>
              </a:solidFill>
            </a:endParaRPr>
          </a:p>
        </p:txBody>
      </p:sp>
      <p:sp>
        <p:nvSpPr>
          <p:cNvPr id="13" name="Slide Number Placeholder 12"/>
          <p:cNvSpPr>
            <a:spLocks noGrp="1"/>
          </p:cNvSpPr>
          <p:nvPr>
            <p:ph type="sldNum" sz="quarter" idx="11"/>
          </p:nvPr>
        </p:nvSpPr>
        <p:spPr>
          <a:xfrm>
            <a:off x="-9144" y="4682490"/>
            <a:ext cx="1447800" cy="663578"/>
          </a:xfrm>
        </p:spPr>
        <p:txBody>
          <a:bodyPr rtlCol="0"/>
          <a:lstStyle>
            <a:lvl1pPr>
              <a:defRPr sz="2800"/>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14" name="Footer Placeholder 13"/>
          <p:cNvSpPr>
            <a:spLocks noGrp="1"/>
          </p:cNvSpPr>
          <p:nvPr>
            <p:ph type="ftr" sz="quarter" idx="12"/>
          </p:nvPr>
        </p:nvSpPr>
        <p:spPr>
          <a:xfrm>
            <a:off x="1600200" y="6248206"/>
            <a:ext cx="4572000" cy="365125"/>
          </a:xfrm>
          <a:prstGeom prst="rect">
            <a:avLst/>
          </a:prstGeom>
        </p:spPr>
        <p:txBody>
          <a:bodyPr rtlCol="0"/>
          <a:lstStyle/>
          <a:p>
            <a:pPr>
              <a:defRPr/>
            </a:pPr>
            <a:endParaRPr lang="fr-CA">
              <a:solidFill>
                <a:prstClr val="black">
                  <a:tint val="75000"/>
                </a:prstClr>
              </a:solidFill>
            </a:endParaRPr>
          </a:p>
        </p:txBody>
      </p:sp>
      <p:sp>
        <p:nvSpPr>
          <p:cNvPr id="3" name="Picture Placeholder 2"/>
          <p:cNvSpPr>
            <a:spLocks noGrp="1"/>
          </p:cNvSpPr>
          <p:nvPr>
            <p:ph type="pic" idx="1"/>
          </p:nvPr>
        </p:nvSpPr>
        <p:spPr>
          <a:xfrm>
            <a:off x="1560576" y="0"/>
            <a:ext cx="7583424" cy="4568952"/>
          </a:xfrm>
          <a:solidFill>
            <a:srgbClr val="00A3E0"/>
          </a:solidFill>
          <a:ln>
            <a:noFill/>
          </a:ln>
        </p:spPr>
        <p:txBody>
          <a:bodyPr/>
          <a:lstStyle>
            <a:lvl1pPr marL="0" indent="0">
              <a:buNone/>
              <a:defRPr sz="3200"/>
            </a:lvl1pPr>
          </a:lstStyle>
          <a:p>
            <a:r>
              <a:rPr kumimoji="0" lang="en-US"/>
              <a:t>Click icon to add picture</a:t>
            </a:r>
          </a:p>
        </p:txBody>
      </p:sp>
    </p:spTree>
    <p:extLst>
      <p:ext uri="{BB962C8B-B14F-4D97-AF65-F5344CB8AC3E}">
        <p14:creationId xmlns:p14="http://schemas.microsoft.com/office/powerpoint/2010/main" val="3018889638"/>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a:xfrm>
            <a:off x="1691024" y="4773633"/>
            <a:ext cx="4182833" cy="365125"/>
          </a:xfrm>
          <a:prstGeom prst="rect">
            <a:avLst/>
          </a:prstGeom>
        </p:spPr>
        <p:txBody>
          <a:bodyPr/>
          <a:lstStyle/>
          <a:p>
            <a:pPr>
              <a:defRPr/>
            </a:pPr>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005470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31/08/2018</a:t>
            </a:fld>
            <a:endParaRPr lang="fr-CA">
              <a:solidFill>
                <a:prstClr val="black">
                  <a:tint val="75000"/>
                </a:prstClr>
              </a:solidFill>
            </a:endParaRPr>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pPr>
              <a:defRPr/>
            </a:pPr>
            <a:endParaRPr lang="fr-CA">
              <a:solidFill>
                <a:prstClr val="black">
                  <a:tint val="75000"/>
                </a:prstClr>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rgbClr val="B7DB57"/>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553932348"/>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48652"/>
            <a:ext cx="8229600" cy="668986"/>
          </a:xfrm>
        </p:spPr>
        <p:txBody>
          <a:bodyPr/>
          <a:lstStyle/>
          <a:p>
            <a:r>
              <a:rPr lang="en-US" dirty="0"/>
              <a:t>Click to edit Master title style</a:t>
            </a:r>
            <a:endParaRPr lang="fr-CA" dirty="0"/>
          </a:p>
        </p:txBody>
      </p:sp>
      <p:sp>
        <p:nvSpPr>
          <p:cNvPr id="3" name="Espace réservé du contenu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14" name="Rectangle 13"/>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68840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6" name="Espace réservé du numéro de diapositive 5"/>
          <p:cNvSpPr>
            <a:spLocks noGrp="1"/>
          </p:cNvSpPr>
          <p:nvPr>
            <p:ph type="sldNum" sz="quarter" idx="12"/>
          </p:nvPr>
        </p:nvSpPr>
        <p:spPr>
          <a:xfrm>
            <a:off x="6965092" y="59629"/>
            <a:ext cx="2133600" cy="365125"/>
          </a:xfrm>
        </p:spPr>
        <p:txBody>
          <a:bodyPr/>
          <a:lstStyle>
            <a:lvl1pPr>
              <a:defRPr/>
            </a:lvl1pPr>
          </a:lstStyle>
          <a:p>
            <a:pPr>
              <a:defRPr/>
            </a:pPr>
            <a:fld id="{4E6B958D-0694-4924-A86B-21DB57236573}" type="slidenum">
              <a:rPr lang="fr-CA">
                <a:solidFill>
                  <a:prstClr val="black">
                    <a:tint val="75000"/>
                  </a:prstClr>
                </a:solidFill>
              </a:rPr>
              <a:pPr>
                <a:defRPr/>
              </a:pPr>
              <a:t>‹#›</a:t>
            </a:fld>
            <a:endParaRPr lang="fr-CA">
              <a:solidFill>
                <a:prstClr val="black">
                  <a:tint val="75000"/>
                </a:prstClr>
              </a:solidFill>
            </a:endParaRPr>
          </a:p>
        </p:txBody>
      </p:sp>
      <p:sp>
        <p:nvSpPr>
          <p:cNvPr id="10" name="Rectangle 9"/>
          <p:cNvSpPr/>
          <p:nvPr userDrawn="1"/>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4" name="Espace réservé de la date 3"/>
          <p:cNvSpPr>
            <a:spLocks noGrp="1"/>
          </p:cNvSpPr>
          <p:nvPr>
            <p:ph type="dt" sz="half" idx="10"/>
          </p:nvPr>
        </p:nvSpPr>
        <p:spPr>
          <a:xfrm>
            <a:off x="8153400" y="6563404"/>
            <a:ext cx="2133600" cy="221973"/>
          </a:xfrm>
        </p:spPr>
        <p:txBody>
          <a:bodyPr/>
          <a:lstStyle>
            <a:lvl1pPr>
              <a:defRPr/>
            </a:lvl1pPr>
          </a:lstStyle>
          <a:p>
            <a:pPr>
              <a:defRPr/>
            </a:pPr>
            <a:fld id="{CBC1A493-1E86-4F07-9DE5-FB09DF1C1D4B}" type="datetimeFigureOut">
              <a:rPr lang="fr-FR">
                <a:solidFill>
                  <a:prstClr val="black">
                    <a:tint val="75000"/>
                  </a:prstClr>
                </a:solidFill>
              </a:rPr>
              <a:pPr>
                <a:defRPr/>
              </a:pPr>
              <a:t>31/08/2018</a:t>
            </a:fld>
            <a:endParaRPr lang="fr-CA">
              <a:solidFill>
                <a:prstClr val="black">
                  <a:tint val="75000"/>
                </a:prstClr>
              </a:solidFill>
            </a:endParaRPr>
          </a:p>
        </p:txBody>
      </p:sp>
      <p:sp>
        <p:nvSpPr>
          <p:cNvPr id="12" name="Oval 11"/>
          <p:cNvSpPr/>
          <p:nvPr userDrawn="1"/>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Oval 12"/>
          <p:cNvSpPr/>
          <p:nvPr userDrawn="1"/>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 Placeholder 15"/>
          <p:cNvSpPr>
            <a:spLocks noGrp="1"/>
          </p:cNvSpPr>
          <p:nvPr>
            <p:ph type="body" sz="quarter" idx="13"/>
          </p:nvPr>
        </p:nvSpPr>
        <p:spPr>
          <a:xfrm>
            <a:off x="6781800" y="6126163"/>
            <a:ext cx="2316163" cy="339725"/>
          </a:xfr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03801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31/08/2018</a:t>
            </a:fld>
            <a:endParaRPr lang="fr-CA">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fr-CA">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03370322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2_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a:prstGeom prst="rect">
            <a:avLst/>
          </a:prstGeom>
        </p:spPr>
        <p:txBody>
          <a:bodyPr anchor="b"/>
          <a:lstStyle>
            <a:lvl1pPr>
              <a:defRPr b="1" cap="all" baseline="0">
                <a:solidFill>
                  <a:schemeClr val="tx1"/>
                </a:solidFill>
              </a:defRPr>
            </a:lvl1pPr>
          </a:lstStyle>
          <a:p>
            <a:r>
              <a:rPr kumimoji="0" lang="en-US"/>
              <a:t>Click to edit Master title style</a:t>
            </a:r>
            <a:endParaRPr kumimoji="0" lang="en-US" dirty="0"/>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51673D77-75BC-424E-BFFA-F0B1EFAD03D4}" type="slidenum">
              <a:rPr lang="en-US" smtClean="0"/>
              <a:t>‹#›</a:t>
            </a:fld>
            <a:endParaRPr lang="en-US"/>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grpSp>
        <p:nvGrpSpPr>
          <p:cNvPr id="2" name="Group 1"/>
          <p:cNvGrpSpPr/>
          <p:nvPr userDrawn="1"/>
        </p:nvGrpSpPr>
        <p:grpSpPr>
          <a:xfrm>
            <a:off x="-12357" y="6449444"/>
            <a:ext cx="9144000" cy="408556"/>
            <a:chOff x="0" y="6456690"/>
            <a:chExt cx="9144000" cy="408556"/>
          </a:xfrm>
        </p:grpSpPr>
        <p:sp>
          <p:nvSpPr>
            <p:cNvPr id="4" name="Rectangle 3"/>
            <p:cNvSpPr/>
            <p:nvPr/>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924656" y="6611382"/>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p:cNvSpPr/>
          <p:nvPr userDrawn="1"/>
        </p:nvSpPr>
        <p:spPr>
          <a:xfrm>
            <a:off x="2059" y="6540300"/>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userDrawn="1"/>
        </p:nvSpPr>
        <p:spPr>
          <a:xfrm>
            <a:off x="885568" y="6461731"/>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tx1"/>
                </a:solidFill>
                <a:latin typeface="Britannic Bold" panose="020B0903060703020204" pitchFamily="34" charset="0"/>
              </a:rPr>
              <a:t>Whole Child     Whole School    Whole Community </a:t>
            </a:r>
          </a:p>
        </p:txBody>
      </p:sp>
      <p:sp>
        <p:nvSpPr>
          <p:cNvPr id="35" name="Oval 34"/>
          <p:cNvSpPr/>
          <p:nvPr userDrawn="1"/>
        </p:nvSpPr>
        <p:spPr>
          <a:xfrm>
            <a:off x="3442125" y="6611667"/>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userDrawn="1"/>
        </p:nvSpPr>
        <p:spPr>
          <a:xfrm>
            <a:off x="5102835" y="6617454"/>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0283156"/>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p:spPr>
        <p:txBody>
          <a:bodyPr anchor="b"/>
          <a:lstStyle>
            <a:lvl1pPr>
              <a:defRPr b="1" cap="all" baseline="0">
                <a:solidFill>
                  <a:schemeClr val="tx1"/>
                </a:solidFill>
              </a:defRPr>
            </a:lvl1pPr>
          </a:lstStyle>
          <a:p>
            <a:r>
              <a:rPr kumimoji="0" lang="en-US" dirty="0"/>
              <a:t>Click to edit Master title style</a:t>
            </a:r>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1673D77-75BC-424E-BFFA-F0B1EFAD03D4}" type="slidenum">
              <a:rPr lang="en-US" smtClean="0"/>
              <a:t>‹#›</a:t>
            </a:fld>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4" name="Rectangle 3"/>
          <p:cNvSpPr/>
          <p:nvPr userDrawn="1"/>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userDrawn="1"/>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userDrawn="1"/>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userDrawn="1"/>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p:cNvSpPr txBox="1"/>
          <p:nvPr userDrawn="1"/>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6" name="Oval 25"/>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67242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72371835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48652"/>
            <a:ext cx="8229600" cy="668986"/>
          </a:xfrm>
          <a:prstGeom prst="rect">
            <a:avLst/>
          </a:prstGeom>
        </p:spPr>
        <p:txBody>
          <a:bodyPr/>
          <a:lstStyle/>
          <a:p>
            <a:r>
              <a:rPr lang="en-US"/>
              <a:t>Click to edit Master title style</a:t>
            </a:r>
            <a:endParaRPr lang="fr-CA" dirty="0"/>
          </a:p>
        </p:txBody>
      </p:sp>
      <p:sp>
        <p:nvSpPr>
          <p:cNvPr id="3" name="Espace réservé du contenu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5" name="Espace réservé du pied de page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fr-CA">
              <a:solidFill>
                <a:prstClr val="black">
                  <a:tint val="75000"/>
                </a:prstClr>
              </a:solidFill>
            </a:endParaRPr>
          </a:p>
        </p:txBody>
      </p:sp>
      <p:sp>
        <p:nvSpPr>
          <p:cNvPr id="14" name="Rectangle 13"/>
          <p:cNvSpPr/>
          <p:nvPr/>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68840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6" name="Espace réservé du numéro de diapositive 5"/>
          <p:cNvSpPr>
            <a:spLocks noGrp="1"/>
          </p:cNvSpPr>
          <p:nvPr>
            <p:ph type="sldNum" sz="quarter" idx="12"/>
          </p:nvPr>
        </p:nvSpPr>
        <p:spPr>
          <a:xfrm>
            <a:off x="6965092" y="59629"/>
            <a:ext cx="2133600" cy="365125"/>
          </a:xfrm>
          <a:prstGeom prst="rect">
            <a:avLst/>
          </a:prstGeom>
        </p:spPr>
        <p:txBody>
          <a:bodyPr/>
          <a:lstStyle>
            <a:lvl1pPr>
              <a:defRPr/>
            </a:lvl1pPr>
          </a:lstStyle>
          <a:p>
            <a:pPr>
              <a:defRPr/>
            </a:pPr>
            <a:fld id="{4E6B958D-0694-4924-A86B-21DB57236573}" type="slidenum">
              <a:rPr lang="fr-CA" smtClean="0">
                <a:solidFill>
                  <a:prstClr val="black">
                    <a:tint val="75000"/>
                  </a:prstClr>
                </a:solidFill>
              </a:rPr>
              <a:pPr>
                <a:defRPr/>
              </a:pPr>
              <a:t>‹#›</a:t>
            </a:fld>
            <a:endParaRPr lang="fr-CA">
              <a:solidFill>
                <a:prstClr val="black">
                  <a:tint val="75000"/>
                </a:prstClr>
              </a:solidFill>
            </a:endParaRPr>
          </a:p>
        </p:txBody>
      </p:sp>
      <p:sp>
        <p:nvSpPr>
          <p:cNvPr id="10" name="Rectangle 9"/>
          <p:cNvSpPr/>
          <p:nvPr/>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4" name="Espace réservé de la date 3"/>
          <p:cNvSpPr>
            <a:spLocks noGrp="1"/>
          </p:cNvSpPr>
          <p:nvPr>
            <p:ph type="dt" sz="half" idx="10"/>
          </p:nvPr>
        </p:nvSpPr>
        <p:spPr>
          <a:xfrm>
            <a:off x="8153400" y="6563404"/>
            <a:ext cx="2133600" cy="221973"/>
          </a:xfrm>
          <a:prstGeom prst="rect">
            <a:avLst/>
          </a:prstGeom>
        </p:spPr>
        <p:txBody>
          <a:bodyPr/>
          <a:lstStyle>
            <a:lvl1pPr>
              <a:defRPr/>
            </a:lvl1pPr>
          </a:lstStyle>
          <a:p>
            <a:pPr>
              <a:defRPr/>
            </a:pPr>
            <a:fld id="{CBC1A493-1E86-4F07-9DE5-FB09DF1C1D4B}" type="datetimeFigureOut">
              <a:rPr lang="fr-FR" smtClean="0">
                <a:solidFill>
                  <a:prstClr val="black">
                    <a:tint val="75000"/>
                  </a:prstClr>
                </a:solidFill>
              </a:rPr>
              <a:pPr>
                <a:defRPr/>
              </a:pPr>
              <a:t>31/08/2018</a:t>
            </a:fld>
            <a:endParaRPr lang="fr-CA">
              <a:solidFill>
                <a:prstClr val="black">
                  <a:tint val="75000"/>
                </a:prstClr>
              </a:solidFill>
            </a:endParaRPr>
          </a:p>
        </p:txBody>
      </p:sp>
      <p:sp>
        <p:nvSpPr>
          <p:cNvPr id="12" name="Oval 11"/>
          <p:cNvSpPr/>
          <p:nvPr/>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Oval 12"/>
          <p:cNvSpPr/>
          <p:nvPr/>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 Placeholder 15"/>
          <p:cNvSpPr>
            <a:spLocks noGrp="1"/>
          </p:cNvSpPr>
          <p:nvPr>
            <p:ph type="body" sz="quarter" idx="13"/>
          </p:nvPr>
        </p:nvSpPr>
        <p:spPr>
          <a:xfrm>
            <a:off x="6781800" y="6126163"/>
            <a:ext cx="2316163" cy="339725"/>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14"/>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0" y="0"/>
            <a:ext cx="9144000" cy="688403"/>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19" name="Rectangle 18"/>
          <p:cNvSpPr/>
          <p:nvPr userDrawn="1"/>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21" name="Oval 20"/>
          <p:cNvSpPr/>
          <p:nvPr userDrawn="1"/>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Oval 21"/>
          <p:cNvSpPr/>
          <p:nvPr userDrawn="1"/>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25743116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302" y="762000"/>
            <a:ext cx="8153400" cy="990600"/>
          </a:xfrm>
          <a:prstGeom prst="rect">
            <a:avLst/>
          </a:prstGeom>
        </p:spPr>
        <p:txBody>
          <a:bodyPr/>
          <a:lstStyle/>
          <a:p>
            <a:r>
              <a:rPr kumimoji="0" lang="en-US"/>
              <a:t>Click to edit Master title style</a:t>
            </a:r>
            <a:endParaRPr kumimoji="0" lang="en-US" dirty="0"/>
          </a:p>
        </p:txBody>
      </p:sp>
      <p:sp>
        <p:nvSpPr>
          <p:cNvPr id="6" name="Slide Number Placeholder 5"/>
          <p:cNvSpPr>
            <a:spLocks noGrp="1"/>
          </p:cNvSpPr>
          <p:nvPr>
            <p:ph type="sldNum" sz="quarter" idx="12"/>
          </p:nvPr>
        </p:nvSpPr>
        <p:spPr>
          <a:xfrm>
            <a:off x="0" y="838200"/>
            <a:ext cx="533400" cy="244476"/>
          </a:xfrm>
          <a:prstGeom prst="rect">
            <a:avLst/>
          </a:prstGeom>
          <a:solidFill>
            <a:srgbClr val="B7DB57"/>
          </a:solidFill>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8" name="Content Placeholder 7"/>
          <p:cNvSpPr>
            <a:spLocks noGrp="1"/>
          </p:cNvSpPr>
          <p:nvPr>
            <p:ph sz="quarter" idx="1"/>
          </p:nvPr>
        </p:nvSpPr>
        <p:spPr>
          <a:xfrm>
            <a:off x="612648" y="1600200"/>
            <a:ext cx="8153400" cy="44958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352206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390653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a:prstGeom prst="rect">
            <a:avLst/>
          </a:prstGeo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rgbClr val="003E5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a:prstGeom prst="rect">
            <a:avLst/>
          </a:prstGeo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6096000" y="6248400"/>
            <a:ext cx="2667000"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31/08/2018</a:t>
            </a:fld>
            <a:endParaRPr lang="fr-CA">
              <a:solidFill>
                <a:prstClr val="black">
                  <a:tint val="75000"/>
                </a:prstClr>
              </a:solidFill>
            </a:endParaRPr>
          </a:p>
        </p:txBody>
      </p:sp>
      <p:sp>
        <p:nvSpPr>
          <p:cNvPr id="13" name="Slide Number Placeholder 12"/>
          <p:cNvSpPr>
            <a:spLocks noGrp="1"/>
          </p:cNvSpPr>
          <p:nvPr>
            <p:ph type="sldNum" sz="quarter" idx="11"/>
          </p:nvPr>
        </p:nvSpPr>
        <p:spPr>
          <a:xfrm>
            <a:off x="0" y="1752600"/>
            <a:ext cx="1295400" cy="701676"/>
          </a:xfrm>
          <a:prstGeom prst="rect">
            <a:avLst/>
          </a:prstGeom>
        </p:spPr>
        <p:txBody>
          <a:bodyPr>
            <a:noAutofit/>
          </a:bodyPr>
          <a:lstStyle>
            <a:lvl1pPr>
              <a:defRPr sz="2400">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14" name="Footer Placeholder 13"/>
          <p:cNvSpPr>
            <a:spLocks noGrp="1"/>
          </p:cNvSpPr>
          <p:nvPr>
            <p:ph type="ftr" sz="quarter" idx="12"/>
          </p:nvPr>
        </p:nvSpPr>
        <p:spPr>
          <a:xfrm>
            <a:off x="1691024" y="4773633"/>
            <a:ext cx="4182833" cy="365125"/>
          </a:xfrm>
          <a:prstGeom prst="rect">
            <a:avLst/>
          </a:prstGeom>
        </p:spPr>
        <p:txBody>
          <a:bodyPr/>
          <a:lstStyle/>
          <a:p>
            <a:pPr>
              <a:defRPr/>
            </a:pPr>
            <a:endParaRPr lang="fr-CA">
              <a:solidFill>
                <a:prstClr val="black">
                  <a:tint val="75000"/>
                </a:prstClr>
              </a:solidFill>
            </a:endParaRPr>
          </a:p>
        </p:txBody>
      </p:sp>
      <p:grpSp>
        <p:nvGrpSpPr>
          <p:cNvPr id="10" name="Group 9"/>
          <p:cNvGrpSpPr/>
          <p:nvPr/>
        </p:nvGrpSpPr>
        <p:grpSpPr>
          <a:xfrm>
            <a:off x="0" y="6297044"/>
            <a:ext cx="9144000" cy="408556"/>
            <a:chOff x="0" y="6297044"/>
            <a:chExt cx="9144000" cy="408556"/>
          </a:xfrm>
        </p:grpSpPr>
        <p:sp>
          <p:nvSpPr>
            <p:cNvPr id="11" name="Rectangle 10"/>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6" name="Oval 15"/>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7850661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Slide Number Placeholder 9"/>
          <p:cNvSpPr>
            <a:spLocks noGrp="1"/>
          </p:cNvSpPr>
          <p:nvPr>
            <p:ph type="sldNum" sz="quarter" idx="16"/>
          </p:nvPr>
        </p:nvSpPr>
        <p:spPr>
          <a:xfrm>
            <a:off x="0" y="1272222"/>
            <a:ext cx="533400" cy="244476"/>
          </a:xfrm>
          <a:prstGeom prst="rect">
            <a:avLst/>
          </a:prstGeom>
        </p:spPr>
        <p:txBody>
          <a:bodyPr rtlCol="0"/>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786767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a:prstGeom prst="rect">
            <a:avLst/>
          </a:prstGeo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Slide Number Placeholder 11"/>
          <p:cNvSpPr>
            <a:spLocks noGrp="1"/>
          </p:cNvSpPr>
          <p:nvPr>
            <p:ph type="sldNum" sz="quarter" idx="16"/>
          </p:nvPr>
        </p:nvSpPr>
        <p:spPr>
          <a:xfrm>
            <a:off x="0" y="1272222"/>
            <a:ext cx="533400" cy="244476"/>
          </a:xfrm>
          <a:prstGeom prst="rect">
            <a:avLst/>
          </a:prstGeom>
          <a:solidFill>
            <a:srgbClr val="B7DB57"/>
          </a:solidFill>
        </p:spPr>
        <p:txBody>
          <a:bodyPr rtlCol="0"/>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14" name="Footer Placeholder 13"/>
          <p:cNvSpPr>
            <a:spLocks noGrp="1"/>
          </p:cNvSpPr>
          <p:nvPr>
            <p:ph type="ftr" sz="quarter" idx="17"/>
          </p:nvPr>
        </p:nvSpPr>
        <p:spPr>
          <a:xfrm>
            <a:off x="1691024" y="4773633"/>
            <a:ext cx="4182833" cy="365125"/>
          </a:xfrm>
          <a:prstGeom prst="rect">
            <a:avLst/>
          </a:prstGeom>
        </p:spPr>
        <p:txBody>
          <a:bodyPr rtlCol="0"/>
          <a:lstStyle/>
          <a:p>
            <a:pPr>
              <a:defRPr/>
            </a:pPr>
            <a:endParaRPr lang="fr-CA">
              <a:solidFill>
                <a:prstClr val="black">
                  <a:tint val="75000"/>
                </a:prstClr>
              </a:solidFill>
            </a:endParaRPr>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rgbClr val="B7DB57"/>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Tree>
    <p:extLst>
      <p:ext uri="{BB962C8B-B14F-4D97-AF65-F5344CB8AC3E}">
        <p14:creationId xmlns:p14="http://schemas.microsoft.com/office/powerpoint/2010/main" val="3395906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theme" Target="../theme/theme2.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Rectangle 27"/>
          <p:cNvSpPr/>
          <p:nvPr userDrawn="1"/>
        </p:nvSpPr>
        <p:spPr>
          <a:xfrm>
            <a:off x="4119" y="6583748"/>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862914" y="6513382"/>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3" name="Oval 2"/>
          <p:cNvSpPr/>
          <p:nvPr userDrawn="1"/>
        </p:nvSpPr>
        <p:spPr>
          <a:xfrm>
            <a:off x="3429000" y="6659948"/>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userDrawn="1"/>
        </p:nvSpPr>
        <p:spPr>
          <a:xfrm>
            <a:off x="5105400" y="6659948"/>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0" y="0"/>
            <a:ext cx="9144000" cy="688403"/>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grpSp>
        <p:nvGrpSpPr>
          <p:cNvPr id="45" name="Group 44"/>
          <p:cNvGrpSpPr/>
          <p:nvPr userDrawn="1"/>
        </p:nvGrpSpPr>
        <p:grpSpPr>
          <a:xfrm>
            <a:off x="-8238" y="6462995"/>
            <a:ext cx="9144000" cy="408556"/>
            <a:chOff x="0" y="6456690"/>
            <a:chExt cx="9144000" cy="408556"/>
          </a:xfrm>
          <a:solidFill>
            <a:schemeClr val="bg1"/>
          </a:solidFill>
        </p:grpSpPr>
        <p:sp>
          <p:nvSpPr>
            <p:cNvPr id="46" name="Rectangle 45"/>
            <p:cNvSpPr/>
            <p:nvPr/>
          </p:nvSpPr>
          <p:spPr>
            <a:xfrm>
              <a:off x="0" y="6456690"/>
              <a:ext cx="9144000" cy="4085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402210" y="6486149"/>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086848" y="6486148"/>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userDrawn="1"/>
          </p:nvSpPr>
          <p:spPr>
            <a:xfrm>
              <a:off x="3402210" y="6486149"/>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userDrawn="1"/>
          </p:nvSpPr>
          <p:spPr>
            <a:xfrm>
              <a:off x="5086848" y="6486148"/>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924656" y="6611382"/>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p:cNvSpPr/>
          <p:nvPr userDrawn="1"/>
        </p:nvSpPr>
        <p:spPr>
          <a:xfrm>
            <a:off x="6178" y="6553851"/>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userDrawn="1"/>
        </p:nvSpPr>
        <p:spPr>
          <a:xfrm>
            <a:off x="889687" y="6475282"/>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54" name="Oval 53"/>
          <p:cNvSpPr/>
          <p:nvPr userDrawn="1"/>
        </p:nvSpPr>
        <p:spPr>
          <a:xfrm>
            <a:off x="3446244" y="6625218"/>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userDrawn="1"/>
        </p:nvSpPr>
        <p:spPr>
          <a:xfrm>
            <a:off x="5106954" y="6631005"/>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7431900"/>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4054"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 id="2147483998" r:id="rId13"/>
    <p:sldLayoutId id="2147483999" r:id="rId14"/>
    <p:sldLayoutId id="2147484000" r:id="rId15"/>
    <p:sldLayoutId id="2147484001" r:id="rId16"/>
    <p:sldLayoutId id="2147483984" r:id="rId17"/>
    <p:sldLayoutId id="2147483985" r:id="rId18"/>
    <p:sldLayoutId id="2147484053" r:id="rId19"/>
    <p:sldLayoutId id="2147484041" r:id="rId20"/>
    <p:sldLayoutId id="2147484076" r:id="rId21"/>
    <p:sldLayoutId id="2147484077" r:id="rId22"/>
  </p:sldLayoutIdLst>
  <p:transition>
    <p:fade/>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612648" y="1600200"/>
            <a:ext cx="8153400" cy="4293041"/>
          </a:xfrm>
          <a:prstGeom prst="rect">
            <a:avLst/>
          </a:prstGeom>
        </p:spPr>
        <p:txBody>
          <a:bodyPr vert="horz">
            <a:normAutofit/>
          </a:bodyPr>
          <a:lstStyle/>
          <a:p>
            <a:pPr lvl="0" eaLnBrk="1" latinLnBrk="0" hangingPunct="1"/>
            <a:r>
              <a:rPr kumimoji="0" lang="en-US" dirty="0"/>
              <a:t>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rgbClr val="B7DB57"/>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rgbClr val="00A3E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11" name="Rectangle 10"/>
          <p:cNvSpPr/>
          <p:nvPr/>
        </p:nvSpPr>
        <p:spPr>
          <a:xfrm>
            <a:off x="-2060" y="6103539"/>
            <a:ext cx="9143999" cy="90722"/>
          </a:xfrm>
          <a:prstGeom prst="rect">
            <a:avLst/>
          </a:prstGeom>
          <a:solidFill>
            <a:srgbClr val="00A3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7"/>
          <p:cNvSpPr/>
          <p:nvPr userDrawn="1"/>
        </p:nvSpPr>
        <p:spPr>
          <a:xfrm>
            <a:off x="-2061" y="6387107"/>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856734" y="6316741"/>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Tree>
    <p:extLst>
      <p:ext uri="{BB962C8B-B14F-4D97-AF65-F5344CB8AC3E}">
        <p14:creationId xmlns:p14="http://schemas.microsoft.com/office/powerpoint/2010/main" val="791777552"/>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 id="2147484068" r:id="rId13"/>
    <p:sldLayoutId id="2147484069" r:id="rId14"/>
    <p:sldLayoutId id="2147484070" r:id="rId15"/>
    <p:sldLayoutId id="2147484071" r:id="rId16"/>
    <p:sldLayoutId id="2147484072" r:id="rId17"/>
    <p:sldLayoutId id="2147484073" r:id="rId18"/>
    <p:sldLayoutId id="2147484074" r:id="rId19"/>
    <p:sldLayoutId id="2147484075" r:id="rId20"/>
  </p:sldLayoutIdLst>
  <p:transition>
    <p:fade/>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2.ed.gov/about/offices/list/oela/english-learner-toolkit/chap10.pdf."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2.ed.gov/about/offices/list/oela/english-learner-toolkit/chap10.pdf"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s://www2.ed.gov/about/offices/list/oela/english-learner-toolkit/chap10.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2.ed.gov/about/offices/list/oela/english-learner-toolkit/chap10.pdf."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hyperlink" Target="https://www2.ed.gov/about/offices/list/oela/english-learner-toolkit/chap10.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2.ed.gov/about/offices/list/ocr/ellresources.html"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hyperlink" Target="https://www2.ed.gov/about/offices/list/oela/english-learner-toolkit/index.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ncela.ed.gov/files/english_learner_toolkit/OELA_2017_ELsToolkit_508C.pdf" TargetMode="External"/><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hyperlink" Target="http://www.asha.org/PRPSpecificTopic.aspx?folderid=8589935334&amp;section=Overview"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http://www.niusileadscape.org/docs/FINAL_PRODUCTS/LearningCarousel/Building_Collaboration_Between_Schools_and_Parents_of_ELLs.pdf" TargetMode="External"/><Relationship Id="rId5" Type="http://schemas.openxmlformats.org/officeDocument/2006/relationships/hyperlink" Target="http://www.ascd.org/ascd-express/vol10/1013-erekson.aspx" TargetMode="External"/><Relationship Id="rId4" Type="http://schemas.openxmlformats.org/officeDocument/2006/relationships/hyperlink" Target="http://www.colorincolorado.org/pdfs/articles/Engaging-ELL-Families_A-Checklist-for-School-Leaders.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justice.gov/crt/fcs/TitleVI-Overview"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2.ed.gov/about/offices/list/ocr/ell/lau.html"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gpo.gov/fdsys/pkg/USCODE-2010-title20/pdf/USCODE-2010-title20-chap39-subchapI-part2-sec1703.pdf"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hyperlink" Target="https://www2.ed.gov/about/offices/list/ocr/letters/colleague-el-201501.pdf"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C3C7F-7917-47FC-9400-DC16AE46E62A}"/>
              </a:ext>
            </a:extLst>
          </p:cNvPr>
          <p:cNvSpPr>
            <a:spLocks noGrp="1"/>
          </p:cNvSpPr>
          <p:nvPr>
            <p:ph type="ctrTitle"/>
          </p:nvPr>
        </p:nvSpPr>
        <p:spPr>
          <a:xfrm>
            <a:off x="685800" y="2209800"/>
            <a:ext cx="6400800" cy="2743200"/>
          </a:xfrm>
        </p:spPr>
        <p:txBody>
          <a:bodyPr>
            <a:normAutofit fontScale="90000"/>
          </a:bodyPr>
          <a:lstStyle/>
          <a:p>
            <a:r>
              <a:rPr lang="en-US" sz="3600" b="1" dirty="0" smtClean="0"/>
              <a:t>Professional Development Modules: </a:t>
            </a:r>
            <a:r>
              <a:rPr lang="en-US" sz="3600" b="1" i="1" dirty="0" smtClean="0"/>
              <a:t>English Learner Tool Kit</a:t>
            </a:r>
            <a:r>
              <a:rPr lang="en-US" sz="3600" b="1" dirty="0"/>
              <a:t/>
            </a:r>
            <a:br>
              <a:rPr lang="en-US" sz="3600" b="1" dirty="0"/>
            </a:br>
            <a:r>
              <a:rPr lang="en-US" sz="1800" b="1" dirty="0"/>
              <a:t/>
            </a:r>
            <a:br>
              <a:rPr lang="en-US" sz="1800" b="1" dirty="0"/>
            </a:br>
            <a:r>
              <a:rPr lang="en-US" sz="2800" b="1" dirty="0"/>
              <a:t>Chapter One </a:t>
            </a:r>
            <a:r>
              <a:rPr lang="en-US" sz="2800" b="1" dirty="0" smtClean="0"/>
              <a:t>- </a:t>
            </a:r>
            <a:r>
              <a:rPr lang="en-US" sz="2800" b="1" i="1" dirty="0" smtClean="0"/>
              <a:t>Communication with EL Parents</a:t>
            </a:r>
            <a:endParaRPr lang="en-US" sz="3600" b="1" i="1" dirty="0"/>
          </a:p>
        </p:txBody>
      </p:sp>
      <p:sp>
        <p:nvSpPr>
          <p:cNvPr id="3" name="Subtitle 2">
            <a:extLst>
              <a:ext uri="{FF2B5EF4-FFF2-40B4-BE49-F238E27FC236}">
                <a16:creationId xmlns:a16="http://schemas.microsoft.com/office/drawing/2014/main" id="{39BA7197-8CC3-45E8-8A77-21C2B465E164}"/>
              </a:ext>
            </a:extLst>
          </p:cNvPr>
          <p:cNvSpPr>
            <a:spLocks noGrp="1"/>
          </p:cNvSpPr>
          <p:nvPr>
            <p:ph type="subTitle" idx="1"/>
          </p:nvPr>
        </p:nvSpPr>
        <p:spPr>
          <a:xfrm>
            <a:off x="685800" y="5334000"/>
            <a:ext cx="3840480" cy="914400"/>
          </a:xfrm>
        </p:spPr>
        <p:txBody>
          <a:bodyPr/>
          <a:lstStyle/>
          <a:p>
            <a:r>
              <a:rPr lang="en-US" dirty="0"/>
              <a:t>[presenter]</a:t>
            </a:r>
          </a:p>
          <a:p>
            <a:r>
              <a:rPr lang="en-US" dirty="0"/>
              <a:t>[date]</a:t>
            </a:r>
          </a:p>
        </p:txBody>
      </p:sp>
    </p:spTree>
    <p:extLst>
      <p:ext uri="{BB962C8B-B14F-4D97-AF65-F5344CB8AC3E}">
        <p14:creationId xmlns:p14="http://schemas.microsoft.com/office/powerpoint/2010/main" val="109048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04800" y="759533"/>
            <a:ext cx="1161020" cy="1148534"/>
          </a:xfrm>
          <a:prstGeom prst="rect">
            <a:avLst/>
          </a:prstGeom>
        </p:spPr>
      </p:pic>
      <p:sp>
        <p:nvSpPr>
          <p:cNvPr id="2" name="Title 1"/>
          <p:cNvSpPr>
            <a:spLocks noGrp="1"/>
          </p:cNvSpPr>
          <p:nvPr>
            <p:ph type="title"/>
          </p:nvPr>
        </p:nvSpPr>
        <p:spPr>
          <a:xfrm>
            <a:off x="768868" y="745067"/>
            <a:ext cx="8153400" cy="778933"/>
          </a:xfrm>
        </p:spPr>
        <p:txBody>
          <a:bodyPr>
            <a:normAutofit fontScale="90000"/>
          </a:bodyPr>
          <a:lstStyle/>
          <a:p>
            <a:pPr algn="ctr"/>
            <a:r>
              <a:rPr lang="en-US" sz="4900" b="1" dirty="0">
                <a:solidFill>
                  <a:srgbClr val="003E5A"/>
                </a:solidFill>
              </a:rPr>
              <a:t>ENGLISH LEARNER TOOLKIT</a:t>
            </a:r>
            <a:endParaRPr lang="en-US" sz="2200" dirty="0">
              <a:solidFill>
                <a:srgbClr val="B7DB57"/>
              </a:solidFill>
            </a:endParaRPr>
          </a:p>
        </p:txBody>
      </p:sp>
      <p:sp>
        <p:nvSpPr>
          <p:cNvPr id="9" name="Slide Number Placeholder 8"/>
          <p:cNvSpPr>
            <a:spLocks noGrp="1"/>
          </p:cNvSpPr>
          <p:nvPr>
            <p:ph type="sldNum" sz="quarter" idx="12"/>
          </p:nvPr>
        </p:nvSpPr>
        <p:spPr/>
        <p:txBody>
          <a:bodyPr/>
          <a:lstStyle/>
          <a:p>
            <a:fld id="{51673D77-75BC-424E-BFFA-F0B1EFAD03D4}" type="slidenum">
              <a:rPr lang="en-US" smtClean="0"/>
              <a:pPr/>
              <a:t>10</a:t>
            </a:fld>
            <a:endParaRPr lang="en-US" dirty="0"/>
          </a:p>
        </p:txBody>
      </p:sp>
      <p:sp>
        <p:nvSpPr>
          <p:cNvPr id="4" name="TextBox 3"/>
          <p:cNvSpPr txBox="1"/>
          <p:nvPr/>
        </p:nvSpPr>
        <p:spPr>
          <a:xfrm>
            <a:off x="175293" y="2434841"/>
            <a:ext cx="5957465" cy="3886200"/>
          </a:xfrm>
          <a:prstGeom prst="rect">
            <a:avLst/>
          </a:prstGeom>
          <a:solidFill>
            <a:srgbClr val="006AB0"/>
          </a:solidFill>
        </p:spPr>
        <p:txBody>
          <a:bodyPr wrap="square" rtlCol="0">
            <a:spAutoFit/>
          </a:bodyPr>
          <a:lstStyle/>
          <a:p>
            <a:r>
              <a:rPr lang="en-US" sz="2000" b="1" dirty="0">
                <a:solidFill>
                  <a:schemeClr val="bg1"/>
                </a:solidFill>
                <a:latin typeface="+mn-lt"/>
              </a:rPr>
              <a:t>KEY POINTS</a:t>
            </a:r>
          </a:p>
          <a:p>
            <a:pPr marL="285750" indent="-285750">
              <a:buFont typeface="Arial" panose="020B0604020202020204" pitchFamily="34" charset="0"/>
              <a:buChar char="•"/>
            </a:pPr>
            <a:r>
              <a:rPr lang="en-US" sz="1600" b="1" dirty="0">
                <a:solidFill>
                  <a:schemeClr val="bg1"/>
                </a:solidFill>
                <a:latin typeface="+mn-lt"/>
              </a:rPr>
              <a:t>SEAs and LEAs have an obligation to communicate meaningfully with limited English proficient (LEP) parents and to notify LEP parents adequately of information about any program, service, or activity called to the attention of non-LEP parents.</a:t>
            </a:r>
          </a:p>
          <a:p>
            <a:pPr marL="285750" indent="-285750">
              <a:buFont typeface="Arial" panose="020B0604020202020204" pitchFamily="34" charset="0"/>
              <a:buChar char="•"/>
            </a:pPr>
            <a:r>
              <a:rPr lang="en-US" sz="1600" b="1" dirty="0">
                <a:solidFill>
                  <a:schemeClr val="bg1"/>
                </a:solidFill>
                <a:latin typeface="+mn-lt"/>
              </a:rPr>
              <a:t>LEAs must have a process to identify LEP parents and provide them with free and effective language assistance, such as translated materials or an appropriate and competent interpreter.</a:t>
            </a:r>
          </a:p>
          <a:p>
            <a:pPr marL="285750" indent="-285750">
              <a:buFont typeface="Arial" panose="020B0604020202020204" pitchFamily="34" charset="0"/>
              <a:buChar char="•"/>
            </a:pPr>
            <a:r>
              <a:rPr lang="en-US" sz="1600" b="1" dirty="0">
                <a:solidFill>
                  <a:schemeClr val="bg1"/>
                </a:solidFill>
                <a:latin typeface="+mn-lt"/>
              </a:rPr>
              <a:t>Appropriate and competent translators or interpreters should have proficiency in target languages; ease of written and oral expression; knowledge of specialized terms or concepts; as well as be trained on their role, the ethics of interpreting and translating, and the need for confidentiality. </a:t>
            </a:r>
          </a:p>
        </p:txBody>
      </p:sp>
      <p:sp>
        <p:nvSpPr>
          <p:cNvPr id="5" name="TextBox 4"/>
          <p:cNvSpPr txBox="1"/>
          <p:nvPr/>
        </p:nvSpPr>
        <p:spPr>
          <a:xfrm>
            <a:off x="997467" y="1454046"/>
            <a:ext cx="7924801" cy="954107"/>
          </a:xfrm>
          <a:prstGeom prst="rect">
            <a:avLst/>
          </a:prstGeom>
          <a:noFill/>
        </p:spPr>
        <p:txBody>
          <a:bodyPr wrap="square" rtlCol="0">
            <a:spAutoFit/>
          </a:bodyPr>
          <a:lstStyle/>
          <a:p>
            <a:pPr algn="ctr"/>
            <a:r>
              <a:rPr lang="en-US" sz="2800" b="1" dirty="0">
                <a:solidFill>
                  <a:srgbClr val="B7DB57"/>
                </a:solidFill>
                <a:latin typeface="+mn-lt"/>
              </a:rPr>
              <a:t> </a:t>
            </a:r>
            <a:r>
              <a:rPr lang="en-US" sz="2800" b="1" dirty="0">
                <a:solidFill>
                  <a:srgbClr val="006AB0"/>
                </a:solidFill>
                <a:latin typeface="+mn-lt"/>
              </a:rPr>
              <a:t>Chapter 10: Ensuring Meaningful Communication with Limited English Proficient Parents</a:t>
            </a:r>
            <a:endParaRPr lang="en-US" sz="2800" dirty="0">
              <a:latin typeface="+mn-lt"/>
            </a:endParaRPr>
          </a:p>
        </p:txBody>
      </p:sp>
      <p:pic>
        <p:nvPicPr>
          <p:cNvPr id="10" name="Picture 9">
            <a:extLst>
              <a:ext uri="{FF2B5EF4-FFF2-40B4-BE49-F238E27FC236}">
                <a16:creationId xmlns:a16="http://schemas.microsoft.com/office/drawing/2014/main" id="{14EC79F9-9757-4B0C-BDA7-7D0BB4C21BE0}"/>
              </a:ext>
            </a:extLst>
          </p:cNvPr>
          <p:cNvPicPr>
            <a:picLocks noChangeAspect="1"/>
          </p:cNvPicPr>
          <p:nvPr/>
        </p:nvPicPr>
        <p:blipFill rotWithShape="1">
          <a:blip r:embed="rId4"/>
          <a:srcRect l="54392" r="19852" b="12693"/>
          <a:stretch/>
        </p:blipFill>
        <p:spPr>
          <a:xfrm>
            <a:off x="6145821" y="2428055"/>
            <a:ext cx="2769579" cy="3888859"/>
          </a:xfrm>
          <a:prstGeom prst="rect">
            <a:avLst/>
          </a:prstGeom>
        </p:spPr>
      </p:pic>
    </p:spTree>
    <p:extLst>
      <p:ext uri="{BB962C8B-B14F-4D97-AF65-F5344CB8AC3E}">
        <p14:creationId xmlns:p14="http://schemas.microsoft.com/office/powerpoint/2010/main" val="2089572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04800" y="759533"/>
            <a:ext cx="1161020" cy="1148534"/>
          </a:xfrm>
          <a:prstGeom prst="rect">
            <a:avLst/>
          </a:prstGeom>
        </p:spPr>
      </p:pic>
      <p:sp>
        <p:nvSpPr>
          <p:cNvPr id="2" name="Title 1"/>
          <p:cNvSpPr>
            <a:spLocks noGrp="1"/>
          </p:cNvSpPr>
          <p:nvPr>
            <p:ph type="title"/>
          </p:nvPr>
        </p:nvSpPr>
        <p:spPr>
          <a:xfrm>
            <a:off x="768868" y="745067"/>
            <a:ext cx="8153400" cy="778933"/>
          </a:xfrm>
        </p:spPr>
        <p:txBody>
          <a:bodyPr>
            <a:normAutofit/>
          </a:bodyPr>
          <a:lstStyle/>
          <a:p>
            <a:pPr algn="ctr"/>
            <a:r>
              <a:rPr lang="en-US" sz="3600" b="1" dirty="0">
                <a:solidFill>
                  <a:srgbClr val="003E5A"/>
                </a:solidFill>
              </a:rPr>
              <a:t>ENGLISH LEARNER TOOLKIT</a:t>
            </a:r>
            <a:endParaRPr lang="en-US" sz="1600" dirty="0">
              <a:solidFill>
                <a:srgbClr val="B7DB57"/>
              </a:solidFill>
            </a:endParaRPr>
          </a:p>
        </p:txBody>
      </p:sp>
      <p:sp>
        <p:nvSpPr>
          <p:cNvPr id="9" name="Slide Number Placeholder 8"/>
          <p:cNvSpPr>
            <a:spLocks noGrp="1"/>
          </p:cNvSpPr>
          <p:nvPr>
            <p:ph type="sldNum" sz="quarter" idx="12"/>
          </p:nvPr>
        </p:nvSpPr>
        <p:spPr/>
        <p:txBody>
          <a:bodyPr/>
          <a:lstStyle/>
          <a:p>
            <a:fld id="{51673D77-75BC-424E-BFFA-F0B1EFAD03D4}" type="slidenum">
              <a:rPr lang="en-US" smtClean="0"/>
              <a:pPr/>
              <a:t>11</a:t>
            </a:fld>
            <a:endParaRPr lang="en-US" dirty="0"/>
          </a:p>
        </p:txBody>
      </p:sp>
      <p:sp>
        <p:nvSpPr>
          <p:cNvPr id="5" name="TextBox 4"/>
          <p:cNvSpPr txBox="1"/>
          <p:nvPr/>
        </p:nvSpPr>
        <p:spPr>
          <a:xfrm>
            <a:off x="1204901" y="1219200"/>
            <a:ext cx="7717367" cy="954107"/>
          </a:xfrm>
          <a:prstGeom prst="rect">
            <a:avLst/>
          </a:prstGeom>
          <a:noFill/>
        </p:spPr>
        <p:txBody>
          <a:bodyPr wrap="square" rtlCol="0">
            <a:spAutoFit/>
          </a:bodyPr>
          <a:lstStyle/>
          <a:p>
            <a:pPr algn="ctr"/>
            <a:r>
              <a:rPr lang="en-US" sz="2800" dirty="0">
                <a:latin typeface="+mn-lt"/>
              </a:rPr>
              <a:t> </a:t>
            </a:r>
            <a:r>
              <a:rPr lang="en-US" sz="2800" b="1" dirty="0">
                <a:solidFill>
                  <a:srgbClr val="006AB0"/>
                </a:solidFill>
                <a:latin typeface="+mn-lt"/>
              </a:rPr>
              <a:t>Chapter 10: Ensuring Meaningful Communication with Limited English Proficient Parents</a:t>
            </a:r>
          </a:p>
        </p:txBody>
      </p:sp>
      <p:sp>
        <p:nvSpPr>
          <p:cNvPr id="10" name="Content Placeholder 2">
            <a:extLst>
              <a:ext uri="{FF2B5EF4-FFF2-40B4-BE49-F238E27FC236}">
                <a16:creationId xmlns:a16="http://schemas.microsoft.com/office/drawing/2014/main" id="{3A24CBC5-E316-4E7D-BAEF-95F8ADAA86C8}"/>
              </a:ext>
            </a:extLst>
          </p:cNvPr>
          <p:cNvSpPr txBox="1">
            <a:spLocks/>
          </p:cNvSpPr>
          <p:nvPr/>
        </p:nvSpPr>
        <p:spPr>
          <a:xfrm>
            <a:off x="190500" y="2121360"/>
            <a:ext cx="8763000" cy="4355640"/>
          </a:xfrm>
          <a:prstGeom prst="rect">
            <a:avLst/>
          </a:prstGeom>
          <a:solidFill>
            <a:schemeClr val="accent2">
              <a:lumMod val="75000"/>
            </a:schemeClr>
          </a:solidFill>
        </p:spPr>
        <p:txBody>
          <a:bodyPr>
            <a:normAutofit fontScale="85000"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defTabSz="914400" fontAlgn="auto">
              <a:spcAft>
                <a:spcPts val="0"/>
              </a:spcAft>
              <a:buClr>
                <a:schemeClr val="bg1"/>
              </a:buClr>
              <a:buNone/>
            </a:pPr>
            <a:r>
              <a:rPr lang="en-US" sz="3800" b="1" dirty="0">
                <a:solidFill>
                  <a:schemeClr val="bg1"/>
                </a:solidFill>
              </a:rPr>
              <a:t>KEY POINTS</a:t>
            </a:r>
          </a:p>
          <a:p>
            <a:pPr defTabSz="914400" fontAlgn="auto">
              <a:spcAft>
                <a:spcPts val="0"/>
              </a:spcAft>
              <a:buClr>
                <a:schemeClr val="bg1"/>
              </a:buClr>
              <a:buFont typeface="Arial" panose="020B0604020202020204" pitchFamily="34" charset="0"/>
              <a:buChar char="•"/>
            </a:pPr>
            <a:r>
              <a:rPr lang="en-US" sz="3800" dirty="0">
                <a:solidFill>
                  <a:schemeClr val="bg1"/>
                </a:solidFill>
              </a:rPr>
              <a:t>SEAs and LEAs must </a:t>
            </a:r>
            <a:r>
              <a:rPr lang="en-US" sz="3800" b="1" dirty="0">
                <a:solidFill>
                  <a:srgbClr val="FFFF00"/>
                </a:solidFill>
              </a:rPr>
              <a:t>communicate meaningfully </a:t>
            </a:r>
            <a:r>
              <a:rPr lang="en-US" sz="3800" dirty="0">
                <a:solidFill>
                  <a:schemeClr val="bg1"/>
                </a:solidFill>
              </a:rPr>
              <a:t>with limited English proficient (LEP) parents and notify them about </a:t>
            </a:r>
            <a:r>
              <a:rPr lang="en-US" sz="3800" b="1" dirty="0">
                <a:solidFill>
                  <a:schemeClr val="bg1"/>
                </a:solidFill>
              </a:rPr>
              <a:t>any activity called to the attention of non-LEP parents</a:t>
            </a:r>
            <a:r>
              <a:rPr lang="en-US" sz="3800" dirty="0">
                <a:solidFill>
                  <a:schemeClr val="bg1"/>
                </a:solidFill>
              </a:rPr>
              <a:t>.</a:t>
            </a:r>
          </a:p>
          <a:p>
            <a:pPr defTabSz="914400" fontAlgn="auto">
              <a:spcAft>
                <a:spcPts val="0"/>
              </a:spcAft>
              <a:buClr>
                <a:schemeClr val="bg1"/>
              </a:buClr>
              <a:buFont typeface="Arial" panose="020B0604020202020204" pitchFamily="34" charset="0"/>
              <a:buChar char="•"/>
            </a:pPr>
            <a:r>
              <a:rPr lang="en-US" sz="3800" dirty="0">
                <a:solidFill>
                  <a:schemeClr val="bg1"/>
                </a:solidFill>
              </a:rPr>
              <a:t>LEAs must have a process to </a:t>
            </a:r>
            <a:r>
              <a:rPr lang="en-US" sz="3800" b="1" dirty="0">
                <a:solidFill>
                  <a:schemeClr val="bg1"/>
                </a:solidFill>
              </a:rPr>
              <a:t>identify LEP parents </a:t>
            </a:r>
            <a:r>
              <a:rPr lang="en-US" sz="3800" dirty="0">
                <a:solidFill>
                  <a:schemeClr val="bg1"/>
                </a:solidFill>
              </a:rPr>
              <a:t>and </a:t>
            </a:r>
            <a:r>
              <a:rPr lang="en-US" sz="3800" b="1" dirty="0">
                <a:solidFill>
                  <a:srgbClr val="FFFF00"/>
                </a:solidFill>
              </a:rPr>
              <a:t>provide them with free and effective language assistance</a:t>
            </a:r>
            <a:r>
              <a:rPr lang="en-US" sz="3800" dirty="0">
                <a:solidFill>
                  <a:schemeClr val="bg1"/>
                </a:solidFill>
              </a:rPr>
              <a:t>, such as translated materials or an appropriate and competent interpreter.</a:t>
            </a:r>
          </a:p>
        </p:txBody>
      </p:sp>
    </p:spTree>
    <p:extLst>
      <p:ext uri="{BB962C8B-B14F-4D97-AF65-F5344CB8AC3E}">
        <p14:creationId xmlns:p14="http://schemas.microsoft.com/office/powerpoint/2010/main" val="698319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04800" y="759533"/>
            <a:ext cx="1161020" cy="1148534"/>
          </a:xfrm>
          <a:prstGeom prst="rect">
            <a:avLst/>
          </a:prstGeom>
        </p:spPr>
      </p:pic>
      <p:sp>
        <p:nvSpPr>
          <p:cNvPr id="2" name="Title 1"/>
          <p:cNvSpPr>
            <a:spLocks noGrp="1"/>
          </p:cNvSpPr>
          <p:nvPr>
            <p:ph type="title"/>
          </p:nvPr>
        </p:nvSpPr>
        <p:spPr>
          <a:xfrm>
            <a:off x="768868" y="745067"/>
            <a:ext cx="8153400" cy="778933"/>
          </a:xfrm>
        </p:spPr>
        <p:txBody>
          <a:bodyPr>
            <a:normAutofit/>
          </a:bodyPr>
          <a:lstStyle/>
          <a:p>
            <a:pPr algn="ctr"/>
            <a:r>
              <a:rPr lang="en-US" sz="3600" b="1" dirty="0">
                <a:solidFill>
                  <a:srgbClr val="003E5A"/>
                </a:solidFill>
              </a:rPr>
              <a:t>ENGLISH LEARNER TOOLKIT</a:t>
            </a:r>
            <a:endParaRPr lang="en-US" sz="1600" dirty="0">
              <a:solidFill>
                <a:srgbClr val="B7DB57"/>
              </a:solidFill>
            </a:endParaRPr>
          </a:p>
        </p:txBody>
      </p:sp>
      <p:sp>
        <p:nvSpPr>
          <p:cNvPr id="9" name="Slide Number Placeholder 8"/>
          <p:cNvSpPr>
            <a:spLocks noGrp="1"/>
          </p:cNvSpPr>
          <p:nvPr>
            <p:ph type="sldNum" sz="quarter" idx="12"/>
          </p:nvPr>
        </p:nvSpPr>
        <p:spPr/>
        <p:txBody>
          <a:bodyPr/>
          <a:lstStyle/>
          <a:p>
            <a:fld id="{51673D77-75BC-424E-BFFA-F0B1EFAD03D4}" type="slidenum">
              <a:rPr lang="en-US" smtClean="0"/>
              <a:pPr/>
              <a:t>12</a:t>
            </a:fld>
            <a:endParaRPr lang="en-US" dirty="0"/>
          </a:p>
        </p:txBody>
      </p:sp>
      <p:sp>
        <p:nvSpPr>
          <p:cNvPr id="5" name="TextBox 4"/>
          <p:cNvSpPr txBox="1"/>
          <p:nvPr/>
        </p:nvSpPr>
        <p:spPr>
          <a:xfrm>
            <a:off x="1204901" y="1219200"/>
            <a:ext cx="7717367" cy="954107"/>
          </a:xfrm>
          <a:prstGeom prst="rect">
            <a:avLst/>
          </a:prstGeom>
          <a:noFill/>
        </p:spPr>
        <p:txBody>
          <a:bodyPr wrap="square" rtlCol="0">
            <a:spAutoFit/>
          </a:bodyPr>
          <a:lstStyle/>
          <a:p>
            <a:pPr algn="ctr"/>
            <a:r>
              <a:rPr lang="en-US" sz="2800" dirty="0">
                <a:latin typeface="+mn-lt"/>
              </a:rPr>
              <a:t> </a:t>
            </a:r>
            <a:r>
              <a:rPr lang="en-US" sz="2800" b="1" dirty="0">
                <a:solidFill>
                  <a:srgbClr val="006AB0"/>
                </a:solidFill>
                <a:latin typeface="+mn-lt"/>
              </a:rPr>
              <a:t>Chapter 10: Ensuring Meaningful Communication with Limited English Proficient Parents</a:t>
            </a:r>
          </a:p>
        </p:txBody>
      </p:sp>
      <p:sp>
        <p:nvSpPr>
          <p:cNvPr id="10" name="Content Placeholder 2">
            <a:extLst>
              <a:ext uri="{FF2B5EF4-FFF2-40B4-BE49-F238E27FC236}">
                <a16:creationId xmlns:a16="http://schemas.microsoft.com/office/drawing/2014/main" id="{3A24CBC5-E316-4E7D-BAEF-95F8ADAA86C8}"/>
              </a:ext>
            </a:extLst>
          </p:cNvPr>
          <p:cNvSpPr txBox="1">
            <a:spLocks/>
          </p:cNvSpPr>
          <p:nvPr/>
        </p:nvSpPr>
        <p:spPr>
          <a:xfrm>
            <a:off x="3276600" y="2173307"/>
            <a:ext cx="5645668" cy="4286487"/>
          </a:xfrm>
          <a:prstGeom prst="rect">
            <a:avLst/>
          </a:prstGeom>
          <a:solidFill>
            <a:schemeClr val="accent2">
              <a:lumMod val="75000"/>
            </a:schemeClr>
          </a:solidFill>
        </p:spPr>
        <p:txBody>
          <a:bodyPr>
            <a:normAutofit fontScale="92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defTabSz="914400" fontAlgn="auto">
              <a:spcAft>
                <a:spcPts val="0"/>
              </a:spcAft>
              <a:buClr>
                <a:schemeClr val="bg1"/>
              </a:buClr>
              <a:buNone/>
            </a:pPr>
            <a:r>
              <a:rPr lang="en-US" sz="2800" b="1" dirty="0">
                <a:solidFill>
                  <a:schemeClr val="bg1"/>
                </a:solidFill>
              </a:rPr>
              <a:t>KEY POINTS CON’T.</a:t>
            </a:r>
          </a:p>
          <a:p>
            <a:pPr marL="0" indent="0" defTabSz="914400" fontAlgn="auto">
              <a:spcAft>
                <a:spcPts val="0"/>
              </a:spcAft>
              <a:buClr>
                <a:schemeClr val="bg1"/>
              </a:buClr>
              <a:buNone/>
            </a:pPr>
            <a:r>
              <a:rPr lang="en-US" sz="3000" dirty="0">
                <a:solidFill>
                  <a:schemeClr val="bg1"/>
                </a:solidFill>
              </a:rPr>
              <a:t>Translators/interpreters should have:</a:t>
            </a:r>
          </a:p>
          <a:p>
            <a:pPr defTabSz="914400" fontAlgn="auto">
              <a:spcAft>
                <a:spcPts val="0"/>
              </a:spcAft>
              <a:buClr>
                <a:schemeClr val="bg1"/>
              </a:buClr>
              <a:buFont typeface="Wingdings" panose="05000000000000000000" pitchFamily="2" charset="2"/>
              <a:buChar char="Ø"/>
            </a:pPr>
            <a:r>
              <a:rPr lang="en-US" sz="3200" b="1" dirty="0">
                <a:solidFill>
                  <a:srgbClr val="FFFF00"/>
                </a:solidFill>
              </a:rPr>
              <a:t>Proficiency</a:t>
            </a:r>
            <a:r>
              <a:rPr lang="en-US" sz="3200" dirty="0">
                <a:solidFill>
                  <a:schemeClr val="bg1"/>
                </a:solidFill>
              </a:rPr>
              <a:t> in target languages</a:t>
            </a:r>
          </a:p>
          <a:p>
            <a:pPr defTabSz="914400" fontAlgn="auto">
              <a:spcAft>
                <a:spcPts val="0"/>
              </a:spcAft>
              <a:buClr>
                <a:schemeClr val="bg1"/>
              </a:buClr>
              <a:buFont typeface="Wingdings" panose="05000000000000000000" pitchFamily="2" charset="2"/>
              <a:buChar char="Ø"/>
            </a:pPr>
            <a:r>
              <a:rPr lang="en-US" sz="3200" dirty="0">
                <a:solidFill>
                  <a:schemeClr val="bg1"/>
                </a:solidFill>
              </a:rPr>
              <a:t>Ease of written and oral expression</a:t>
            </a:r>
          </a:p>
          <a:p>
            <a:pPr defTabSz="914400" fontAlgn="auto">
              <a:spcAft>
                <a:spcPts val="0"/>
              </a:spcAft>
              <a:buClr>
                <a:schemeClr val="bg1"/>
              </a:buClr>
              <a:buFont typeface="Wingdings" panose="05000000000000000000" pitchFamily="2" charset="2"/>
              <a:buChar char="Ø"/>
            </a:pPr>
            <a:r>
              <a:rPr lang="en-US" sz="3200" dirty="0">
                <a:solidFill>
                  <a:schemeClr val="bg1"/>
                </a:solidFill>
              </a:rPr>
              <a:t>Knowledge of specialized concepts</a:t>
            </a:r>
          </a:p>
          <a:p>
            <a:pPr defTabSz="914400" fontAlgn="auto">
              <a:spcAft>
                <a:spcPts val="0"/>
              </a:spcAft>
              <a:buClr>
                <a:schemeClr val="bg1"/>
              </a:buClr>
              <a:buFont typeface="Wingdings" panose="05000000000000000000" pitchFamily="2" charset="2"/>
              <a:buChar char="Ø"/>
            </a:pPr>
            <a:r>
              <a:rPr lang="en-US" sz="3200" b="1" dirty="0">
                <a:solidFill>
                  <a:srgbClr val="FFFF00"/>
                </a:solidFill>
              </a:rPr>
              <a:t>Training</a:t>
            </a:r>
            <a:r>
              <a:rPr lang="en-US" sz="3200" dirty="0">
                <a:solidFill>
                  <a:srgbClr val="FFFF00"/>
                </a:solidFill>
              </a:rPr>
              <a:t> </a:t>
            </a:r>
            <a:r>
              <a:rPr lang="en-US" sz="3200" dirty="0">
                <a:solidFill>
                  <a:schemeClr val="bg1"/>
                </a:solidFill>
              </a:rPr>
              <a:t>on their role, the ethics of interpreting/translating, and confidentiality </a:t>
            </a:r>
          </a:p>
        </p:txBody>
      </p:sp>
      <p:pic>
        <p:nvPicPr>
          <p:cNvPr id="7" name="Shape 500" descr="20151023_095132.jpg">
            <a:extLst>
              <a:ext uri="{FF2B5EF4-FFF2-40B4-BE49-F238E27FC236}">
                <a16:creationId xmlns:a16="http://schemas.microsoft.com/office/drawing/2014/main" id="{E211AEAA-A09D-45F1-8F4B-76177C951388}"/>
              </a:ext>
            </a:extLst>
          </p:cNvPr>
          <p:cNvPicPr preferRelativeResize="0">
            <a:picLocks noChangeAspect="1"/>
          </p:cNvPicPr>
          <p:nvPr/>
        </p:nvPicPr>
        <p:blipFill rotWithShape="1">
          <a:blip r:embed="rId4">
            <a:alphaModFix/>
          </a:blip>
          <a:srcRect l="13177" t="3005" r="40833"/>
          <a:stretch/>
        </p:blipFill>
        <p:spPr>
          <a:xfrm>
            <a:off x="152400" y="2517601"/>
            <a:ext cx="3032781" cy="3597897"/>
          </a:xfrm>
          <a:prstGeom prst="rect">
            <a:avLst/>
          </a:prstGeom>
          <a:noFill/>
          <a:ln>
            <a:noFill/>
          </a:ln>
        </p:spPr>
      </p:pic>
    </p:spTree>
    <p:extLst>
      <p:ext uri="{BB962C8B-B14F-4D97-AF65-F5344CB8AC3E}">
        <p14:creationId xmlns:p14="http://schemas.microsoft.com/office/powerpoint/2010/main" val="3229156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F2224F-6575-4105-BDC0-7F5B99B8A4FA}"/>
              </a:ext>
            </a:extLst>
          </p:cNvPr>
          <p:cNvPicPr>
            <a:picLocks noChangeAspect="1"/>
          </p:cNvPicPr>
          <p:nvPr/>
        </p:nvPicPr>
        <p:blipFill>
          <a:blip r:embed="rId3"/>
          <a:stretch>
            <a:fillRect/>
          </a:stretch>
        </p:blipFill>
        <p:spPr>
          <a:xfrm>
            <a:off x="6477000" y="3359330"/>
            <a:ext cx="3193870" cy="3193870"/>
          </a:xfrm>
          <a:prstGeom prst="rect">
            <a:avLst/>
          </a:prstGeom>
        </p:spPr>
      </p:pic>
      <p:sp>
        <p:nvSpPr>
          <p:cNvPr id="2" name="Title 1">
            <a:extLst>
              <a:ext uri="{FF2B5EF4-FFF2-40B4-BE49-F238E27FC236}">
                <a16:creationId xmlns:a16="http://schemas.microsoft.com/office/drawing/2014/main" id="{603ED2BF-4F98-4686-9090-BCE092FF4CB0}"/>
              </a:ext>
            </a:extLst>
          </p:cNvPr>
          <p:cNvSpPr>
            <a:spLocks noGrp="1"/>
          </p:cNvSpPr>
          <p:nvPr>
            <p:ph type="title"/>
          </p:nvPr>
        </p:nvSpPr>
        <p:spPr>
          <a:xfrm>
            <a:off x="495300" y="800100"/>
            <a:ext cx="8153400" cy="990600"/>
          </a:xfrm>
        </p:spPr>
        <p:txBody>
          <a:bodyPr/>
          <a:lstStyle/>
          <a:p>
            <a:r>
              <a:rPr lang="en-US" dirty="0"/>
              <a:t>Pause and Reflect</a:t>
            </a:r>
          </a:p>
        </p:txBody>
      </p:sp>
      <p:sp>
        <p:nvSpPr>
          <p:cNvPr id="3" name="Content Placeholder 2">
            <a:extLst>
              <a:ext uri="{FF2B5EF4-FFF2-40B4-BE49-F238E27FC236}">
                <a16:creationId xmlns:a16="http://schemas.microsoft.com/office/drawing/2014/main" id="{B7C9AC46-878C-4A2A-8FDE-A8B2ECD7EF1C}"/>
              </a:ext>
            </a:extLst>
          </p:cNvPr>
          <p:cNvSpPr>
            <a:spLocks noGrp="1"/>
          </p:cNvSpPr>
          <p:nvPr>
            <p:ph sz="quarter" idx="1"/>
          </p:nvPr>
        </p:nvSpPr>
        <p:spPr>
          <a:xfrm>
            <a:off x="228600" y="1447800"/>
            <a:ext cx="8686800" cy="4953000"/>
          </a:xfrm>
        </p:spPr>
        <p:txBody>
          <a:bodyPr>
            <a:noAutofit/>
          </a:bodyPr>
          <a:lstStyle/>
          <a:p>
            <a:r>
              <a:rPr lang="en-US" dirty="0"/>
              <a:t>What is our process for determining family language needs?</a:t>
            </a:r>
          </a:p>
          <a:p>
            <a:r>
              <a:rPr lang="en-US" dirty="0"/>
              <a:t>Are our school events scheduled with interpreters present at times that facilitate LEP family participation?</a:t>
            </a:r>
          </a:p>
          <a:p>
            <a:r>
              <a:rPr lang="en-US" dirty="0"/>
              <a:t>How do we inform LEP parents about </a:t>
            </a:r>
            <a:br>
              <a:rPr lang="en-US" dirty="0"/>
            </a:br>
            <a:r>
              <a:rPr lang="en-US" dirty="0"/>
              <a:t>the availability of free language </a:t>
            </a:r>
            <a:br>
              <a:rPr lang="en-US" dirty="0"/>
            </a:br>
            <a:r>
              <a:rPr lang="en-US" dirty="0"/>
              <a:t>assistance services?</a:t>
            </a:r>
          </a:p>
          <a:p>
            <a:r>
              <a:rPr lang="en-US" dirty="0"/>
              <a:t>What is our process for acquiring qualified </a:t>
            </a:r>
            <a:br>
              <a:rPr lang="en-US" dirty="0"/>
            </a:br>
            <a:r>
              <a:rPr lang="en-US" dirty="0"/>
              <a:t>and trained interpreters and translators?</a:t>
            </a:r>
          </a:p>
        </p:txBody>
      </p:sp>
    </p:spTree>
    <p:extLst>
      <p:ext uri="{BB962C8B-B14F-4D97-AF65-F5344CB8AC3E}">
        <p14:creationId xmlns:p14="http://schemas.microsoft.com/office/powerpoint/2010/main" val="1956418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F2224F-6575-4105-BDC0-7F5B99B8A4FA}"/>
              </a:ext>
            </a:extLst>
          </p:cNvPr>
          <p:cNvPicPr>
            <a:picLocks noChangeAspect="1"/>
          </p:cNvPicPr>
          <p:nvPr/>
        </p:nvPicPr>
        <p:blipFill>
          <a:blip r:embed="rId3"/>
          <a:stretch>
            <a:fillRect/>
          </a:stretch>
        </p:blipFill>
        <p:spPr>
          <a:xfrm>
            <a:off x="6477000" y="3359330"/>
            <a:ext cx="3193870" cy="3193870"/>
          </a:xfrm>
          <a:prstGeom prst="rect">
            <a:avLst/>
          </a:prstGeom>
        </p:spPr>
      </p:pic>
      <p:sp>
        <p:nvSpPr>
          <p:cNvPr id="2" name="Title 1">
            <a:extLst>
              <a:ext uri="{FF2B5EF4-FFF2-40B4-BE49-F238E27FC236}">
                <a16:creationId xmlns:a16="http://schemas.microsoft.com/office/drawing/2014/main" id="{603ED2BF-4F98-4686-9090-BCE092FF4CB0}"/>
              </a:ext>
            </a:extLst>
          </p:cNvPr>
          <p:cNvSpPr>
            <a:spLocks noGrp="1"/>
          </p:cNvSpPr>
          <p:nvPr>
            <p:ph type="title"/>
          </p:nvPr>
        </p:nvSpPr>
        <p:spPr>
          <a:xfrm>
            <a:off x="164592" y="800100"/>
            <a:ext cx="8153400" cy="990600"/>
          </a:xfrm>
        </p:spPr>
        <p:txBody>
          <a:bodyPr/>
          <a:lstStyle/>
          <a:p>
            <a:r>
              <a:rPr lang="en-US" dirty="0"/>
              <a:t>Pause and Reflect</a:t>
            </a:r>
          </a:p>
        </p:txBody>
      </p:sp>
      <p:sp>
        <p:nvSpPr>
          <p:cNvPr id="3" name="Content Placeholder 2">
            <a:extLst>
              <a:ext uri="{FF2B5EF4-FFF2-40B4-BE49-F238E27FC236}">
                <a16:creationId xmlns:a16="http://schemas.microsoft.com/office/drawing/2014/main" id="{B7C9AC46-878C-4A2A-8FDE-A8B2ECD7EF1C}"/>
              </a:ext>
            </a:extLst>
          </p:cNvPr>
          <p:cNvSpPr>
            <a:spLocks noGrp="1"/>
          </p:cNvSpPr>
          <p:nvPr>
            <p:ph sz="quarter" idx="1"/>
          </p:nvPr>
        </p:nvSpPr>
        <p:spPr>
          <a:xfrm>
            <a:off x="152400" y="1447800"/>
            <a:ext cx="8991600" cy="4953000"/>
          </a:xfrm>
        </p:spPr>
        <p:txBody>
          <a:bodyPr>
            <a:noAutofit/>
          </a:bodyPr>
          <a:lstStyle/>
          <a:p>
            <a:pPr>
              <a:spcBef>
                <a:spcPts val="0"/>
              </a:spcBef>
            </a:pPr>
            <a:r>
              <a:rPr lang="en-US" sz="3200" dirty="0"/>
              <a:t>How do we honor and reflect </a:t>
            </a:r>
            <a:r>
              <a:rPr lang="en-US" sz="3200" dirty="0" smtClean="0"/>
              <a:t>on the </a:t>
            </a:r>
            <a:r>
              <a:rPr lang="en-US" sz="3200" dirty="0"/>
              <a:t>diversity of families, including their languages and cultures? </a:t>
            </a:r>
          </a:p>
          <a:p>
            <a:pPr>
              <a:spcBef>
                <a:spcPts val="0"/>
              </a:spcBef>
            </a:pPr>
            <a:r>
              <a:rPr lang="en-US" sz="3200" dirty="0"/>
              <a:t>How do our funding streams facilitate family and community engagement?</a:t>
            </a:r>
          </a:p>
          <a:p>
            <a:pPr>
              <a:spcBef>
                <a:spcPts val="0"/>
              </a:spcBef>
            </a:pPr>
            <a:r>
              <a:rPr lang="en-US" sz="3200" dirty="0"/>
              <a:t>What family, school, and </a:t>
            </a:r>
            <a:br>
              <a:rPr lang="en-US" sz="3200" dirty="0"/>
            </a:br>
            <a:r>
              <a:rPr lang="en-US" sz="3200" dirty="0"/>
              <a:t>community partnerships exist? </a:t>
            </a:r>
          </a:p>
          <a:p>
            <a:pPr>
              <a:spcBef>
                <a:spcPts val="0"/>
              </a:spcBef>
            </a:pPr>
            <a:r>
              <a:rPr lang="en-US" sz="3200" dirty="0"/>
              <a:t>What learning and leadership </a:t>
            </a:r>
            <a:br>
              <a:rPr lang="en-US" sz="3200" dirty="0"/>
            </a:br>
            <a:r>
              <a:rPr lang="en-US" sz="3200" dirty="0"/>
              <a:t>opportunities are available </a:t>
            </a:r>
            <a:r>
              <a:rPr lang="en-US" sz="3200" dirty="0" smtClean="0"/>
              <a:t>for</a:t>
            </a:r>
          </a:p>
          <a:p>
            <a:pPr marL="350838" indent="0">
              <a:spcBef>
                <a:spcPts val="0"/>
              </a:spcBef>
              <a:buNone/>
            </a:pPr>
            <a:r>
              <a:rPr lang="en-US" sz="3200" dirty="0" smtClean="0"/>
              <a:t>parents of ELs?</a:t>
            </a:r>
            <a:endParaRPr lang="en-US" sz="3200" dirty="0"/>
          </a:p>
        </p:txBody>
      </p:sp>
    </p:spTree>
    <p:extLst>
      <p:ext uri="{BB962C8B-B14F-4D97-AF65-F5344CB8AC3E}">
        <p14:creationId xmlns:p14="http://schemas.microsoft.com/office/powerpoint/2010/main" val="2634384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637" y="2526838"/>
            <a:ext cx="8842363" cy="1892762"/>
          </a:xfrm>
        </p:spPr>
        <p:txBody>
          <a:bodyPr/>
          <a:lstStyle/>
          <a:p>
            <a:pPr algn="ctr"/>
            <a:r>
              <a:rPr lang="en-US" sz="4800" dirty="0" smtClean="0"/>
              <a:t>Additional Resources</a:t>
            </a:r>
            <a:br>
              <a:rPr lang="en-US" sz="4800" dirty="0" smtClean="0"/>
            </a:br>
            <a:r>
              <a:rPr lang="en-US" sz="4800" dirty="0" smtClean="0"/>
              <a:t>to consider</a:t>
            </a:r>
            <a:br>
              <a:rPr lang="en-US" sz="4800" dirty="0" smtClean="0"/>
            </a:br>
            <a:r>
              <a:rPr lang="en-US" sz="4800" dirty="0" smtClean="0"/>
              <a:t>From the EL Toolkit</a:t>
            </a:r>
            <a:endParaRPr lang="en-US" sz="4800" dirty="0"/>
          </a:p>
        </p:txBody>
      </p:sp>
      <p:sp>
        <p:nvSpPr>
          <p:cNvPr id="3" name="Slide Number Placeholder 2"/>
          <p:cNvSpPr>
            <a:spLocks noGrp="1"/>
          </p:cNvSpPr>
          <p:nvPr>
            <p:ph type="sldNum" sz="quarter" idx="12"/>
          </p:nvPr>
        </p:nvSpPr>
        <p:spPr/>
        <p:txBody>
          <a:bodyPr/>
          <a:lstStyle/>
          <a:p>
            <a:fld id="{51673D77-75BC-424E-BFFA-F0B1EFAD03D4}" type="slidenum">
              <a:rPr lang="en-US" smtClean="0"/>
              <a:t>15</a:t>
            </a:fld>
            <a:endParaRPr lang="en-US"/>
          </a:p>
        </p:txBody>
      </p:sp>
    </p:spTree>
    <p:extLst>
      <p:ext uri="{BB962C8B-B14F-4D97-AF65-F5344CB8AC3E}">
        <p14:creationId xmlns:p14="http://schemas.microsoft.com/office/powerpoint/2010/main" val="2960526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B1BDD-201C-4B15-A181-98993DDC0936}"/>
              </a:ext>
            </a:extLst>
          </p:cNvPr>
          <p:cNvSpPr>
            <a:spLocks noGrp="1"/>
          </p:cNvSpPr>
          <p:nvPr>
            <p:ph type="title"/>
          </p:nvPr>
        </p:nvSpPr>
        <p:spPr>
          <a:xfrm>
            <a:off x="265176" y="1094994"/>
            <a:ext cx="8616696" cy="990600"/>
          </a:xfrm>
        </p:spPr>
        <p:txBody>
          <a:bodyPr/>
          <a:lstStyle/>
          <a:p>
            <a:r>
              <a:rPr lang="en-US" sz="3600" dirty="0">
                <a:solidFill>
                  <a:schemeClr val="tx1"/>
                </a:solidFill>
                <a:hlinkClick r:id="rId3"/>
              </a:rPr>
              <a:t>Tools for Ensuring Meaningful Communication with Limited English Proficient Families</a:t>
            </a:r>
            <a:r>
              <a:rPr lang="en-US" sz="3200" dirty="0">
                <a:hlinkClick r:id="rId3"/>
              </a:rPr>
              <a:t/>
            </a:r>
            <a:br>
              <a:rPr lang="en-US" sz="3200" dirty="0">
                <a:hlinkClick r:id="rId3"/>
              </a:rPr>
            </a:br>
            <a:endParaRPr lang="en-US" sz="3200" dirty="0"/>
          </a:p>
        </p:txBody>
      </p:sp>
      <p:sp>
        <p:nvSpPr>
          <p:cNvPr id="3" name="Content Placeholder 2">
            <a:extLst>
              <a:ext uri="{FF2B5EF4-FFF2-40B4-BE49-F238E27FC236}">
                <a16:creationId xmlns:a16="http://schemas.microsoft.com/office/drawing/2014/main" id="{38F62415-3F45-4AD5-B33A-93158BE8AB70}"/>
              </a:ext>
            </a:extLst>
          </p:cNvPr>
          <p:cNvSpPr>
            <a:spLocks noGrp="1"/>
          </p:cNvSpPr>
          <p:nvPr>
            <p:ph sz="quarter" idx="1"/>
          </p:nvPr>
        </p:nvSpPr>
        <p:spPr>
          <a:xfrm>
            <a:off x="298704" y="2743200"/>
            <a:ext cx="8153400" cy="1376172"/>
          </a:xfrm>
        </p:spPr>
        <p:txBody>
          <a:bodyPr>
            <a:normAutofit fontScale="92500" lnSpcReduction="20000"/>
          </a:bodyPr>
          <a:lstStyle/>
          <a:p>
            <a:pPr marL="0" indent="0">
              <a:buNone/>
            </a:pPr>
            <a:endParaRPr lang="en-US" sz="2400" b="1" dirty="0"/>
          </a:p>
          <a:p>
            <a:pPr marL="0" indent="0">
              <a:buNone/>
            </a:pPr>
            <a:r>
              <a:rPr lang="en-US" sz="3500" b="1" dirty="0">
                <a:solidFill>
                  <a:schemeClr val="accent2"/>
                </a:solidFill>
              </a:rPr>
              <a:t>Tool 1</a:t>
            </a:r>
          </a:p>
          <a:p>
            <a:pPr marL="0" indent="0">
              <a:buNone/>
            </a:pPr>
            <a:r>
              <a:rPr lang="en-US" sz="3500" b="1" i="1" dirty="0"/>
              <a:t>Establishing Family-School Partnerships</a:t>
            </a:r>
          </a:p>
        </p:txBody>
      </p:sp>
      <p:sp>
        <p:nvSpPr>
          <p:cNvPr id="5" name="Rectangle 4">
            <a:extLst>
              <a:ext uri="{FF2B5EF4-FFF2-40B4-BE49-F238E27FC236}">
                <a16:creationId xmlns:a16="http://schemas.microsoft.com/office/drawing/2014/main" id="{F216E31A-C3F2-4E76-973C-1552DEB41434}"/>
              </a:ext>
            </a:extLst>
          </p:cNvPr>
          <p:cNvSpPr/>
          <p:nvPr/>
        </p:nvSpPr>
        <p:spPr>
          <a:xfrm>
            <a:off x="323088" y="4119372"/>
            <a:ext cx="8153400" cy="1384995"/>
          </a:xfrm>
          <a:prstGeom prst="rect">
            <a:avLst/>
          </a:prstGeom>
        </p:spPr>
        <p:txBody>
          <a:bodyPr wrap="square">
            <a:spAutoFit/>
          </a:bodyPr>
          <a:lstStyle/>
          <a:p>
            <a:pPr lvl="0" defTabSz="914400" fontAlgn="auto">
              <a:spcBef>
                <a:spcPts val="700"/>
              </a:spcBef>
              <a:spcAft>
                <a:spcPts val="0"/>
              </a:spcAft>
              <a:buClr>
                <a:srgbClr val="2683C6"/>
              </a:buClr>
              <a:buSzPct val="60000"/>
            </a:pPr>
            <a:r>
              <a:rPr lang="en-US" sz="2800" dirty="0">
                <a:solidFill>
                  <a:prstClr val="black"/>
                </a:solidFill>
                <a:latin typeface="Calibri"/>
                <a:cs typeface="+mn-cs"/>
              </a:rPr>
              <a:t>This resource provides a framework for family engagement activities that help schools and families partner for improved student outcomes.</a:t>
            </a:r>
          </a:p>
        </p:txBody>
      </p:sp>
    </p:spTree>
    <p:extLst>
      <p:ext uri="{BB962C8B-B14F-4D97-AF65-F5344CB8AC3E}">
        <p14:creationId xmlns:p14="http://schemas.microsoft.com/office/powerpoint/2010/main" val="2956107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62415-3F45-4AD5-B33A-93158BE8AB70}"/>
              </a:ext>
            </a:extLst>
          </p:cNvPr>
          <p:cNvSpPr>
            <a:spLocks noGrp="1"/>
          </p:cNvSpPr>
          <p:nvPr>
            <p:ph sz="quarter" idx="1"/>
          </p:nvPr>
        </p:nvSpPr>
        <p:spPr>
          <a:xfrm>
            <a:off x="498141" y="2971800"/>
            <a:ext cx="8153400" cy="1295400"/>
          </a:xfrm>
        </p:spPr>
        <p:txBody>
          <a:bodyPr>
            <a:normAutofit fontScale="92500" lnSpcReduction="20000"/>
          </a:bodyPr>
          <a:lstStyle/>
          <a:p>
            <a:pPr marL="0" indent="0">
              <a:spcBef>
                <a:spcPts val="600"/>
              </a:spcBef>
              <a:buNone/>
            </a:pPr>
            <a:r>
              <a:rPr lang="en-US" sz="3200" b="1" dirty="0">
                <a:solidFill>
                  <a:srgbClr val="335B74"/>
                </a:solidFill>
                <a:ea typeface="+mj-ea"/>
                <a:cs typeface="+mj-cs"/>
                <a:hlinkClick r:id="rId3"/>
              </a:rPr>
              <a:t>Tool #2 </a:t>
            </a:r>
            <a:r>
              <a:rPr lang="en-US" sz="3200" b="1" dirty="0">
                <a:solidFill>
                  <a:srgbClr val="335B74"/>
                </a:solidFill>
                <a:ea typeface="+mj-ea"/>
                <a:cs typeface="+mj-cs"/>
              </a:rPr>
              <a:t> </a:t>
            </a:r>
          </a:p>
          <a:p>
            <a:pPr marL="0" indent="0">
              <a:spcBef>
                <a:spcPts val="600"/>
              </a:spcBef>
              <a:buNone/>
            </a:pPr>
            <a:r>
              <a:rPr lang="en-US" sz="3200" b="1" i="1" dirty="0"/>
              <a:t>Tapping into the Strengths of Families and Communities</a:t>
            </a:r>
          </a:p>
        </p:txBody>
      </p:sp>
      <p:sp>
        <p:nvSpPr>
          <p:cNvPr id="5" name="Rectangle 4">
            <a:extLst>
              <a:ext uri="{FF2B5EF4-FFF2-40B4-BE49-F238E27FC236}">
                <a16:creationId xmlns:a16="http://schemas.microsoft.com/office/drawing/2014/main" id="{18759738-0482-46DF-ABA9-42F6A8E8090D}"/>
              </a:ext>
            </a:extLst>
          </p:cNvPr>
          <p:cNvSpPr/>
          <p:nvPr/>
        </p:nvSpPr>
        <p:spPr>
          <a:xfrm>
            <a:off x="536241" y="4330005"/>
            <a:ext cx="8077200" cy="1384995"/>
          </a:xfrm>
          <a:prstGeom prst="rect">
            <a:avLst/>
          </a:prstGeom>
        </p:spPr>
        <p:txBody>
          <a:bodyPr wrap="square">
            <a:spAutoFit/>
          </a:bodyPr>
          <a:lstStyle/>
          <a:p>
            <a:pPr lvl="0" defTabSz="914400" fontAlgn="auto">
              <a:spcBef>
                <a:spcPts val="600"/>
              </a:spcBef>
              <a:spcAft>
                <a:spcPts val="0"/>
              </a:spcAft>
              <a:buClr>
                <a:srgbClr val="2683C6"/>
              </a:buClr>
              <a:buSzPct val="60000"/>
            </a:pPr>
            <a:r>
              <a:rPr lang="en-US" sz="2800" dirty="0">
                <a:solidFill>
                  <a:prstClr val="black"/>
                </a:solidFill>
                <a:latin typeface="Calibri"/>
                <a:cs typeface="+mn-cs"/>
              </a:rPr>
              <a:t>This resource provides educators with practices and tools to support establishing and maintaining strong community and parental engagement in schools.</a:t>
            </a:r>
          </a:p>
        </p:txBody>
      </p:sp>
      <p:sp>
        <p:nvSpPr>
          <p:cNvPr id="7" name="Rectangle 6">
            <a:extLst>
              <a:ext uri="{FF2B5EF4-FFF2-40B4-BE49-F238E27FC236}">
                <a16:creationId xmlns:a16="http://schemas.microsoft.com/office/drawing/2014/main" id="{1179FEDA-CD31-4F38-AD87-DE3BC50160C5}"/>
              </a:ext>
            </a:extLst>
          </p:cNvPr>
          <p:cNvSpPr/>
          <p:nvPr/>
        </p:nvSpPr>
        <p:spPr>
          <a:xfrm>
            <a:off x="307641" y="990600"/>
            <a:ext cx="8534400" cy="1754326"/>
          </a:xfrm>
          <a:prstGeom prst="rect">
            <a:avLst/>
          </a:prstGeom>
        </p:spPr>
        <p:txBody>
          <a:bodyPr wrap="square">
            <a:spAutoFit/>
          </a:bodyPr>
          <a:lstStyle/>
          <a:p>
            <a:r>
              <a:rPr lang="en-US" sz="3600" dirty="0">
                <a:solidFill>
                  <a:prstClr val="black"/>
                </a:solidFill>
                <a:latin typeface="Calibri"/>
                <a:ea typeface="+mj-ea"/>
                <a:cs typeface="+mj-cs"/>
                <a:hlinkClick r:id="rId4"/>
              </a:rPr>
              <a:t>Tools for Ensuring Meaningful Communication with Limited English Proficient Families</a:t>
            </a:r>
            <a:endParaRPr lang="en-US" dirty="0"/>
          </a:p>
        </p:txBody>
      </p:sp>
    </p:spTree>
    <p:extLst>
      <p:ext uri="{BB962C8B-B14F-4D97-AF65-F5344CB8AC3E}">
        <p14:creationId xmlns:p14="http://schemas.microsoft.com/office/powerpoint/2010/main" val="3588994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B1BDD-201C-4B15-A181-98993DDC0936}"/>
              </a:ext>
            </a:extLst>
          </p:cNvPr>
          <p:cNvSpPr>
            <a:spLocks noGrp="1"/>
          </p:cNvSpPr>
          <p:nvPr>
            <p:ph type="title"/>
          </p:nvPr>
        </p:nvSpPr>
        <p:spPr>
          <a:xfrm>
            <a:off x="338533" y="1229785"/>
            <a:ext cx="8432951" cy="990600"/>
          </a:xfrm>
        </p:spPr>
        <p:txBody>
          <a:bodyPr/>
          <a:lstStyle/>
          <a:p>
            <a:r>
              <a:rPr lang="en-US" sz="3600" dirty="0">
                <a:solidFill>
                  <a:prstClr val="black"/>
                </a:solidFill>
                <a:hlinkClick r:id="rId3"/>
              </a:rPr>
              <a:t>Tools for Ensuring Meaningful Communication with Limited English Proficient Families</a:t>
            </a:r>
            <a:r>
              <a:rPr lang="en-US" sz="3200" dirty="0"/>
              <a:t/>
            </a:r>
            <a:br>
              <a:rPr lang="en-US" sz="3200" dirty="0"/>
            </a:br>
            <a:endParaRPr lang="en-US" sz="3200" dirty="0"/>
          </a:p>
        </p:txBody>
      </p:sp>
      <p:sp>
        <p:nvSpPr>
          <p:cNvPr id="3" name="Content Placeholder 2">
            <a:extLst>
              <a:ext uri="{FF2B5EF4-FFF2-40B4-BE49-F238E27FC236}">
                <a16:creationId xmlns:a16="http://schemas.microsoft.com/office/drawing/2014/main" id="{38F62415-3F45-4AD5-B33A-93158BE8AB70}"/>
              </a:ext>
            </a:extLst>
          </p:cNvPr>
          <p:cNvSpPr>
            <a:spLocks noGrp="1"/>
          </p:cNvSpPr>
          <p:nvPr>
            <p:ph sz="quarter" idx="1"/>
          </p:nvPr>
        </p:nvSpPr>
        <p:spPr>
          <a:xfrm>
            <a:off x="237085" y="3200400"/>
            <a:ext cx="8153400" cy="1447800"/>
          </a:xfrm>
        </p:spPr>
        <p:txBody>
          <a:bodyPr>
            <a:normAutofit/>
          </a:bodyPr>
          <a:lstStyle/>
          <a:p>
            <a:pPr marL="0" indent="0">
              <a:spcBef>
                <a:spcPts val="600"/>
              </a:spcBef>
              <a:buNone/>
            </a:pPr>
            <a:r>
              <a:rPr lang="en-US" sz="3200" dirty="0">
                <a:hlinkClick r:id="rId4"/>
              </a:rPr>
              <a:t>Tool #3 </a:t>
            </a:r>
            <a:endParaRPr lang="en-US" sz="3200" dirty="0"/>
          </a:p>
          <a:p>
            <a:pPr marL="0" indent="0">
              <a:spcBef>
                <a:spcPts val="600"/>
              </a:spcBef>
              <a:buNone/>
            </a:pPr>
            <a:r>
              <a:rPr lang="en-US" sz="3200" b="1" i="1" dirty="0"/>
              <a:t>Interpretation and Translation Resources </a:t>
            </a:r>
          </a:p>
        </p:txBody>
      </p:sp>
      <p:sp>
        <p:nvSpPr>
          <p:cNvPr id="5" name="Rectangle 4">
            <a:extLst>
              <a:ext uri="{FF2B5EF4-FFF2-40B4-BE49-F238E27FC236}">
                <a16:creationId xmlns:a16="http://schemas.microsoft.com/office/drawing/2014/main" id="{581F3652-4FFF-4DDC-9648-7988BEAD390A}"/>
              </a:ext>
            </a:extLst>
          </p:cNvPr>
          <p:cNvSpPr/>
          <p:nvPr/>
        </p:nvSpPr>
        <p:spPr>
          <a:xfrm>
            <a:off x="237085" y="4419600"/>
            <a:ext cx="8534400" cy="954107"/>
          </a:xfrm>
          <a:prstGeom prst="rect">
            <a:avLst/>
          </a:prstGeom>
        </p:spPr>
        <p:txBody>
          <a:bodyPr wrap="square">
            <a:spAutoFit/>
          </a:bodyPr>
          <a:lstStyle/>
          <a:p>
            <a:pPr lvl="0" defTabSz="914400" fontAlgn="auto">
              <a:spcBef>
                <a:spcPts val="600"/>
              </a:spcBef>
              <a:spcAft>
                <a:spcPts val="0"/>
              </a:spcAft>
              <a:buClr>
                <a:srgbClr val="2683C6"/>
              </a:buClr>
              <a:buSzPct val="60000"/>
            </a:pPr>
            <a:r>
              <a:rPr lang="en-US" sz="2800" dirty="0">
                <a:solidFill>
                  <a:prstClr val="black"/>
                </a:solidFill>
                <a:latin typeface="Calibri"/>
                <a:cs typeface="+mn-cs"/>
              </a:rPr>
              <a:t>This tool contains multiple resources for interpretation and translation.</a:t>
            </a:r>
          </a:p>
        </p:txBody>
      </p:sp>
    </p:spTree>
    <p:extLst>
      <p:ext uri="{BB962C8B-B14F-4D97-AF65-F5344CB8AC3E}">
        <p14:creationId xmlns:p14="http://schemas.microsoft.com/office/powerpoint/2010/main" val="236386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1CC56-ACA7-4A85-9A50-2FAF39C4A646}"/>
              </a:ext>
            </a:extLst>
          </p:cNvPr>
          <p:cNvSpPr>
            <a:spLocks noGrp="1"/>
          </p:cNvSpPr>
          <p:nvPr>
            <p:ph type="title"/>
          </p:nvPr>
        </p:nvSpPr>
        <p:spPr/>
        <p:txBody>
          <a:bodyPr/>
          <a:lstStyle/>
          <a:p>
            <a:r>
              <a:rPr lang="en-US" dirty="0"/>
              <a:t>Background Resources</a:t>
            </a:r>
          </a:p>
        </p:txBody>
      </p:sp>
      <p:sp>
        <p:nvSpPr>
          <p:cNvPr id="3" name="Content Placeholder 2">
            <a:extLst>
              <a:ext uri="{FF2B5EF4-FFF2-40B4-BE49-F238E27FC236}">
                <a16:creationId xmlns:a16="http://schemas.microsoft.com/office/drawing/2014/main" id="{26B0F2BC-F4B6-4119-AB93-41D86BDE4C7C}"/>
              </a:ext>
            </a:extLst>
          </p:cNvPr>
          <p:cNvSpPr>
            <a:spLocks noGrp="1"/>
          </p:cNvSpPr>
          <p:nvPr>
            <p:ph sz="quarter" idx="1"/>
          </p:nvPr>
        </p:nvSpPr>
        <p:spPr>
          <a:xfrm>
            <a:off x="236568" y="1524000"/>
            <a:ext cx="8755032" cy="4876800"/>
          </a:xfrm>
        </p:spPr>
        <p:txBody>
          <a:bodyPr>
            <a:noAutofit/>
          </a:bodyPr>
          <a:lstStyle/>
          <a:p>
            <a:r>
              <a:rPr lang="en-US" sz="2500" dirty="0"/>
              <a:t>Fact sheet on the responsibilities of school districts</a:t>
            </a:r>
          </a:p>
          <a:p>
            <a:r>
              <a:rPr lang="en-US" sz="2500" dirty="0"/>
              <a:t>Fact sheet answering common questions about the rights of limited English proficient parents and guardians</a:t>
            </a:r>
          </a:p>
          <a:p>
            <a:r>
              <a:rPr lang="en-US" sz="2500" dirty="0"/>
              <a:t>Original OCR/DOJ guidance in “Dear Colleague” letter </a:t>
            </a:r>
          </a:p>
          <a:p>
            <a:r>
              <a:rPr lang="en-US" sz="2500" dirty="0"/>
              <a:t>Translations into multiple languages</a:t>
            </a:r>
          </a:p>
          <a:p>
            <a:r>
              <a:rPr lang="en-US" sz="2500" dirty="0"/>
              <a:t>All available at </a:t>
            </a:r>
            <a:r>
              <a:rPr lang="en-US" sz="2500" dirty="0">
                <a:hlinkClick r:id="rId3"/>
              </a:rPr>
              <a:t>https://www2.ed.gov/about/offices/list/ocr/ellresources.html</a:t>
            </a:r>
            <a:r>
              <a:rPr lang="en-US" sz="2500" dirty="0"/>
              <a:t> </a:t>
            </a:r>
          </a:p>
          <a:p>
            <a:r>
              <a:rPr lang="en-US" sz="2500" dirty="0"/>
              <a:t>Companion toolkit from the Dept. of Education Office of English Language Acquisition: </a:t>
            </a:r>
            <a:r>
              <a:rPr lang="en-US" sz="2500" dirty="0">
                <a:hlinkClick r:id="rId4"/>
              </a:rPr>
              <a:t>https://www2.ed.gov/about/offices/list/oela/english-learner-toolkit/index.html</a:t>
            </a:r>
            <a:r>
              <a:rPr lang="en-US" sz="2500" dirty="0"/>
              <a:t> </a:t>
            </a:r>
          </a:p>
        </p:txBody>
      </p:sp>
    </p:spTree>
    <p:extLst>
      <p:ext uri="{BB962C8B-B14F-4D97-AF65-F5344CB8AC3E}">
        <p14:creationId xmlns:p14="http://schemas.microsoft.com/office/powerpoint/2010/main" val="1823802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3A5F9-7C80-4734-ABA9-FC278E6E63C1}"/>
              </a:ext>
            </a:extLst>
          </p:cNvPr>
          <p:cNvSpPr>
            <a:spLocks noGrp="1"/>
          </p:cNvSpPr>
          <p:nvPr>
            <p:ph type="title"/>
          </p:nvPr>
        </p:nvSpPr>
        <p:spPr>
          <a:xfrm>
            <a:off x="381000" y="914400"/>
            <a:ext cx="8153400" cy="762000"/>
          </a:xfrm>
        </p:spPr>
        <p:txBody>
          <a:bodyPr/>
          <a:lstStyle/>
          <a:p>
            <a:r>
              <a:rPr lang="en-US" dirty="0"/>
              <a:t>Purpose</a:t>
            </a:r>
          </a:p>
        </p:txBody>
      </p:sp>
      <p:sp>
        <p:nvSpPr>
          <p:cNvPr id="3" name="Content Placeholder 2">
            <a:extLst>
              <a:ext uri="{FF2B5EF4-FFF2-40B4-BE49-F238E27FC236}">
                <a16:creationId xmlns:a16="http://schemas.microsoft.com/office/drawing/2014/main" id="{780A0029-AD2C-41A7-9C80-81D447BB7448}"/>
              </a:ext>
            </a:extLst>
          </p:cNvPr>
          <p:cNvSpPr>
            <a:spLocks noGrp="1"/>
          </p:cNvSpPr>
          <p:nvPr>
            <p:ph sz="quarter" idx="4294967295"/>
          </p:nvPr>
        </p:nvSpPr>
        <p:spPr>
          <a:xfrm>
            <a:off x="381000" y="1676400"/>
            <a:ext cx="5029199" cy="4419600"/>
          </a:xfrm>
        </p:spPr>
        <p:txBody>
          <a:bodyPr/>
          <a:lstStyle/>
          <a:p>
            <a:pPr marL="0" indent="0">
              <a:buNone/>
            </a:pPr>
            <a:r>
              <a:rPr lang="en-US" dirty="0" smtClean="0"/>
              <a:t>The </a:t>
            </a:r>
            <a:r>
              <a:rPr lang="en-US" b="1" dirty="0" smtClean="0"/>
              <a:t>Professional Development Modules: </a:t>
            </a:r>
            <a:r>
              <a:rPr lang="en-US" b="1" i="1" dirty="0" smtClean="0"/>
              <a:t>English Learner Tool Kit</a:t>
            </a:r>
            <a:r>
              <a:rPr lang="en-US" b="1" dirty="0" smtClean="0"/>
              <a:t> </a:t>
            </a:r>
            <a:r>
              <a:rPr lang="en-US" dirty="0" smtClean="0"/>
              <a:t>is a series </a:t>
            </a:r>
            <a:r>
              <a:rPr lang="en-US" dirty="0"/>
              <a:t>of </a:t>
            </a:r>
            <a:r>
              <a:rPr lang="en-US" dirty="0" smtClean="0"/>
              <a:t>presentations </a:t>
            </a:r>
            <a:r>
              <a:rPr lang="en-US" dirty="0"/>
              <a:t>intended to provide guidance to help local educational leaders meet </a:t>
            </a:r>
            <a:r>
              <a:rPr lang="en-US" dirty="0" smtClean="0"/>
              <a:t>their legal </a:t>
            </a:r>
            <a:r>
              <a:rPr lang="en-US" dirty="0"/>
              <a:t>obligations to English learners (EL) and </a:t>
            </a:r>
            <a:r>
              <a:rPr lang="en-US" dirty="0" smtClean="0"/>
              <a:t> </a:t>
            </a:r>
            <a:r>
              <a:rPr lang="en-US" dirty="0"/>
              <a:t>enhance existing EL </a:t>
            </a:r>
            <a:r>
              <a:rPr lang="en-US" dirty="0" smtClean="0"/>
              <a:t>practices </a:t>
            </a:r>
            <a:r>
              <a:rPr lang="en-US" dirty="0"/>
              <a:t>to </a:t>
            </a:r>
            <a:r>
              <a:rPr lang="en-US" dirty="0" smtClean="0"/>
              <a:t> </a:t>
            </a:r>
            <a:r>
              <a:rPr lang="en-US" dirty="0"/>
              <a:t>meet the needs of all EL </a:t>
            </a:r>
            <a:r>
              <a:rPr lang="en-US" dirty="0" smtClean="0"/>
              <a:t>students, parents, </a:t>
            </a:r>
            <a:r>
              <a:rPr lang="en-US" dirty="0"/>
              <a:t>and </a:t>
            </a:r>
            <a:r>
              <a:rPr lang="en-US" dirty="0" smtClean="0"/>
              <a:t>families</a:t>
            </a:r>
            <a:r>
              <a:rPr lang="en-US" dirty="0"/>
              <a:t>.</a:t>
            </a:r>
          </a:p>
          <a:p>
            <a:pPr marL="0" indent="0">
              <a:buNone/>
            </a:pPr>
            <a:endParaRPr lang="en-US" dirty="0"/>
          </a:p>
        </p:txBody>
      </p:sp>
      <p:pic>
        <p:nvPicPr>
          <p:cNvPr id="4" name="Picture 3">
            <a:hlinkClick r:id="rId3"/>
            <a:extLst>
              <a:ext uri="{FF2B5EF4-FFF2-40B4-BE49-F238E27FC236}">
                <a16:creationId xmlns:a16="http://schemas.microsoft.com/office/drawing/2014/main" id="{4CAB5D17-6151-42A8-9FEC-CBFDDE3AF920}"/>
              </a:ext>
            </a:extLst>
          </p:cNvPr>
          <p:cNvPicPr>
            <a:picLocks noChangeAspect="1"/>
          </p:cNvPicPr>
          <p:nvPr/>
        </p:nvPicPr>
        <p:blipFill>
          <a:blip r:embed="rId4"/>
          <a:stretch>
            <a:fillRect/>
          </a:stretch>
        </p:blipFill>
        <p:spPr>
          <a:xfrm rot="617370">
            <a:off x="5722208" y="1893165"/>
            <a:ext cx="2944080" cy="375858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8573429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48C7-75BF-4364-BDA8-8391AFFF246D}"/>
              </a:ext>
            </a:extLst>
          </p:cNvPr>
          <p:cNvSpPr>
            <a:spLocks noGrp="1"/>
          </p:cNvSpPr>
          <p:nvPr>
            <p:ph type="title"/>
          </p:nvPr>
        </p:nvSpPr>
        <p:spPr>
          <a:xfrm>
            <a:off x="381000" y="762000"/>
            <a:ext cx="8153400" cy="990600"/>
          </a:xfrm>
        </p:spPr>
        <p:txBody>
          <a:bodyPr/>
          <a:lstStyle/>
          <a:p>
            <a:r>
              <a:rPr lang="en-US" dirty="0"/>
              <a:t>Further Reading</a:t>
            </a:r>
          </a:p>
        </p:txBody>
      </p:sp>
      <p:sp>
        <p:nvSpPr>
          <p:cNvPr id="3" name="Content Placeholder 2">
            <a:extLst>
              <a:ext uri="{FF2B5EF4-FFF2-40B4-BE49-F238E27FC236}">
                <a16:creationId xmlns:a16="http://schemas.microsoft.com/office/drawing/2014/main" id="{8335ECE1-F5B0-4854-8318-D9ABA0C76AAA}"/>
              </a:ext>
            </a:extLst>
          </p:cNvPr>
          <p:cNvSpPr>
            <a:spLocks noGrp="1"/>
          </p:cNvSpPr>
          <p:nvPr>
            <p:ph sz="quarter" idx="1"/>
          </p:nvPr>
        </p:nvSpPr>
        <p:spPr>
          <a:xfrm>
            <a:off x="381000" y="1524000"/>
            <a:ext cx="8385048" cy="5257800"/>
          </a:xfrm>
        </p:spPr>
        <p:txBody>
          <a:bodyPr>
            <a:normAutofit/>
          </a:bodyPr>
          <a:lstStyle/>
          <a:p>
            <a:pPr marL="176213" indent="-176213"/>
            <a:r>
              <a:rPr lang="en-US" sz="1900" dirty="0"/>
              <a:t> American Speech-Language-Hearing Association. (</a:t>
            </a:r>
            <a:r>
              <a:rPr lang="en-US" sz="1900" dirty="0" err="1"/>
              <a:t>n.d.</a:t>
            </a:r>
            <a:r>
              <a:rPr lang="en-US" sz="1900" dirty="0"/>
              <a:t>). </a:t>
            </a:r>
            <a:r>
              <a:rPr lang="en-US" sz="1900" i="1" dirty="0"/>
              <a:t>Collaborating with interpreters</a:t>
            </a:r>
            <a:r>
              <a:rPr lang="en-US" sz="1900" dirty="0"/>
              <a:t>: </a:t>
            </a:r>
            <a:r>
              <a:rPr lang="en-US" sz="1900" dirty="0">
                <a:hlinkClick r:id="rId3"/>
              </a:rPr>
              <a:t>http://www.asha.org/PRPSpecificTopic.aspx?folderid=8589935334&amp;section=Overview</a:t>
            </a:r>
            <a:r>
              <a:rPr lang="en-US" sz="1900" dirty="0"/>
              <a:t> </a:t>
            </a:r>
          </a:p>
          <a:p>
            <a:pPr marL="176213" indent="-176213"/>
            <a:r>
              <a:rPr lang="en-US" sz="1900" dirty="0"/>
              <a:t> </a:t>
            </a:r>
            <a:r>
              <a:rPr lang="en-US" sz="1900" dirty="0" err="1"/>
              <a:t>Breiseth</a:t>
            </a:r>
            <a:r>
              <a:rPr lang="en-US" sz="1900" dirty="0"/>
              <a:t>, L. (2011, August). </a:t>
            </a:r>
            <a:r>
              <a:rPr lang="en-US" sz="1900" i="1" dirty="0"/>
              <a:t>Engaging ELL families: 20 strategies for school leaders with questions for reflection and checklists: </a:t>
            </a:r>
            <a:r>
              <a:rPr lang="en-US" sz="1900" dirty="0">
                <a:hlinkClick r:id="rId4"/>
              </a:rPr>
              <a:t>http://www.colorincolorado.org/pdfs/articles/Engaging-ELL-Families_A-Checklist-for-School-Leaders.pdf</a:t>
            </a:r>
            <a:r>
              <a:rPr lang="en-US" sz="1900" dirty="0"/>
              <a:t> </a:t>
            </a:r>
          </a:p>
          <a:p>
            <a:pPr marL="176213" indent="-176213"/>
            <a:r>
              <a:rPr lang="en-US" sz="1900" dirty="0" err="1"/>
              <a:t>Erekson</a:t>
            </a:r>
            <a:r>
              <a:rPr lang="en-US" sz="1900" dirty="0"/>
              <a:t>, J., Kim, Y., &amp; </a:t>
            </a:r>
            <a:r>
              <a:rPr lang="en-US" sz="1900" dirty="0" err="1"/>
              <a:t>Lycke</a:t>
            </a:r>
            <a:r>
              <a:rPr lang="en-US" sz="1900" dirty="0"/>
              <a:t>, K. (2015, March). </a:t>
            </a:r>
            <a:r>
              <a:rPr lang="en-US" sz="1900" i="1" dirty="0"/>
              <a:t>Five principles with twenty examples for engaging ELL families</a:t>
            </a:r>
            <a:r>
              <a:rPr lang="en-US" sz="1900" dirty="0"/>
              <a:t>. ASCD Express: </a:t>
            </a:r>
            <a:r>
              <a:rPr lang="en-US" sz="1900" dirty="0">
                <a:hlinkClick r:id="rId5"/>
              </a:rPr>
              <a:t>http://www.ascd.org/ascd-express/vol10/1013-erekson.aspx</a:t>
            </a:r>
            <a:r>
              <a:rPr lang="en-US" sz="1900" dirty="0"/>
              <a:t> </a:t>
            </a:r>
          </a:p>
          <a:p>
            <a:pPr marL="176213" indent="-176213"/>
            <a:r>
              <a:rPr lang="en-US" sz="1900" dirty="0"/>
              <a:t> Harry, B., &amp; Waterman, R. (2008). </a:t>
            </a:r>
            <a:r>
              <a:rPr lang="en-US" sz="1900" i="1" dirty="0"/>
              <a:t>Building collaboration between schools and parents of English language learners: Transcending barriers, creating opportunities. </a:t>
            </a:r>
            <a:r>
              <a:rPr lang="en-US" sz="1900" dirty="0"/>
              <a:t>National Center for Culturally Responsive Educational Systems: </a:t>
            </a:r>
            <a:r>
              <a:rPr lang="en-US" sz="1900" dirty="0">
                <a:hlinkClick r:id="rId6"/>
              </a:rPr>
              <a:t>http://www.niusileadscape.org/docs/FINAL_PRODUCTS/LearningCarousel/Building_Collaboration_Between_Schools_and_Parents_of_ELLs.pdf</a:t>
            </a:r>
            <a:r>
              <a:rPr lang="en-US" sz="1900" dirty="0"/>
              <a:t> </a:t>
            </a:r>
          </a:p>
        </p:txBody>
      </p:sp>
    </p:spTree>
    <p:extLst>
      <p:ext uri="{BB962C8B-B14F-4D97-AF65-F5344CB8AC3E}">
        <p14:creationId xmlns:p14="http://schemas.microsoft.com/office/powerpoint/2010/main" val="4028248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01BA-E467-424C-83BB-926DD3E15E98}"/>
              </a:ext>
            </a:extLst>
          </p:cNvPr>
          <p:cNvSpPr>
            <a:spLocks noGrp="1"/>
          </p:cNvSpPr>
          <p:nvPr>
            <p:ph type="title"/>
          </p:nvPr>
        </p:nvSpPr>
        <p:spPr>
          <a:xfrm>
            <a:off x="635302" y="1066800"/>
            <a:ext cx="8153400" cy="990600"/>
          </a:xfrm>
        </p:spPr>
        <p:txBody>
          <a:bodyPr/>
          <a:lstStyle/>
          <a:p>
            <a:r>
              <a:rPr lang="en-US" i="1" dirty="0" smtClean="0"/>
              <a:t>English Learner Tool Kit </a:t>
            </a:r>
            <a:r>
              <a:rPr lang="en-US" dirty="0" smtClean="0"/>
              <a:t>Topics</a:t>
            </a:r>
            <a:endParaRPr lang="en-US" dirty="0"/>
          </a:p>
        </p:txBody>
      </p:sp>
      <p:sp>
        <p:nvSpPr>
          <p:cNvPr id="3" name="Content Placeholder 2">
            <a:extLst>
              <a:ext uri="{FF2B5EF4-FFF2-40B4-BE49-F238E27FC236}">
                <a16:creationId xmlns:a16="http://schemas.microsoft.com/office/drawing/2014/main" id="{34BB8641-A203-4094-9BEE-99833D057405}"/>
              </a:ext>
            </a:extLst>
          </p:cNvPr>
          <p:cNvSpPr>
            <a:spLocks noGrp="1"/>
          </p:cNvSpPr>
          <p:nvPr>
            <p:ph sz="quarter" idx="1"/>
          </p:nvPr>
        </p:nvSpPr>
        <p:spPr>
          <a:xfrm>
            <a:off x="152400" y="2133600"/>
            <a:ext cx="8864902" cy="4648200"/>
          </a:xfrm>
        </p:spPr>
        <p:txBody>
          <a:bodyPr numCol="2"/>
          <a:lstStyle/>
          <a:p>
            <a:pPr marL="465138" indent="-465138">
              <a:spcBef>
                <a:spcPts val="0"/>
              </a:spcBef>
              <a:buClrTx/>
              <a:buSzPct val="100000"/>
              <a:buFont typeface="+mj-lt"/>
              <a:buAutoNum type="arabicPeriod"/>
            </a:pPr>
            <a:r>
              <a:rPr lang="en-US" sz="3200" dirty="0" smtClean="0"/>
              <a:t>Identifying All ELs</a:t>
            </a:r>
            <a:endParaRPr lang="en-US" sz="3200" dirty="0"/>
          </a:p>
          <a:p>
            <a:pPr marL="465138" indent="-465138">
              <a:spcBef>
                <a:spcPts val="0"/>
              </a:spcBef>
              <a:buClrTx/>
              <a:buSzPct val="100000"/>
              <a:buFont typeface="+mj-lt"/>
              <a:buAutoNum type="arabicPeriod"/>
            </a:pPr>
            <a:r>
              <a:rPr lang="en-US" sz="3200" dirty="0" smtClean="0"/>
              <a:t>Language Assistance Programs</a:t>
            </a:r>
            <a:endParaRPr lang="en-US" sz="3200" dirty="0"/>
          </a:p>
          <a:p>
            <a:pPr marL="465138" indent="-465138">
              <a:spcBef>
                <a:spcPts val="0"/>
              </a:spcBef>
              <a:buClrTx/>
              <a:buSzPct val="100000"/>
              <a:buFont typeface="+mj-lt"/>
              <a:buAutoNum type="arabicPeriod"/>
            </a:pPr>
            <a:r>
              <a:rPr lang="en-US" sz="3200" dirty="0" smtClean="0"/>
              <a:t>Staffing </a:t>
            </a:r>
            <a:r>
              <a:rPr lang="en-US" sz="3200" dirty="0"/>
              <a:t>and </a:t>
            </a:r>
            <a:r>
              <a:rPr lang="en-US" sz="3200" dirty="0" smtClean="0"/>
              <a:t>Supports</a:t>
            </a:r>
            <a:endParaRPr lang="en-US" sz="3200" dirty="0"/>
          </a:p>
          <a:p>
            <a:pPr marL="465138" indent="-465138">
              <a:spcBef>
                <a:spcPts val="0"/>
              </a:spcBef>
              <a:buClrTx/>
              <a:buSzPct val="100000"/>
              <a:buFont typeface="+mj-lt"/>
              <a:buAutoNum type="arabicPeriod"/>
            </a:pPr>
            <a:r>
              <a:rPr lang="en-US" sz="3200" dirty="0"/>
              <a:t>Meaningful </a:t>
            </a:r>
            <a:r>
              <a:rPr lang="en-US" sz="3200" dirty="0" smtClean="0"/>
              <a:t>Access</a:t>
            </a:r>
          </a:p>
          <a:p>
            <a:pPr marL="465138" indent="-465138">
              <a:spcBef>
                <a:spcPts val="0"/>
              </a:spcBef>
              <a:buClrTx/>
              <a:buSzPct val="100000"/>
              <a:buFont typeface="+mj-lt"/>
              <a:buAutoNum type="arabicPeriod"/>
            </a:pPr>
            <a:r>
              <a:rPr lang="en-US" sz="3200" dirty="0" smtClean="0"/>
              <a:t>Inclusive Environment</a:t>
            </a:r>
            <a:endParaRPr lang="en-US" sz="3200" dirty="0"/>
          </a:p>
          <a:p>
            <a:pPr marL="465138" indent="-465138">
              <a:spcBef>
                <a:spcPts val="0"/>
              </a:spcBef>
              <a:buClrTx/>
              <a:buSzPct val="100000"/>
              <a:buFont typeface="+mj-lt"/>
              <a:buAutoNum type="arabicPeriod"/>
            </a:pPr>
            <a:r>
              <a:rPr lang="en-US" sz="3200" dirty="0" smtClean="0"/>
              <a:t>ELs </a:t>
            </a:r>
            <a:r>
              <a:rPr lang="en-US" sz="3200" dirty="0"/>
              <a:t>with </a:t>
            </a:r>
            <a:r>
              <a:rPr lang="en-US" sz="3200" dirty="0" smtClean="0"/>
              <a:t>Disabilities</a:t>
            </a:r>
          </a:p>
          <a:p>
            <a:pPr marL="514350" indent="-514350">
              <a:spcBef>
                <a:spcPts val="0"/>
              </a:spcBef>
              <a:buClrTx/>
              <a:buFont typeface="+mj-lt"/>
              <a:buAutoNum type="arabicPeriod"/>
            </a:pPr>
            <a:endParaRPr lang="en-US" sz="3200" dirty="0"/>
          </a:p>
          <a:p>
            <a:pPr marL="514350" indent="-514350">
              <a:spcBef>
                <a:spcPts val="0"/>
              </a:spcBef>
              <a:buClrTx/>
              <a:buFont typeface="+mj-lt"/>
              <a:buAutoNum type="arabicPeriod"/>
            </a:pPr>
            <a:endParaRPr lang="en-US" sz="3200" dirty="0"/>
          </a:p>
          <a:p>
            <a:pPr marL="798513" indent="-514350">
              <a:spcBef>
                <a:spcPts val="0"/>
              </a:spcBef>
              <a:buClrTx/>
              <a:buSzPct val="100000"/>
              <a:buFont typeface="+mj-lt"/>
              <a:buAutoNum type="arabicPeriod"/>
            </a:pPr>
            <a:r>
              <a:rPr lang="en-US" sz="3200" dirty="0" smtClean="0"/>
              <a:t>ELs </a:t>
            </a:r>
            <a:r>
              <a:rPr lang="en-US" sz="3200" dirty="0"/>
              <a:t>Who Opt </a:t>
            </a:r>
            <a:r>
              <a:rPr lang="en-US" sz="3200" dirty="0" smtClean="0"/>
              <a:t>Out of Programs</a:t>
            </a:r>
            <a:endParaRPr lang="en-US" sz="3200" dirty="0"/>
          </a:p>
          <a:p>
            <a:pPr marL="798513" indent="-514350">
              <a:spcBef>
                <a:spcPts val="0"/>
              </a:spcBef>
              <a:buClrTx/>
              <a:buSzPct val="100000"/>
              <a:buFont typeface="+mj-lt"/>
              <a:buAutoNum type="arabicPeriod"/>
            </a:pPr>
            <a:r>
              <a:rPr lang="en-US" sz="3200" dirty="0"/>
              <a:t>Monitoring and </a:t>
            </a:r>
            <a:r>
              <a:rPr lang="en-US" sz="3200" dirty="0" smtClean="0"/>
              <a:t>Exiting EL Programs</a:t>
            </a:r>
            <a:endParaRPr lang="en-US" sz="3200" dirty="0"/>
          </a:p>
          <a:p>
            <a:pPr marL="798513" indent="-514350">
              <a:spcBef>
                <a:spcPts val="0"/>
              </a:spcBef>
              <a:buClrTx/>
              <a:buSzPct val="100000"/>
              <a:buFont typeface="+mj-lt"/>
              <a:buAutoNum type="arabicPeriod"/>
            </a:pPr>
            <a:r>
              <a:rPr lang="en-US" sz="3200" dirty="0" smtClean="0"/>
              <a:t>Evaluation of EL Programs</a:t>
            </a:r>
            <a:endParaRPr lang="en-US" sz="3200" dirty="0"/>
          </a:p>
          <a:p>
            <a:pPr marL="798513" indent="-514350">
              <a:spcBef>
                <a:spcPts val="0"/>
              </a:spcBef>
              <a:buClrTx/>
              <a:buSzPct val="100000"/>
              <a:buFont typeface="+mj-lt"/>
              <a:buAutoNum type="arabicPeriod"/>
            </a:pPr>
            <a:r>
              <a:rPr lang="en-US" sz="3200" b="1" u="sng" dirty="0" smtClean="0"/>
              <a:t>Communication with EL Parents</a:t>
            </a:r>
            <a:endParaRPr lang="en-US" sz="3200" b="1" u="sng" dirty="0"/>
          </a:p>
        </p:txBody>
      </p:sp>
    </p:spTree>
    <p:extLst>
      <p:ext uri="{BB962C8B-B14F-4D97-AF65-F5344CB8AC3E}">
        <p14:creationId xmlns:p14="http://schemas.microsoft.com/office/powerpoint/2010/main" val="1659204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01AA4-10B1-4FD2-AECD-1936905CC446}"/>
              </a:ext>
            </a:extLst>
          </p:cNvPr>
          <p:cNvSpPr>
            <a:spLocks noGrp="1"/>
          </p:cNvSpPr>
          <p:nvPr>
            <p:ph type="title"/>
          </p:nvPr>
        </p:nvSpPr>
        <p:spPr>
          <a:xfrm>
            <a:off x="635302" y="914400"/>
            <a:ext cx="8153400" cy="990600"/>
          </a:xfrm>
        </p:spPr>
        <p:txBody>
          <a:bodyPr/>
          <a:lstStyle/>
          <a:p>
            <a:r>
              <a:rPr lang="en-US" dirty="0" smtClean="0"/>
              <a:t>Significant </a:t>
            </a:r>
            <a:r>
              <a:rPr lang="en-US" dirty="0"/>
              <a:t>Legal History</a:t>
            </a:r>
          </a:p>
        </p:txBody>
      </p:sp>
      <p:sp>
        <p:nvSpPr>
          <p:cNvPr id="3" name="Content Placeholder 2">
            <a:extLst>
              <a:ext uri="{FF2B5EF4-FFF2-40B4-BE49-F238E27FC236}">
                <a16:creationId xmlns:a16="http://schemas.microsoft.com/office/drawing/2014/main" id="{35545A99-4ADF-428E-AA00-CA6E169D15FB}"/>
              </a:ext>
            </a:extLst>
          </p:cNvPr>
          <p:cNvSpPr>
            <a:spLocks noGrp="1"/>
          </p:cNvSpPr>
          <p:nvPr>
            <p:ph sz="quarter" idx="1"/>
          </p:nvPr>
        </p:nvSpPr>
        <p:spPr>
          <a:xfrm>
            <a:off x="457200" y="1905000"/>
            <a:ext cx="8153400" cy="4495800"/>
          </a:xfrm>
        </p:spPr>
        <p:txBody>
          <a:bodyPr/>
          <a:lstStyle/>
          <a:p>
            <a:r>
              <a:rPr lang="en-US" dirty="0">
                <a:hlinkClick r:id="rId3"/>
              </a:rPr>
              <a:t>Title VI of the Civil Rights </a:t>
            </a:r>
            <a:r>
              <a:rPr lang="en-US" dirty="0" smtClean="0">
                <a:hlinkClick r:id="rId3"/>
              </a:rPr>
              <a:t>Act, 1964</a:t>
            </a:r>
            <a:endParaRPr lang="en-US" dirty="0"/>
          </a:p>
          <a:p>
            <a:pPr lvl="1"/>
            <a:r>
              <a:rPr lang="en-US" dirty="0"/>
              <a:t>Prohibits discrimination on the grounds of race, color, or national origin by recipients of federal financial assistance. </a:t>
            </a:r>
          </a:p>
          <a:p>
            <a:pPr lvl="1"/>
            <a:r>
              <a:rPr lang="en-US" dirty="0"/>
              <a:t>The Title VI regulatory requirements have been </a:t>
            </a:r>
            <a:r>
              <a:rPr lang="en-US" dirty="0" smtClean="0"/>
              <a:t>legally interpreted </a:t>
            </a:r>
            <a:r>
              <a:rPr lang="en-US" dirty="0"/>
              <a:t>to prohibit </a:t>
            </a:r>
            <a:r>
              <a:rPr lang="en-US" b="1" dirty="0">
                <a:solidFill>
                  <a:schemeClr val="tx2"/>
                </a:solidFill>
              </a:rPr>
              <a:t>denial of equal access to education </a:t>
            </a:r>
            <a:r>
              <a:rPr lang="en-US" dirty="0"/>
              <a:t>because of a language minority student's limited proficiency in English.</a:t>
            </a:r>
          </a:p>
          <a:p>
            <a:endParaRPr lang="en-US" dirty="0"/>
          </a:p>
        </p:txBody>
      </p:sp>
    </p:spTree>
    <p:extLst>
      <p:ext uri="{BB962C8B-B14F-4D97-AF65-F5344CB8AC3E}">
        <p14:creationId xmlns:p14="http://schemas.microsoft.com/office/powerpoint/2010/main" val="4052206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BF11D-B17C-4B3A-A69D-AA21FDC15154}"/>
              </a:ext>
            </a:extLst>
          </p:cNvPr>
          <p:cNvSpPr>
            <a:spLocks noGrp="1"/>
          </p:cNvSpPr>
          <p:nvPr>
            <p:ph type="title"/>
          </p:nvPr>
        </p:nvSpPr>
        <p:spPr>
          <a:xfrm>
            <a:off x="635302" y="914400"/>
            <a:ext cx="8153400" cy="990600"/>
          </a:xfrm>
        </p:spPr>
        <p:txBody>
          <a:bodyPr/>
          <a:lstStyle/>
          <a:p>
            <a:r>
              <a:rPr lang="en-US" dirty="0" smtClean="0"/>
              <a:t>Significant </a:t>
            </a:r>
            <a:r>
              <a:rPr lang="en-US" dirty="0"/>
              <a:t>Legal History</a:t>
            </a:r>
          </a:p>
        </p:txBody>
      </p:sp>
      <p:sp>
        <p:nvSpPr>
          <p:cNvPr id="3" name="Content Placeholder 2">
            <a:extLst>
              <a:ext uri="{FF2B5EF4-FFF2-40B4-BE49-F238E27FC236}">
                <a16:creationId xmlns:a16="http://schemas.microsoft.com/office/drawing/2014/main" id="{F31878D2-DFC8-4679-8A12-902A7D10C11C}"/>
              </a:ext>
            </a:extLst>
          </p:cNvPr>
          <p:cNvSpPr>
            <a:spLocks noGrp="1"/>
          </p:cNvSpPr>
          <p:nvPr>
            <p:ph sz="quarter" idx="1"/>
          </p:nvPr>
        </p:nvSpPr>
        <p:spPr>
          <a:xfrm>
            <a:off x="612648" y="1752600"/>
            <a:ext cx="8153400" cy="4495800"/>
          </a:xfrm>
        </p:spPr>
        <p:txBody>
          <a:bodyPr/>
          <a:lstStyle/>
          <a:p>
            <a:r>
              <a:rPr lang="en-US" sz="3200" i="1" dirty="0">
                <a:solidFill>
                  <a:schemeClr val="accent2"/>
                </a:solidFill>
                <a:hlinkClick r:id="rId3"/>
              </a:rPr>
              <a:t>Lau v. Nichols </a:t>
            </a:r>
            <a:r>
              <a:rPr lang="en-US" sz="3200" dirty="0">
                <a:solidFill>
                  <a:schemeClr val="accent2"/>
                </a:solidFill>
                <a:hlinkClick r:id="rId3"/>
              </a:rPr>
              <a:t>Court </a:t>
            </a:r>
            <a:r>
              <a:rPr lang="en-US" sz="3200" dirty="0" smtClean="0">
                <a:solidFill>
                  <a:schemeClr val="accent2"/>
                </a:solidFill>
                <a:hlinkClick r:id="rId3"/>
              </a:rPr>
              <a:t>Case, </a:t>
            </a:r>
            <a:r>
              <a:rPr lang="en-US" sz="3200" dirty="0">
                <a:solidFill>
                  <a:schemeClr val="accent2"/>
                </a:solidFill>
                <a:hlinkClick r:id="rId3"/>
              </a:rPr>
              <a:t>1974</a:t>
            </a:r>
            <a:endParaRPr lang="en-US" sz="3200" dirty="0">
              <a:solidFill>
                <a:schemeClr val="accent2"/>
              </a:solidFill>
            </a:endParaRPr>
          </a:p>
          <a:p>
            <a:pPr lvl="1"/>
            <a:r>
              <a:rPr lang="en-US" sz="2700" dirty="0"/>
              <a:t>Case dealt with San Francisco school system’s failure to provide English language instruction to 1,800 students of Chinese ancestry.</a:t>
            </a:r>
          </a:p>
          <a:p>
            <a:pPr lvl="1"/>
            <a:r>
              <a:rPr lang="en-US" sz="2700" dirty="0"/>
              <a:t>U.S. Supreme Court unanimously ruled that a lack of supplemental instruction for English learners denies them a </a:t>
            </a:r>
            <a:r>
              <a:rPr lang="en-US" sz="2700" b="1" dirty="0">
                <a:solidFill>
                  <a:srgbClr val="17375E"/>
                </a:solidFill>
              </a:rPr>
              <a:t>meaningful </a:t>
            </a:r>
            <a:r>
              <a:rPr lang="en-US" sz="2700" dirty="0"/>
              <a:t>opportunity to participate in </a:t>
            </a:r>
            <a:r>
              <a:rPr lang="en-US" sz="2700" dirty="0" smtClean="0"/>
              <a:t>educational programs, </a:t>
            </a:r>
            <a:r>
              <a:rPr lang="en-US" sz="2700" dirty="0"/>
              <a:t>which violates the Civil Rights Act of 1964. </a:t>
            </a:r>
          </a:p>
        </p:txBody>
      </p:sp>
    </p:spTree>
    <p:extLst>
      <p:ext uri="{BB962C8B-B14F-4D97-AF65-F5344CB8AC3E}">
        <p14:creationId xmlns:p14="http://schemas.microsoft.com/office/powerpoint/2010/main" val="1018097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08976-0561-43CF-B829-3DEE5E5E5010}"/>
              </a:ext>
            </a:extLst>
          </p:cNvPr>
          <p:cNvSpPr>
            <a:spLocks noGrp="1"/>
          </p:cNvSpPr>
          <p:nvPr>
            <p:ph type="title"/>
          </p:nvPr>
        </p:nvSpPr>
        <p:spPr>
          <a:xfrm>
            <a:off x="635302" y="914400"/>
            <a:ext cx="8153400" cy="990600"/>
          </a:xfrm>
        </p:spPr>
        <p:txBody>
          <a:bodyPr/>
          <a:lstStyle/>
          <a:p>
            <a:r>
              <a:rPr lang="en-US" dirty="0" smtClean="0"/>
              <a:t>Significant </a:t>
            </a:r>
            <a:r>
              <a:rPr lang="en-US" dirty="0"/>
              <a:t>Legal History</a:t>
            </a:r>
          </a:p>
        </p:txBody>
      </p:sp>
      <p:sp>
        <p:nvSpPr>
          <p:cNvPr id="3" name="Content Placeholder 2">
            <a:extLst>
              <a:ext uri="{FF2B5EF4-FFF2-40B4-BE49-F238E27FC236}">
                <a16:creationId xmlns:a16="http://schemas.microsoft.com/office/drawing/2014/main" id="{AE8334A5-EA5F-4645-A8AC-E106776DD0FA}"/>
              </a:ext>
            </a:extLst>
          </p:cNvPr>
          <p:cNvSpPr>
            <a:spLocks noGrp="1"/>
          </p:cNvSpPr>
          <p:nvPr>
            <p:ph sz="quarter" idx="1"/>
          </p:nvPr>
        </p:nvSpPr>
        <p:spPr>
          <a:xfrm>
            <a:off x="612648" y="1752600"/>
            <a:ext cx="8153400" cy="4495800"/>
          </a:xfrm>
        </p:spPr>
        <p:txBody>
          <a:bodyPr/>
          <a:lstStyle/>
          <a:p>
            <a:r>
              <a:rPr lang="en-US" dirty="0">
                <a:hlinkClick r:id="rId3"/>
              </a:rPr>
              <a:t>Equal Educational Opportunities Act (EEOA), 1974</a:t>
            </a:r>
          </a:p>
          <a:p>
            <a:pPr lvl="1"/>
            <a:r>
              <a:rPr lang="en-US" dirty="0"/>
              <a:t>Prohibits states from denying equal educational opportunity to an individual on account of his or her race, color, sex, or national origin. </a:t>
            </a:r>
          </a:p>
          <a:p>
            <a:pPr lvl="1"/>
            <a:r>
              <a:rPr lang="en-US" dirty="0"/>
              <a:t>The statute specifically prohibits states from </a:t>
            </a:r>
            <a:r>
              <a:rPr lang="en-US" b="1" dirty="0">
                <a:solidFill>
                  <a:schemeClr val="tx2"/>
                </a:solidFill>
              </a:rPr>
              <a:t>denying equal educational </a:t>
            </a:r>
            <a:r>
              <a:rPr lang="en-US" dirty="0"/>
              <a:t>opportunity by the failure of an educational agency to take appropriate action to overcome language barriers that impede equal participation by its students in its instructional programs. </a:t>
            </a:r>
          </a:p>
          <a:p>
            <a:endParaRPr lang="en-US" dirty="0"/>
          </a:p>
        </p:txBody>
      </p:sp>
    </p:spTree>
    <p:extLst>
      <p:ext uri="{BB962C8B-B14F-4D97-AF65-F5344CB8AC3E}">
        <p14:creationId xmlns:p14="http://schemas.microsoft.com/office/powerpoint/2010/main" val="3711999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a:extLst>
              <a:ext uri="{FF2B5EF4-FFF2-40B4-BE49-F238E27FC236}">
                <a16:creationId xmlns:a16="http://schemas.microsoft.com/office/drawing/2014/main" id="{D6D86AA9-2D8D-4BEB-B1E4-39DCC56DCDF9}"/>
              </a:ext>
            </a:extLst>
          </p:cNvPr>
          <p:cNvPicPr>
            <a:picLocks noChangeAspect="1"/>
          </p:cNvPicPr>
          <p:nvPr/>
        </p:nvPicPr>
        <p:blipFill rotWithShape="1">
          <a:blip r:embed="rId3">
            <a:extLst>
              <a:ext uri="{28A0092B-C50C-407E-A947-70E740481C1C}">
                <a14:useLocalDpi xmlns:a14="http://schemas.microsoft.com/office/drawing/2010/main" val="0"/>
              </a:ext>
            </a:extLst>
          </a:blip>
          <a:srcRect t="11442" b="30804"/>
          <a:stretch/>
        </p:blipFill>
        <p:spPr>
          <a:xfrm>
            <a:off x="-76200" y="3429000"/>
            <a:ext cx="9296400" cy="3429000"/>
          </a:xfrm>
          <a:prstGeom prst="rect">
            <a:avLst/>
          </a:prstGeom>
          <a:ln w="38100">
            <a:noFill/>
          </a:ln>
        </p:spPr>
      </p:pic>
      <p:sp>
        <p:nvSpPr>
          <p:cNvPr id="7" name="Rectangle 6"/>
          <p:cNvSpPr/>
          <p:nvPr/>
        </p:nvSpPr>
        <p:spPr>
          <a:xfrm>
            <a:off x="-76200" y="-76200"/>
            <a:ext cx="9296400" cy="7010400"/>
          </a:xfrm>
          <a:prstGeom prst="rect">
            <a:avLst/>
          </a:prstGeom>
          <a:solidFill>
            <a:srgbClr val="17375E">
              <a:alpha val="50196"/>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389589" y="152400"/>
            <a:ext cx="7306611" cy="3276600"/>
          </a:xfrm>
        </p:spPr>
        <p:txBody>
          <a:bodyPr/>
          <a:lstStyle/>
          <a:p>
            <a:pPr>
              <a:spcAft>
                <a:spcPts val="600"/>
              </a:spcAft>
            </a:pPr>
            <a:r>
              <a:rPr lang="en-US" sz="3000" dirty="0"/>
              <a:t>“There is no equality of treatment merely by providing students with the same facilities, textbooks, teachers, and curriculum; for students who do not understand English are effectively foreclosed from any meaningful education.”</a:t>
            </a:r>
          </a:p>
        </p:txBody>
      </p:sp>
      <p:sp>
        <p:nvSpPr>
          <p:cNvPr id="11" name="Text Placeholder 10"/>
          <p:cNvSpPr>
            <a:spLocks noGrp="1"/>
          </p:cNvSpPr>
          <p:nvPr>
            <p:ph type="body" sz="quarter" idx="10"/>
          </p:nvPr>
        </p:nvSpPr>
        <p:spPr>
          <a:xfrm>
            <a:off x="4038600" y="2667000"/>
            <a:ext cx="4419600" cy="946150"/>
          </a:xfrm>
        </p:spPr>
        <p:txBody>
          <a:bodyPr>
            <a:normAutofit fontScale="92500"/>
          </a:bodyPr>
          <a:lstStyle/>
          <a:p>
            <a:pPr marL="0" indent="0">
              <a:buNone/>
            </a:pPr>
            <a:r>
              <a:rPr lang="en-US" sz="3200" dirty="0"/>
              <a:t>—</a:t>
            </a:r>
            <a:r>
              <a:rPr lang="en-US" sz="3200" i="1" dirty="0"/>
              <a:t>Justice William Douglas</a:t>
            </a:r>
            <a:endParaRPr lang="en-US" sz="3200" dirty="0"/>
          </a:p>
        </p:txBody>
      </p:sp>
      <p:sp>
        <p:nvSpPr>
          <p:cNvPr id="10" name="TextBox 9"/>
          <p:cNvSpPr txBox="1"/>
          <p:nvPr/>
        </p:nvSpPr>
        <p:spPr>
          <a:xfrm>
            <a:off x="7036725" y="-207998"/>
            <a:ext cx="2412075" cy="4708981"/>
          </a:xfrm>
          <a:prstGeom prst="rect">
            <a:avLst/>
          </a:prstGeom>
          <a:noFill/>
        </p:spPr>
        <p:txBody>
          <a:bodyPr wrap="square" rtlCol="0">
            <a:spAutoFit/>
          </a:bodyPr>
          <a:lstStyle/>
          <a:p>
            <a:r>
              <a:rPr lang="en-US" sz="30000" b="1" dirty="0">
                <a:solidFill>
                  <a:srgbClr val="FFFFFF">
                    <a:alpha val="30000"/>
                  </a:srgbClr>
                </a:solidFill>
                <a:cs typeface="Arial" panose="020B0604020202020204" pitchFamily="34" charset="0"/>
              </a:rPr>
              <a:t>”</a:t>
            </a:r>
          </a:p>
        </p:txBody>
      </p:sp>
    </p:spTree>
    <p:extLst>
      <p:ext uri="{BB962C8B-B14F-4D97-AF65-F5344CB8AC3E}">
        <p14:creationId xmlns:p14="http://schemas.microsoft.com/office/powerpoint/2010/main" val="2444014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E8A29-E417-4C2C-BFA5-B9B42C3ABBA6}"/>
              </a:ext>
            </a:extLst>
          </p:cNvPr>
          <p:cNvSpPr>
            <a:spLocks noGrp="1"/>
          </p:cNvSpPr>
          <p:nvPr>
            <p:ph type="title"/>
          </p:nvPr>
        </p:nvSpPr>
        <p:spPr>
          <a:xfrm>
            <a:off x="635302" y="914400"/>
            <a:ext cx="8153400" cy="990600"/>
          </a:xfrm>
        </p:spPr>
        <p:txBody>
          <a:bodyPr/>
          <a:lstStyle/>
          <a:p>
            <a:r>
              <a:rPr lang="en-US" dirty="0" smtClean="0"/>
              <a:t>Legal </a:t>
            </a:r>
            <a:r>
              <a:rPr lang="en-US" dirty="0"/>
              <a:t>Obligations</a:t>
            </a:r>
          </a:p>
        </p:txBody>
      </p:sp>
      <p:sp>
        <p:nvSpPr>
          <p:cNvPr id="3" name="Content Placeholder 2">
            <a:extLst>
              <a:ext uri="{FF2B5EF4-FFF2-40B4-BE49-F238E27FC236}">
                <a16:creationId xmlns:a16="http://schemas.microsoft.com/office/drawing/2014/main" id="{894A6F4B-62E0-4DF1-9C10-4EF4C0F2D97A}"/>
              </a:ext>
            </a:extLst>
          </p:cNvPr>
          <p:cNvSpPr>
            <a:spLocks noGrp="1"/>
          </p:cNvSpPr>
          <p:nvPr>
            <p:ph sz="quarter" idx="1"/>
          </p:nvPr>
        </p:nvSpPr>
        <p:spPr>
          <a:xfrm>
            <a:off x="612648" y="1752600"/>
            <a:ext cx="5864352" cy="4495800"/>
          </a:xfrm>
        </p:spPr>
        <p:txBody>
          <a:bodyPr/>
          <a:lstStyle/>
          <a:p>
            <a:r>
              <a:rPr lang="en-US" sz="2800" dirty="0"/>
              <a:t>U.S. Department of Education’s Office of Civil Rights (OCR) and the U.S. Department of Justice (DOJ) share enforcement authority.</a:t>
            </a:r>
          </a:p>
          <a:p>
            <a:r>
              <a:rPr lang="en-US" sz="2800" dirty="0"/>
              <a:t>Issued joint guidance in 2015 to help states, districts, and </a:t>
            </a:r>
            <a:r>
              <a:rPr lang="en-US" sz="2800" dirty="0" smtClean="0"/>
              <a:t>schools meet legal obligations to ELs.</a:t>
            </a:r>
            <a:endParaRPr lang="en-US" sz="2800" dirty="0"/>
          </a:p>
          <a:p>
            <a:r>
              <a:rPr lang="en-US" sz="2800" dirty="0"/>
              <a:t>Guidance identifies </a:t>
            </a:r>
            <a:r>
              <a:rPr lang="en-US" sz="2800" dirty="0">
                <a:hlinkClick r:id="rId3"/>
              </a:rPr>
              <a:t>10 common civil rights issues for English </a:t>
            </a:r>
            <a:r>
              <a:rPr lang="en-US" sz="2800" dirty="0" smtClean="0">
                <a:hlinkClick r:id="rId3"/>
              </a:rPr>
              <a:t>learners.</a:t>
            </a:r>
            <a:endParaRPr lang="en-US" sz="2800" dirty="0"/>
          </a:p>
        </p:txBody>
      </p:sp>
      <p:pic>
        <p:nvPicPr>
          <p:cNvPr id="1026" name="Picture 2" descr="Department of justice 1 Free vector in Encapsulated ...">
            <a:extLst>
              <a:ext uri="{FF2B5EF4-FFF2-40B4-BE49-F238E27FC236}">
                <a16:creationId xmlns:a16="http://schemas.microsoft.com/office/drawing/2014/main" id="{6786BBA3-2996-4D5F-B37D-4525617A4DD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593854" y="1371600"/>
            <a:ext cx="2194848" cy="21875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 - Office of Educational Technology">
            <a:extLst>
              <a:ext uri="{FF2B5EF4-FFF2-40B4-BE49-F238E27FC236}">
                <a16:creationId xmlns:a16="http://schemas.microsoft.com/office/drawing/2014/main" id="{6AA2EB72-EF80-4736-B6C4-18B362E42F61}"/>
              </a:ext>
            </a:extLst>
          </p:cNvPr>
          <p:cNvPicPr>
            <a:picLocks noChangeAspect="1" noChangeArrowheads="1"/>
          </p:cNvPicPr>
          <p:nvPr/>
        </p:nvPicPr>
        <p:blipFill>
          <a:blip r:embed="rId6" cstate="print">
            <a:biLevel thresh="50000"/>
            <a:extLst>
              <a:ext uri="{28A0092B-C50C-407E-A947-70E740481C1C}">
                <a14:useLocalDpi xmlns:a14="http://schemas.microsoft.com/office/drawing/2010/main" val="0"/>
              </a:ext>
            </a:extLst>
          </a:blip>
          <a:srcRect/>
          <a:stretch>
            <a:fillRect/>
          </a:stretch>
        </p:blipFill>
        <p:spPr bwMode="auto">
          <a:xfrm>
            <a:off x="6593854" y="3810000"/>
            <a:ext cx="2194560" cy="2158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378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55579-5391-4B20-AF4F-C90D3282020A}"/>
              </a:ext>
            </a:extLst>
          </p:cNvPr>
          <p:cNvSpPr>
            <a:spLocks noGrp="1"/>
          </p:cNvSpPr>
          <p:nvPr>
            <p:ph type="ctrTitle"/>
          </p:nvPr>
        </p:nvSpPr>
        <p:spPr>
          <a:xfrm>
            <a:off x="301637" y="2526838"/>
            <a:ext cx="8842363" cy="2045162"/>
          </a:xfrm>
        </p:spPr>
        <p:txBody>
          <a:bodyPr/>
          <a:lstStyle/>
          <a:p>
            <a:r>
              <a:rPr lang="en-US" cap="none" dirty="0"/>
              <a:t>Ensuring Meaningful Communication with Limited English </a:t>
            </a:r>
            <a:r>
              <a:rPr lang="en-US" cap="none" dirty="0" smtClean="0"/>
              <a:t>Proficient </a:t>
            </a:r>
            <a:r>
              <a:rPr lang="en-US" cap="none" dirty="0" smtClean="0"/>
              <a:t>Parents</a:t>
            </a:r>
            <a:endParaRPr lang="en-US" cap="none" dirty="0"/>
          </a:p>
        </p:txBody>
      </p:sp>
    </p:spTree>
    <p:extLst>
      <p:ext uri="{BB962C8B-B14F-4D97-AF65-F5344CB8AC3E}">
        <p14:creationId xmlns:p14="http://schemas.microsoft.com/office/powerpoint/2010/main" val="290226798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ISBE Custom">
      <a:dk1>
        <a:sysClr val="windowText" lastClr="000000"/>
      </a:dk1>
      <a:lt1>
        <a:sysClr val="window" lastClr="FFFFFF"/>
      </a:lt1>
      <a:dk2>
        <a:srgbClr val="335B74"/>
      </a:dk2>
      <a:lt2>
        <a:srgbClr val="FFFFFF"/>
      </a:lt2>
      <a:accent1>
        <a:srgbClr val="1CADE4"/>
      </a:accent1>
      <a:accent2>
        <a:srgbClr val="2683C6"/>
      </a:accent2>
      <a:accent3>
        <a:srgbClr val="27CED7"/>
      </a:accent3>
      <a:accent4>
        <a:srgbClr val="42BA97"/>
      </a:accent4>
      <a:accent5>
        <a:srgbClr val="3E8853"/>
      </a:accent5>
      <a:accent6>
        <a:srgbClr val="62A39F"/>
      </a:accent6>
      <a:hlink>
        <a:srgbClr val="0070C0"/>
      </a:hlink>
      <a:folHlink>
        <a:srgbClr val="1CAD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Median">
  <a:themeElements>
    <a:clrScheme name="ISBE Custom">
      <a:dk1>
        <a:sysClr val="windowText" lastClr="000000"/>
      </a:dk1>
      <a:lt1>
        <a:sysClr val="window" lastClr="FFFFFF"/>
      </a:lt1>
      <a:dk2>
        <a:srgbClr val="335B74"/>
      </a:dk2>
      <a:lt2>
        <a:srgbClr val="FFFFFF"/>
      </a:lt2>
      <a:accent1>
        <a:srgbClr val="1CADE4"/>
      </a:accent1>
      <a:accent2>
        <a:srgbClr val="2683C6"/>
      </a:accent2>
      <a:accent3>
        <a:srgbClr val="27CED7"/>
      </a:accent3>
      <a:accent4>
        <a:srgbClr val="42BA97"/>
      </a:accent4>
      <a:accent5>
        <a:srgbClr val="3E8853"/>
      </a:accent5>
      <a:accent6>
        <a:srgbClr val="62A39F"/>
      </a:accent6>
      <a:hlink>
        <a:srgbClr val="0070C0"/>
      </a:hlink>
      <a:folHlink>
        <a:srgbClr val="1CAD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98FD323-9645-4B31-A644-176C2728F2E4}">
  <we:reference id="wa104381335" version="1.0.0.1"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2988822C20F24E83D1DD5E4C131AA0" ma:contentTypeVersion="34" ma:contentTypeDescription="Create a new document." ma:contentTypeScope="" ma:versionID="510b8621ca45b380240d45fcf3ee2da5">
  <xsd:schema xmlns:xsd="http://www.w3.org/2001/XMLSchema" xmlns:xs="http://www.w3.org/2001/XMLSchema" xmlns:p="http://schemas.microsoft.com/office/2006/metadata/properties" xmlns:ns1="http://schemas.microsoft.com/sharepoint/v3" xmlns:ns2="6ce3111e-7420-4802-b50a-75d4e9a0b980" xmlns:ns3="d21dc803-237d-4c68-8692-8d731fd29118" xmlns:ns4="4d435f69-8686-490b-bd6d-b153bf22ab50" targetNamespace="http://schemas.microsoft.com/office/2006/metadata/properties" ma:root="true" ma:fieldsID="f5b7d2c1aa74e6ba3f7180c2fcc7e0c0" ns1:_="" ns2:_="" ns3:_="" ns4:_="">
    <xsd:import namespace="http://schemas.microsoft.com/sharepoint/v3"/>
    <xsd:import namespace="6ce3111e-7420-4802-b50a-75d4e9a0b980"/>
    <xsd:import namespace="d21dc803-237d-4c68-8692-8d731fd29118"/>
    <xsd:import namespace="4d435f69-8686-490b-bd6d-b153bf22ab50"/>
    <xsd:element name="properties">
      <xsd:complexType>
        <xsd:sequence>
          <xsd:element name="documentManagement">
            <xsd:complexType>
              <xsd:all>
                <xsd:element ref="ns2:Heading" minOccurs="0"/>
                <xsd:element ref="ns2:Sort_x0020_Order" minOccurs="0"/>
                <xsd:element ref="ns3:DisplayPage" minOccurs="0"/>
                <xsd:element ref="ns3:ParagraphBeforeLink" minOccurs="0"/>
                <xsd:element ref="ns3:ParagraphAfterLink" minOccurs="0"/>
                <xsd:element ref="ns4:Divisions" minOccurs="0"/>
                <xsd:element ref="ns2:TargetAudience" minOccurs="0"/>
                <xsd:element ref="ns2:Archive" minOccurs="0"/>
                <xsd:element ref="ns2:Archive_x0020_Date" minOccurs="0"/>
                <xsd:element ref="ns3:Grouping" minOccurs="0"/>
                <xsd:element ref="ns3:Subgroup" minOccurs="0"/>
                <xsd:element ref="ns3:Linked_x0020_on_x0020_Page" minOccurs="0"/>
                <xsd:element ref="ns3:Year" minOccurs="0"/>
                <xsd:element ref="ns2:MediaType" minOccurs="0"/>
                <xsd:element ref="ns1:PublishingStartDate" minOccurs="0"/>
                <xsd:element ref="ns1:PublishingExpirationDate" minOccurs="0"/>
                <xsd:element ref="ns2:TaxKeywordTaxHTField" minOccurs="0"/>
                <xsd:element ref="ns2:TaxCatchAll" minOccurs="0"/>
                <xsd:element ref="ns3:OriginalModifiedDate" minOccurs="0"/>
                <xsd:element ref="ns3:AdditionalPageInfo" minOccurs="0"/>
                <xsd:element ref="ns2:SharedWithUsers" minOccurs="0"/>
                <xsd:element ref="ns3:ActiveInactive" minOccurs="0"/>
                <xsd:element ref="ns3:Subbullet" minOccurs="0"/>
                <xsd:element ref="ns3:Subheading" minOccurs="0"/>
                <xsd:element ref="ns3:LifetimeViews" minOccurs="0"/>
                <xsd:element ref="ns3:ModifiedBeforeRun" minOccurs="0"/>
                <xsd:element ref="ns3: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ce3111e-7420-4802-b50a-75d4e9a0b980" elementFormDefault="qualified">
    <xsd:import namespace="http://schemas.microsoft.com/office/2006/documentManagement/types"/>
    <xsd:import namespace="http://schemas.microsoft.com/office/infopath/2007/PartnerControls"/>
    <xsd:element name="Heading" ma:index="1" nillable="true" ma:displayName="Heading" ma:internalName="Heading">
      <xsd:simpleType>
        <xsd:restriction base="dms:Text">
          <xsd:maxLength value="255"/>
        </xsd:restriction>
      </xsd:simpleType>
    </xsd:element>
    <xsd:element name="Sort_x0020_Order" ma:index="2" nillable="true" ma:displayName="Sort Order" ma:default="999" ma:internalName="Sort_x0020_Order" ma:percentage="FALSE">
      <xsd:simpleType>
        <xsd:restriction base="dms:Number"/>
      </xsd:simpleType>
    </xsd:element>
    <xsd:element name="TargetAudience" ma:index="7" nillable="true" ma:displayName="TargetAudience" ma:list="{5bf691bb-db4f-476f-a3f6-6f31e5686cd3}" ma:internalName="TargetAudience" ma:readOnly="false" ma:showField="Title"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Archive" ma:index="9" nillable="true" ma:displayName="Archive" ma:default="0" ma:indexed="true" ma:internalName="Archive">
      <xsd:simpleType>
        <xsd:restriction base="dms:Boolean"/>
      </xsd:simpleType>
    </xsd:element>
    <xsd:element name="Archive_x0020_Date" ma:index="10" nillable="true" ma:displayName="Archive Date" ma:format="DateOnly" ma:internalName="Archive_x0020_Date">
      <xsd:simpleType>
        <xsd:restriction base="dms:DateTime"/>
      </xsd:simpleType>
    </xsd:element>
    <xsd:element name="MediaType" ma:index="15" nillable="true" ma:displayName="MediaType" ma:list="{bc78f13e-3434-4b26-85f6-c5eb735f129d}" ma:internalName="MediaType" ma:readOnly="false" ma:showField="MediaType"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TaxKeywordTaxHTField" ma:index="25" nillable="true" ma:taxonomy="true" ma:internalName="TaxKeywordTaxHTField" ma:taxonomyFieldName="TaxKeyword" ma:displayName="Enterprise Keywords" ma:fieldId="{23f27201-bee3-471e-b2e7-b64fd8b7ca38}" ma:taxonomyMulti="true" ma:sspId="038a83e2-3cab-4ab1-90e8-f44282484cb6" ma:termSetId="00000000-0000-0000-0000-000000000000" ma:anchorId="00000000-0000-0000-0000-000000000000" ma:open="true" ma:isKeyword="true">
      <xsd:complexType>
        <xsd:sequence>
          <xsd:element ref="pc:Terms" minOccurs="0" maxOccurs="1"/>
        </xsd:sequence>
      </xsd:complexType>
    </xsd:element>
    <xsd:element name="TaxCatchAll" ma:index="26" nillable="true" ma:displayName="Taxonomy Catch All Column" ma:hidden="true" ma:list="{579831f0-4889-4cf1-9c1b-f4e5c0970170}" ma:internalName="TaxCatchAll" ma:showField="CatchAllData"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21dc803-237d-4c68-8692-8d731fd29118" elementFormDefault="qualified">
    <xsd:import namespace="http://schemas.microsoft.com/office/2006/documentManagement/types"/>
    <xsd:import namespace="http://schemas.microsoft.com/office/infopath/2007/PartnerControls"/>
    <xsd:element name="DisplayPage" ma:index="3" nillable="true" ma:displayName="DisplayPage" ma:indexed="true" ma:internalName="DisplayPage">
      <xsd:simpleType>
        <xsd:restriction base="dms:Text">
          <xsd:maxLength value="255"/>
        </xsd:restriction>
      </xsd:simpleType>
    </xsd:element>
    <xsd:element name="ParagraphBeforeLink" ma:index="4" nillable="true" ma:displayName="ParagraphBeforeLink" ma:internalName="ParagraphBeforeLink">
      <xsd:simpleType>
        <xsd:restriction base="dms:Note"/>
      </xsd:simpleType>
    </xsd:element>
    <xsd:element name="ParagraphAfterLink" ma:index="5" nillable="true" ma:displayName="ParagraphAfterLink" ma:internalName="ParagraphAfterLink">
      <xsd:simpleType>
        <xsd:restriction base="dms:Note"/>
      </xsd:simpleType>
    </xsd:element>
    <xsd:element name="Grouping" ma:index="11" nillable="true" ma:displayName="Grouping" ma:indexed="true" ma:internalName="Grouping">
      <xsd:simpleType>
        <xsd:restriction base="dms:Text">
          <xsd:maxLength value="255"/>
        </xsd:restriction>
      </xsd:simpleType>
    </xsd:element>
    <xsd:element name="Subgroup" ma:index="12" nillable="true" ma:displayName="Subgroup" ma:internalName="Subgroup">
      <xsd:simpleType>
        <xsd:restriction base="dms:Text">
          <xsd:maxLength value="255"/>
        </xsd:restriction>
      </xsd:simpleType>
    </xsd:element>
    <xsd:element name="Linked_x0020_on_x0020_Page" ma:index="13" nillable="true" ma:displayName="Linked on Page" ma:default="1" ma:indexed="true" ma:internalName="Linked_x0020_on_x0020_Page">
      <xsd:simpleType>
        <xsd:restriction base="dms:Boolean"/>
      </xsd:simpleType>
    </xsd:element>
    <xsd:element name="Year" ma:index="14" nillable="true" ma:displayName="Year" ma:internalName="Year">
      <xsd:simpleType>
        <xsd:restriction base="dms:Text">
          <xsd:maxLength value="255"/>
        </xsd:restriction>
      </xsd:simpleType>
    </xsd:element>
    <xsd:element name="OriginalModifiedDate" ma:index="27" nillable="true" ma:displayName="OriginalModifiedDate" ma:format="DateOnly" ma:internalName="OriginalModifiedDate">
      <xsd:simpleType>
        <xsd:restriction base="dms:DateTime"/>
      </xsd:simpleType>
    </xsd:element>
    <xsd:element name="AdditionalPageInfo" ma:index="28" nillable="true" ma:displayName="AdditionalPageInfo" ma:internalName="AdditionalPageInfo">
      <xsd:simpleType>
        <xsd:restriction base="dms:Note">
          <xsd:maxLength value="255"/>
        </xsd:restriction>
      </xsd:simpleType>
    </xsd:element>
    <xsd:element name="ActiveInactive" ma:index="30" nillable="true" ma:displayName="Active/Inactive" ma:default="1" ma:internalName="ActiveInactive">
      <xsd:simpleType>
        <xsd:restriction base="dms:Boolean"/>
      </xsd:simpleType>
    </xsd:element>
    <xsd:element name="Subbullet" ma:index="31" nillable="true" ma:displayName="Subbullet" ma:internalName="Subbullet">
      <xsd:simpleType>
        <xsd:restriction base="dms:Note">
          <xsd:maxLength value="255"/>
        </xsd:restriction>
      </xsd:simpleType>
    </xsd:element>
    <xsd:element name="Subheading" ma:index="32" nillable="true" ma:displayName="Subheading" ma:internalName="Subheading">
      <xsd:simpleType>
        <xsd:restriction base="dms:Text">
          <xsd:maxLength value="255"/>
        </xsd:restriction>
      </xsd:simpleType>
    </xsd:element>
    <xsd:element name="LifetimeViews" ma:index="33" nillable="true" ma:displayName="LifetimeViews" ma:internalName="LifetimeViews">
      <xsd:simpleType>
        <xsd:restriction base="dms:Number"/>
      </xsd:simpleType>
    </xsd:element>
    <xsd:element name="ModifiedBeforeRun" ma:index="34" nillable="true" ma:displayName="ModifiedBeforeRun" ma:format="DateOnly" ma:internalName="ModifiedBeforeRun">
      <xsd:simpleType>
        <xsd:restriction base="dms:DateTime"/>
      </xsd:simpleType>
    </xsd:element>
    <xsd:element name="Language" ma:index="35" nillable="true" ma:displayName="Language" ma:format="Dropdown" ma:internalName="Language">
      <xsd:simpleType>
        <xsd:restriction base="dms:Choice">
          <xsd:enumeration value="Albanian"/>
          <xsd:enumeration value="Amharic"/>
          <xsd:enumeration value="Arabic"/>
          <xsd:enumeration value="Assyrian"/>
          <xsd:enumeration value="Bengali"/>
          <xsd:enumeration value="Bosnian"/>
          <xsd:enumeration value="Bulgarian"/>
          <xsd:enumeration value="Burmese"/>
          <xsd:enumeration value="Cambodian"/>
          <xsd:enumeration value="Cantonese"/>
          <xsd:enumeration value="Chinese"/>
          <xsd:enumeration value="Chinese (Simplified)"/>
          <xsd:enumeration value="Chinese (Traditional)"/>
          <xsd:enumeration value="Czech"/>
          <xsd:enumeration value="Farsi"/>
          <xsd:enumeration value="French"/>
          <xsd:enumeration value="German"/>
          <xsd:enumeration value="Greek"/>
          <xsd:enumeration value="Gujarati"/>
          <xsd:enumeration value="Haitian-Creole"/>
          <xsd:enumeration value="Haka Chin"/>
          <xsd:enumeration value="Hindi"/>
          <xsd:enumeration value="Italian"/>
          <xsd:enumeration value="Japanese"/>
          <xsd:enumeration value="Karen"/>
          <xsd:enumeration value="Khmer"/>
          <xsd:enumeration value="Kirundi"/>
          <xsd:enumeration value="Korean"/>
          <xsd:enumeration value="Lao"/>
          <xsd:enumeration value="Lithuanian"/>
          <xsd:enumeration value="Malayalam"/>
          <xsd:enumeration value="Marathi"/>
          <xsd:enumeration value="Mongolian"/>
          <xsd:enumeration value="Nepali"/>
          <xsd:enumeration value="Pashto"/>
          <xsd:enumeration value="Pilipino (Tagalog)"/>
          <xsd:enumeration value="Polish"/>
          <xsd:enumeration value="Portuguese"/>
          <xsd:enumeration value="Punjabi"/>
          <xsd:enumeration value="Romanian"/>
          <xsd:enumeration value="Russian"/>
          <xsd:enumeration value="Serbian"/>
          <xsd:enumeration value="Serbian (Cyrillic)"/>
          <xsd:enumeration value="Serbian (Latin)"/>
          <xsd:enumeration value="Somali"/>
          <xsd:enumeration value="Spanish"/>
          <xsd:enumeration value="Swahili"/>
          <xsd:enumeration value="Tamil"/>
          <xsd:enumeration value="Telugu"/>
          <xsd:enumeration value="Thai"/>
          <xsd:enumeration value="Turkish"/>
          <xsd:enumeration value="Ukrainian"/>
          <xsd:enumeration value="Urdu"/>
          <xsd:enumeration value="Uzbek"/>
          <xsd:enumeration value="Vietnamese"/>
          <xsd:enumeration value="Yoruba"/>
        </xsd:restriction>
      </xsd:simpleType>
    </xsd:element>
  </xsd:schema>
  <xsd:schema xmlns:xsd="http://www.w3.org/2001/XMLSchema" xmlns:xs="http://www.w3.org/2001/XMLSchema" xmlns:dms="http://schemas.microsoft.com/office/2006/documentManagement/types" xmlns:pc="http://schemas.microsoft.com/office/infopath/2007/PartnerControls" targetNamespace="4d435f69-8686-490b-bd6d-b153bf22ab50" elementFormDefault="qualified">
    <xsd:import namespace="http://schemas.microsoft.com/office/2006/documentManagement/types"/>
    <xsd:import namespace="http://schemas.microsoft.com/office/infopath/2007/PartnerControls"/>
    <xsd:element name="Divisions" ma:index="6" nillable="true" ma:displayName="Divisions" ma:indexed="true" ma:list="{28f31edd-5ed1-4c97-b76f-e04153e47842}" ma:internalName="Divisions" ma:showField="Title" ma:web="6ce3111e-7420-4802-b50a-75d4e9a0b980">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8"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inked_x0020_on_x0020_Page xmlns="d21dc803-237d-4c68-8692-8d731fd29118">true</Linked_x0020_on_x0020_Page>
    <ParagraphAfterLink xmlns="d21dc803-237d-4c68-8692-8d731fd29118" xsi:nil="true"/>
    <TaxKeywordTaxHTField xmlns="6ce3111e-7420-4802-b50a-75d4e9a0b980">
      <Terms xmlns="http://schemas.microsoft.com/office/infopath/2007/PartnerControls"/>
    </TaxKeywordTaxHTField>
    <Archive_x0020_Date xmlns="6ce3111e-7420-4802-b50a-75d4e9a0b980">2024-01-18T06:00:00+00:00</Archive_x0020_Date>
    <Subgroup xmlns="d21dc803-237d-4c68-8692-8d731fd29118" xsi:nil="true"/>
    <OriginalModifiedDate xmlns="d21dc803-237d-4c68-8692-8d731fd29118" xsi:nil="true"/>
    <Grouping xmlns="d21dc803-237d-4c68-8692-8d731fd29118" xsi:nil="true"/>
    <Heading xmlns="6ce3111e-7420-4802-b50a-75d4e9a0b980" xsi:nil="true"/>
    <Sort_x0020_Order xmlns="6ce3111e-7420-4802-b50a-75d4e9a0b980">999</Sort_x0020_Order>
    <Year xmlns="d21dc803-237d-4c68-8692-8d731fd29118" xsi:nil="true"/>
    <ModifiedBeforeRun xmlns="d21dc803-237d-4c68-8692-8d731fd29118" xsi:nil="true"/>
    <ParagraphBeforeLink xmlns="d21dc803-237d-4c68-8692-8d731fd29118" xsi:nil="true"/>
    <Archive xmlns="6ce3111e-7420-4802-b50a-75d4e9a0b980">true</Archive>
    <AdditionalPageInfo xmlns="d21dc803-237d-4c68-8692-8d731fd29118" xsi:nil="true"/>
    <LifetimeViews xmlns="d21dc803-237d-4c68-8692-8d731fd29118" xsi:nil="true"/>
    <Subbullet xmlns="d21dc803-237d-4c68-8692-8d731fd29118" xsi:nil="true"/>
    <PublishingExpirationDate xmlns="http://schemas.microsoft.com/sharepoint/v3" xsi:nil="true"/>
    <ActiveInactive xmlns="d21dc803-237d-4c68-8692-8d731fd29118">true</ActiveInactive>
    <Divisions xmlns="4d435f69-8686-490b-bd6d-b153bf22ab50">54</Divisions>
    <PublishingStartDate xmlns="http://schemas.microsoft.com/sharepoint/v3" xsi:nil="true"/>
    <TargetAudience xmlns="6ce3111e-7420-4802-b50a-75d4e9a0b980">
      <Value>2</Value>
    </TargetAudience>
    <MediaType xmlns="6ce3111e-7420-4802-b50a-75d4e9a0b980">
      <Value>15</Value>
      <Value>8</Value>
    </MediaType>
    <DisplayPage xmlns="d21dc803-237d-4c68-8692-8d731fd29118" xsi:nil="true"/>
    <Subheading xmlns="d21dc803-237d-4c68-8692-8d731fd29118" xsi:nil="true"/>
    <TaxCatchAll xmlns="6ce3111e-7420-4802-b50a-75d4e9a0b980"/>
    <Language xmlns="d21dc803-237d-4c68-8692-8d731fd29118" xsi:nil="true"/>
  </documentManagement>
</p:properties>
</file>

<file path=customXml/itemProps1.xml><?xml version="1.0" encoding="utf-8"?>
<ds:datastoreItem xmlns:ds="http://schemas.openxmlformats.org/officeDocument/2006/customXml" ds:itemID="{3B8424BA-F4C4-4653-99C4-39F18DB4CAF6}"/>
</file>

<file path=customXml/itemProps2.xml><?xml version="1.0" encoding="utf-8"?>
<ds:datastoreItem xmlns:ds="http://schemas.openxmlformats.org/officeDocument/2006/customXml" ds:itemID="{32E895D3-0A31-4450-AB3E-99262B670982}"/>
</file>

<file path=customXml/itemProps3.xml><?xml version="1.0" encoding="utf-8"?>
<ds:datastoreItem xmlns:ds="http://schemas.openxmlformats.org/officeDocument/2006/customXml" ds:itemID="{897639E2-C1C4-4C09-BB7E-0EF101CEBB3E}"/>
</file>

<file path=docProps/app.xml><?xml version="1.0" encoding="utf-8"?>
<Properties xmlns="http://schemas.openxmlformats.org/officeDocument/2006/extended-properties" xmlns:vt="http://schemas.openxmlformats.org/officeDocument/2006/docPropsVTypes">
  <Template>EL Toolkit Intro _ edited</Template>
  <TotalTime>6163</TotalTime>
  <Words>2076</Words>
  <Application>Microsoft Office PowerPoint</Application>
  <PresentationFormat>On-screen Show (4:3)</PresentationFormat>
  <Paragraphs>176</Paragraphs>
  <Slides>20</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Britannic Bold</vt:lpstr>
      <vt:lpstr>Calibri</vt:lpstr>
      <vt:lpstr>Tw Cen MT</vt:lpstr>
      <vt:lpstr>Wingdings</vt:lpstr>
      <vt:lpstr>Wingdings 2</vt:lpstr>
      <vt:lpstr>Median</vt:lpstr>
      <vt:lpstr>1_Median</vt:lpstr>
      <vt:lpstr>Professional Development Modules: English Learner Tool Kit  Chapter One - Communication with EL Parents</vt:lpstr>
      <vt:lpstr>Purpose</vt:lpstr>
      <vt:lpstr>English Learner Tool Kit Topics</vt:lpstr>
      <vt:lpstr>Significant Legal History</vt:lpstr>
      <vt:lpstr>Significant Legal History</vt:lpstr>
      <vt:lpstr>Significant Legal History</vt:lpstr>
      <vt:lpstr>“There is no equality of treatment merely by providing students with the same facilities, textbooks, teachers, and curriculum; for students who do not understand English are effectively foreclosed from any meaningful education.”</vt:lpstr>
      <vt:lpstr>Legal Obligations</vt:lpstr>
      <vt:lpstr>Ensuring Meaningful Communication with Limited English Proficient Parents</vt:lpstr>
      <vt:lpstr>ENGLISH LEARNER TOOLKIT</vt:lpstr>
      <vt:lpstr>ENGLISH LEARNER TOOLKIT</vt:lpstr>
      <vt:lpstr>ENGLISH LEARNER TOOLKIT</vt:lpstr>
      <vt:lpstr>Pause and Reflect</vt:lpstr>
      <vt:lpstr>Pause and Reflect</vt:lpstr>
      <vt:lpstr>Additional Resources to consider From the EL Toolkit</vt:lpstr>
      <vt:lpstr>Tools for Ensuring Meaningful Communication with Limited English Proficient Families </vt:lpstr>
      <vt:lpstr>PowerPoint Presentation</vt:lpstr>
      <vt:lpstr>Tools for Ensuring Meaningful Communication with Limited English Proficient Families </vt:lpstr>
      <vt:lpstr>Background Resources</vt:lpstr>
      <vt:lpstr>Further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Ensuring Meaningful Communication with Limited English Proficient Parents</dc:title>
  <dc:creator>DAVID GONZALEZ NIETO</dc:creator>
  <cp:lastModifiedBy>AGUIRRE SAMUEL</cp:lastModifiedBy>
  <cp:revision>572</cp:revision>
  <cp:lastPrinted>2017-08-02T16:49:06Z</cp:lastPrinted>
  <dcterms:created xsi:type="dcterms:W3CDTF">2013-03-29T15:08:11Z</dcterms:created>
  <dcterms:modified xsi:type="dcterms:W3CDTF">2018-08-31T16:59:26Z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TC103814939990</vt:lpwstr>
  </property>
  <property fmtid="{D5CDD505-2E9C-101B-9397-08002B2CF9AE}" pid="3" name="ContentTypeId">
    <vt:lpwstr>0x010100552988822C20F24E83D1DD5E4C131AA0</vt:lpwstr>
  </property>
  <property fmtid="{D5CDD505-2E9C-101B-9397-08002B2CF9AE}" pid="4" name="TaxKeyword">
    <vt:lpwstr/>
  </property>
</Properties>
</file>