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diagrams/data4.xml" ContentType="application/vnd.openxmlformats-officedocument.drawingml.diagramData+xml"/>
  <Override PartName="/ppt/slides/slide29.xml" ContentType="application/vnd.openxmlformats-officedocument.presentationml.slide+xml"/>
  <Override PartName="/ppt/diagrams/data3.xml" ContentType="application/vnd.openxmlformats-officedocument.drawingml.diagramData+xml"/>
  <Override PartName="/ppt/slides/slide28.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45.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4.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webextensions/taskpanes.xml" ContentType="application/vnd.ms-office.webextensiontaskpanes+xml"/>
  <Override PartName="/ppt/diagrams/colors3.xml" ContentType="application/vnd.openxmlformats-officedocument.drawingml.diagramColors+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quickStyle1.xml" ContentType="application/vnd.openxmlformats-officedocument.drawingml.diagramStyle+xml"/>
  <Override PartName="/ppt/diagrams/drawing3.xml" ContentType="application/vnd.ms-office.drawingml.diagramDrawing+xml"/>
  <Override PartName="/ppt/diagrams/drawing4.xml" ContentType="application/vnd.ms-office.drawingml.diagramDrawing+xml"/>
  <Override PartName="/ppt/diagrams/layout3.xml" ContentType="application/vnd.openxmlformats-officedocument.drawingml.diagramLayout+xml"/>
  <Override PartName="/ppt/diagrams/drawing1.xml" ContentType="application/vnd.ms-office.drawingml.diagramDrawing+xml"/>
  <Override PartName="/ppt/diagrams/layout2.xml" ContentType="application/vnd.openxmlformats-officedocument.drawingml.diagramLayout+xml"/>
  <Override PartName="/ppt/diagrams/quickStyle3.xml" ContentType="application/vnd.openxmlformats-officedocument.drawingml.diagramStyle+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2"/>
    <p:sldMasterId id="2147484055" r:id="rId3"/>
    <p:sldMasterId id="2147484078" r:id="rId4"/>
  </p:sldMasterIdLst>
  <p:notesMasterIdLst>
    <p:notesMasterId r:id="rId34"/>
  </p:notesMasterIdLst>
  <p:handoutMasterIdLst>
    <p:handoutMasterId r:id="rId35"/>
  </p:handoutMasterIdLst>
  <p:sldIdLst>
    <p:sldId id="458" r:id="rId5"/>
    <p:sldId id="451" r:id="rId6"/>
    <p:sldId id="452" r:id="rId7"/>
    <p:sldId id="453" r:id="rId8"/>
    <p:sldId id="454" r:id="rId9"/>
    <p:sldId id="455" r:id="rId10"/>
    <p:sldId id="456" r:id="rId11"/>
    <p:sldId id="457" r:id="rId12"/>
    <p:sldId id="384" r:id="rId13"/>
    <p:sldId id="400" r:id="rId14"/>
    <p:sldId id="417" r:id="rId15"/>
    <p:sldId id="442" r:id="rId16"/>
    <p:sldId id="370" r:id="rId17"/>
    <p:sldId id="386" r:id="rId18"/>
    <p:sldId id="388" r:id="rId19"/>
    <p:sldId id="375" r:id="rId20"/>
    <p:sldId id="389" r:id="rId21"/>
    <p:sldId id="396" r:id="rId22"/>
    <p:sldId id="399" r:id="rId23"/>
    <p:sldId id="435" r:id="rId24"/>
    <p:sldId id="420" r:id="rId25"/>
    <p:sldId id="404" r:id="rId26"/>
    <p:sldId id="450" r:id="rId27"/>
    <p:sldId id="428" r:id="rId28"/>
    <p:sldId id="429" r:id="rId29"/>
    <p:sldId id="403" r:id="rId30"/>
    <p:sldId id="427" r:id="rId31"/>
    <p:sldId id="441" r:id="rId32"/>
    <p:sldId id="423" r:id="rId33"/>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Introduction" id="{89108019-FF04-4D31-8F4D-1B47FD4CB605}">
          <p14:sldIdLst>
            <p14:sldId id="458"/>
          </p14:sldIdLst>
        </p14:section>
        <p14:section name="Background" id="{579DA754-221F-4674-AA5B-C94F5E8EFFB2}">
          <p14:sldIdLst>
            <p14:sldId id="451"/>
            <p14:sldId id="452"/>
            <p14:sldId id="453"/>
            <p14:sldId id="454"/>
            <p14:sldId id="455"/>
            <p14:sldId id="456"/>
            <p14:sldId id="457"/>
          </p14:sldIdLst>
        </p14:section>
        <p14:section name="Language Assistance Programs" id="{829A2E8E-E5E7-466F-878B-4857853D076D}">
          <p14:sldIdLst>
            <p14:sldId id="384"/>
            <p14:sldId id="400"/>
            <p14:sldId id="417"/>
            <p14:sldId id="442"/>
            <p14:sldId id="370"/>
            <p14:sldId id="386"/>
            <p14:sldId id="388"/>
            <p14:sldId id="375"/>
            <p14:sldId id="389"/>
            <p14:sldId id="396"/>
            <p14:sldId id="399"/>
            <p14:sldId id="435"/>
            <p14:sldId id="420"/>
            <p14:sldId id="404"/>
          </p14:sldIdLst>
        </p14:section>
        <p14:section name="Supplemental Resources" id="{A93D5895-688C-4016-BC12-63134596B169}">
          <p14:sldIdLst>
            <p14:sldId id="450"/>
            <p14:sldId id="428"/>
            <p14:sldId id="429"/>
            <p14:sldId id="403"/>
            <p14:sldId id="427"/>
            <p14:sldId id="441"/>
            <p14:sldId id="4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K ZANETA" initials="ZZ" lastIdx="0" clrIdx="0"/>
  <p:cmAuthor id="1" name="Furlano, Patti" initials="FP" lastIdx="7" clrIdx="1">
    <p:extLst>
      <p:ext uri="{19B8F6BF-5375-455C-9EA6-DF929625EA0E}">
        <p15:presenceInfo xmlns:p15="http://schemas.microsoft.com/office/powerpoint/2012/main" userId="S-1-5-21-1472932569-214068005-926709054-58881" providerId="AD"/>
      </p:ext>
    </p:extLst>
  </p:cmAuthor>
  <p:cmAuthor id="2" name="Garcia, Alicia" initials="GA" lastIdx="18" clrIdx="2">
    <p:extLst>
      <p:ext uri="{19B8F6BF-5375-455C-9EA6-DF929625EA0E}">
        <p15:presenceInfo xmlns:p15="http://schemas.microsoft.com/office/powerpoint/2012/main" userId="S-1-5-21-1472932569-214068005-926709054-44536" providerId="AD"/>
      </p:ext>
    </p:extLst>
  </p:cmAuthor>
  <p:cmAuthor id="3" name="Lukow, Meredith" initials="LM" lastIdx="8" clrIdx="3">
    <p:extLst>
      <p:ext uri="{19B8F6BF-5375-455C-9EA6-DF929625EA0E}">
        <p15:presenceInfo xmlns:p15="http://schemas.microsoft.com/office/powerpoint/2012/main" userId="S-1-5-21-1472932569-214068005-926709054-77639" providerId="AD"/>
      </p:ext>
    </p:extLst>
  </p:cmAuthor>
  <p:cmAuthor id="4" name="NAOLHU SENG" initials="NS" lastIdx="2" clrIdx="4">
    <p:extLst>
      <p:ext uri="{19B8F6BF-5375-455C-9EA6-DF929625EA0E}">
        <p15:presenceInfo xmlns:p15="http://schemas.microsoft.com/office/powerpoint/2012/main" userId="S-1-5-21-44243306-824406822-553663824-1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72B"/>
    <a:srgbClr val="17375E"/>
    <a:srgbClr val="000000"/>
    <a:srgbClr val="B7D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45" autoAdjust="0"/>
    <p:restoredTop sz="57652" autoAdjust="0"/>
  </p:normalViewPr>
  <p:slideViewPr>
    <p:cSldViewPr>
      <p:cViewPr varScale="1">
        <p:scale>
          <a:sx n="49" d="100"/>
          <a:sy n="49" d="100"/>
        </p:scale>
        <p:origin x="183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54"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3"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5/10/relationships/revisionInfo" Target="revisionInfo.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55ED0-63EE-4E6C-A611-AF86B0281AA0}"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78893949-87B0-4F53-B6FE-18B4B4279FFA}">
      <dgm:prSet phldrT="[Text]"/>
      <dgm:spPr/>
      <dgm:t>
        <a:bodyPr/>
        <a:lstStyle/>
        <a:p>
          <a:r>
            <a:rPr lang="en-US" b="1" dirty="0"/>
            <a:t>Transitional Bilingual Education (TBE)</a:t>
          </a:r>
        </a:p>
      </dgm:t>
    </dgm:pt>
    <dgm:pt modelId="{CF8FCB6C-50C8-4789-86CE-327490787664}" type="parTrans" cxnId="{4A73BB75-995D-4AE7-A0CE-3D1FA3A2652A}">
      <dgm:prSet/>
      <dgm:spPr/>
      <dgm:t>
        <a:bodyPr/>
        <a:lstStyle/>
        <a:p>
          <a:endParaRPr lang="en-US"/>
        </a:p>
      </dgm:t>
    </dgm:pt>
    <dgm:pt modelId="{386D2CA3-ED8A-41DD-8885-C63F8C0A53EF}" type="sibTrans" cxnId="{4A73BB75-995D-4AE7-A0CE-3D1FA3A2652A}">
      <dgm:prSet/>
      <dgm:spPr/>
      <dgm:t>
        <a:bodyPr/>
        <a:lstStyle/>
        <a:p>
          <a:endParaRPr lang="en-US"/>
        </a:p>
      </dgm:t>
    </dgm:pt>
    <dgm:pt modelId="{3D360D62-A2B2-474A-B163-9460686E021C}">
      <dgm:prSet phldrT="[Text]" custT="1"/>
      <dgm:spPr/>
      <dgm:t>
        <a:bodyPr/>
        <a:lstStyle/>
        <a:p>
          <a:r>
            <a:rPr lang="en-US" sz="2800" dirty="0"/>
            <a:t>Required </a:t>
          </a:r>
          <a:r>
            <a:rPr lang="en-US" sz="2800" dirty="0" smtClean="0"/>
            <a:t>when </a:t>
          </a:r>
          <a:r>
            <a:rPr lang="en-US" sz="2800" dirty="0"/>
            <a:t>20 or more students </a:t>
          </a:r>
          <a:r>
            <a:rPr lang="en-US" sz="2800" dirty="0" smtClean="0"/>
            <a:t>share the same home language </a:t>
          </a:r>
          <a:r>
            <a:rPr lang="en-US" sz="2800" dirty="0"/>
            <a:t>in a school building</a:t>
          </a:r>
          <a:r>
            <a:rPr lang="en-US" sz="2000" dirty="0"/>
            <a:t>*</a:t>
          </a:r>
        </a:p>
      </dgm:t>
    </dgm:pt>
    <dgm:pt modelId="{079B7A34-060D-4E39-BE6E-B1F2CBDE0E37}" type="parTrans" cxnId="{12ACCEE4-5DEB-413B-A684-19489A77148F}">
      <dgm:prSet/>
      <dgm:spPr/>
      <dgm:t>
        <a:bodyPr/>
        <a:lstStyle/>
        <a:p>
          <a:endParaRPr lang="en-US"/>
        </a:p>
      </dgm:t>
    </dgm:pt>
    <dgm:pt modelId="{5EBFDC9C-E600-466B-BAB5-FBBD2ECA3707}" type="sibTrans" cxnId="{12ACCEE4-5DEB-413B-A684-19489A77148F}">
      <dgm:prSet/>
      <dgm:spPr/>
      <dgm:t>
        <a:bodyPr/>
        <a:lstStyle/>
        <a:p>
          <a:endParaRPr lang="en-US"/>
        </a:p>
      </dgm:t>
    </dgm:pt>
    <dgm:pt modelId="{4E71A395-0BE0-4AF0-A596-7A834D00D50C}">
      <dgm:prSet phldrT="[Text]" custT="1"/>
      <dgm:spPr/>
      <dgm:t>
        <a:bodyPr/>
        <a:lstStyle/>
        <a:p>
          <a:r>
            <a:rPr lang="en-US" sz="2800" dirty="0"/>
            <a:t>May be offered </a:t>
          </a:r>
          <a:r>
            <a:rPr lang="en-US" sz="2800" dirty="0" smtClean="0"/>
            <a:t>when </a:t>
          </a:r>
          <a:r>
            <a:rPr lang="en-US" sz="2800" dirty="0"/>
            <a:t>fewer than 20 </a:t>
          </a:r>
          <a:r>
            <a:rPr lang="en-US" sz="2800" dirty="0" smtClean="0"/>
            <a:t>students share the same home language*</a:t>
          </a:r>
          <a:endParaRPr lang="en-US" sz="2800" dirty="0"/>
        </a:p>
      </dgm:t>
    </dgm:pt>
    <dgm:pt modelId="{A302AFAE-9C60-48DA-B768-23FA3B590F7D}" type="parTrans" cxnId="{9B7DD64A-0A58-4BBF-A043-0AB17E261E94}">
      <dgm:prSet/>
      <dgm:spPr/>
      <dgm:t>
        <a:bodyPr/>
        <a:lstStyle/>
        <a:p>
          <a:endParaRPr lang="en-US"/>
        </a:p>
      </dgm:t>
    </dgm:pt>
    <dgm:pt modelId="{A113307D-437A-47E8-96C4-816D601408D7}" type="sibTrans" cxnId="{9B7DD64A-0A58-4BBF-A043-0AB17E261E94}">
      <dgm:prSet/>
      <dgm:spPr/>
      <dgm:t>
        <a:bodyPr/>
        <a:lstStyle/>
        <a:p>
          <a:endParaRPr lang="en-US"/>
        </a:p>
      </dgm:t>
    </dgm:pt>
    <dgm:pt modelId="{7B85A277-CD87-4E07-A14A-6EECF7056D61}">
      <dgm:prSet phldrT="[Text]"/>
      <dgm:spPr/>
      <dgm:t>
        <a:bodyPr/>
        <a:lstStyle/>
        <a:p>
          <a:r>
            <a:rPr lang="en-US" b="1" dirty="0"/>
            <a:t>Transitional Program of Instruction (TPI)</a:t>
          </a:r>
        </a:p>
      </dgm:t>
    </dgm:pt>
    <dgm:pt modelId="{90BD2F4E-AE06-4EA8-880E-486E6BD47D32}" type="parTrans" cxnId="{9D0140C3-EAD5-42D0-AECB-2AB52140C8A3}">
      <dgm:prSet/>
      <dgm:spPr/>
      <dgm:t>
        <a:bodyPr/>
        <a:lstStyle/>
        <a:p>
          <a:endParaRPr lang="en-US"/>
        </a:p>
      </dgm:t>
    </dgm:pt>
    <dgm:pt modelId="{5B62EB44-33B1-4F84-AF3A-93F820E109C6}" type="sibTrans" cxnId="{9D0140C3-EAD5-42D0-AECB-2AB52140C8A3}">
      <dgm:prSet/>
      <dgm:spPr/>
      <dgm:t>
        <a:bodyPr/>
        <a:lstStyle/>
        <a:p>
          <a:endParaRPr lang="en-US"/>
        </a:p>
      </dgm:t>
    </dgm:pt>
    <dgm:pt modelId="{9CF61338-F6DA-4DF8-9622-08E95BDAA32D}">
      <dgm:prSet phldrT="[Text]" custT="1"/>
      <dgm:spPr/>
      <dgm:t>
        <a:bodyPr/>
        <a:lstStyle/>
        <a:p>
          <a:r>
            <a:rPr lang="en-US" sz="3200" dirty="0"/>
            <a:t>May be offered instead of TBE </a:t>
          </a:r>
          <a:r>
            <a:rPr lang="en-US" sz="3200" dirty="0" smtClean="0"/>
            <a:t>when 19 or fewer students share the same home language in a school building*</a:t>
          </a:r>
          <a:endParaRPr lang="en-US" sz="3200" dirty="0"/>
        </a:p>
      </dgm:t>
    </dgm:pt>
    <dgm:pt modelId="{6A0F80E6-8F3A-4A2F-A0DB-2F7BCAB76E6F}" type="parTrans" cxnId="{0AC6733E-3DD8-475F-9588-147C32ECB315}">
      <dgm:prSet/>
      <dgm:spPr/>
      <dgm:t>
        <a:bodyPr/>
        <a:lstStyle/>
        <a:p>
          <a:endParaRPr lang="en-US"/>
        </a:p>
      </dgm:t>
    </dgm:pt>
    <dgm:pt modelId="{A8A0CCC6-8A2A-4674-83F8-262FA99498AA}" type="sibTrans" cxnId="{0AC6733E-3DD8-475F-9588-147C32ECB315}">
      <dgm:prSet/>
      <dgm:spPr/>
      <dgm:t>
        <a:bodyPr/>
        <a:lstStyle/>
        <a:p>
          <a:endParaRPr lang="en-US"/>
        </a:p>
      </dgm:t>
    </dgm:pt>
    <dgm:pt modelId="{5B30BB23-88A5-4D42-85DE-B0C0AC71BC99}" type="pres">
      <dgm:prSet presAssocID="{28955ED0-63EE-4E6C-A611-AF86B0281AA0}" presName="Name0" presStyleCnt="0">
        <dgm:presLayoutVars>
          <dgm:dir/>
          <dgm:animLvl val="lvl"/>
          <dgm:resizeHandles val="exact"/>
        </dgm:presLayoutVars>
      </dgm:prSet>
      <dgm:spPr/>
      <dgm:t>
        <a:bodyPr/>
        <a:lstStyle/>
        <a:p>
          <a:endParaRPr lang="en-US"/>
        </a:p>
      </dgm:t>
    </dgm:pt>
    <dgm:pt modelId="{3A32348B-6723-43B5-A110-548AF95EC886}" type="pres">
      <dgm:prSet presAssocID="{78893949-87B0-4F53-B6FE-18B4B4279FFA}" presName="composite" presStyleCnt="0"/>
      <dgm:spPr/>
    </dgm:pt>
    <dgm:pt modelId="{F4B33F4A-1B43-4A2C-AD78-7AC5E6C7355F}" type="pres">
      <dgm:prSet presAssocID="{78893949-87B0-4F53-B6FE-18B4B4279FFA}" presName="parTx" presStyleLbl="alignNode1" presStyleIdx="0" presStyleCnt="2">
        <dgm:presLayoutVars>
          <dgm:chMax val="0"/>
          <dgm:chPref val="0"/>
          <dgm:bulletEnabled val="1"/>
        </dgm:presLayoutVars>
      </dgm:prSet>
      <dgm:spPr/>
      <dgm:t>
        <a:bodyPr/>
        <a:lstStyle/>
        <a:p>
          <a:endParaRPr lang="en-US"/>
        </a:p>
      </dgm:t>
    </dgm:pt>
    <dgm:pt modelId="{929B1BA9-74A4-44A2-BE24-A7426ADC1776}" type="pres">
      <dgm:prSet presAssocID="{78893949-87B0-4F53-B6FE-18B4B4279FFA}" presName="desTx" presStyleLbl="alignAccFollowNode1" presStyleIdx="0" presStyleCnt="2" custLinFactNeighborY="-4016">
        <dgm:presLayoutVars>
          <dgm:bulletEnabled val="1"/>
        </dgm:presLayoutVars>
      </dgm:prSet>
      <dgm:spPr/>
      <dgm:t>
        <a:bodyPr/>
        <a:lstStyle/>
        <a:p>
          <a:endParaRPr lang="en-US"/>
        </a:p>
      </dgm:t>
    </dgm:pt>
    <dgm:pt modelId="{79046656-FE1C-40F6-A7C9-E1842CE4AC51}" type="pres">
      <dgm:prSet presAssocID="{386D2CA3-ED8A-41DD-8885-C63F8C0A53EF}" presName="space" presStyleCnt="0"/>
      <dgm:spPr/>
    </dgm:pt>
    <dgm:pt modelId="{69E754E7-15AE-4905-AF21-8D5F294B008D}" type="pres">
      <dgm:prSet presAssocID="{7B85A277-CD87-4E07-A14A-6EECF7056D61}" presName="composite" presStyleCnt="0"/>
      <dgm:spPr/>
    </dgm:pt>
    <dgm:pt modelId="{7FB5A346-1D00-43DB-9F1C-F66082DCEF0D}" type="pres">
      <dgm:prSet presAssocID="{7B85A277-CD87-4E07-A14A-6EECF7056D61}" presName="parTx" presStyleLbl="alignNode1" presStyleIdx="1" presStyleCnt="2" custLinFactNeighborX="-5680" custLinFactNeighborY="1325">
        <dgm:presLayoutVars>
          <dgm:chMax val="0"/>
          <dgm:chPref val="0"/>
          <dgm:bulletEnabled val="1"/>
        </dgm:presLayoutVars>
      </dgm:prSet>
      <dgm:spPr/>
      <dgm:t>
        <a:bodyPr/>
        <a:lstStyle/>
        <a:p>
          <a:endParaRPr lang="en-US"/>
        </a:p>
      </dgm:t>
    </dgm:pt>
    <dgm:pt modelId="{85018A3E-F08A-4FC3-82DA-B4892AD8AD7C}" type="pres">
      <dgm:prSet presAssocID="{7B85A277-CD87-4E07-A14A-6EECF7056D61}" presName="desTx" presStyleLbl="alignAccFollowNode1" presStyleIdx="1" presStyleCnt="2" custLinFactNeighborX="-5680" custLinFactNeighborY="-4016">
        <dgm:presLayoutVars>
          <dgm:bulletEnabled val="1"/>
        </dgm:presLayoutVars>
      </dgm:prSet>
      <dgm:spPr/>
      <dgm:t>
        <a:bodyPr/>
        <a:lstStyle/>
        <a:p>
          <a:endParaRPr lang="en-US"/>
        </a:p>
      </dgm:t>
    </dgm:pt>
  </dgm:ptLst>
  <dgm:cxnLst>
    <dgm:cxn modelId="{12ACCEE4-5DEB-413B-A684-19489A77148F}" srcId="{78893949-87B0-4F53-B6FE-18B4B4279FFA}" destId="{3D360D62-A2B2-474A-B163-9460686E021C}" srcOrd="0" destOrd="0" parTransId="{079B7A34-060D-4E39-BE6E-B1F2CBDE0E37}" sibTransId="{5EBFDC9C-E600-466B-BAB5-FBBD2ECA3707}"/>
    <dgm:cxn modelId="{9D0140C3-EAD5-42D0-AECB-2AB52140C8A3}" srcId="{28955ED0-63EE-4E6C-A611-AF86B0281AA0}" destId="{7B85A277-CD87-4E07-A14A-6EECF7056D61}" srcOrd="1" destOrd="0" parTransId="{90BD2F4E-AE06-4EA8-880E-486E6BD47D32}" sibTransId="{5B62EB44-33B1-4F84-AF3A-93F820E109C6}"/>
    <dgm:cxn modelId="{5758CBFF-2839-4B7B-9B0F-6BAE48F8ACA3}" type="presOf" srcId="{3D360D62-A2B2-474A-B163-9460686E021C}" destId="{929B1BA9-74A4-44A2-BE24-A7426ADC1776}" srcOrd="0" destOrd="0" presId="urn:microsoft.com/office/officeart/2005/8/layout/hList1"/>
    <dgm:cxn modelId="{0D5C35A5-F160-460B-A4DB-D9F695D6989D}" type="presOf" srcId="{78893949-87B0-4F53-B6FE-18B4B4279FFA}" destId="{F4B33F4A-1B43-4A2C-AD78-7AC5E6C7355F}" srcOrd="0" destOrd="0" presId="urn:microsoft.com/office/officeart/2005/8/layout/hList1"/>
    <dgm:cxn modelId="{9B7DD64A-0A58-4BBF-A043-0AB17E261E94}" srcId="{78893949-87B0-4F53-B6FE-18B4B4279FFA}" destId="{4E71A395-0BE0-4AF0-A596-7A834D00D50C}" srcOrd="1" destOrd="0" parTransId="{A302AFAE-9C60-48DA-B768-23FA3B590F7D}" sibTransId="{A113307D-437A-47E8-96C4-816D601408D7}"/>
    <dgm:cxn modelId="{65C38F7F-A7D0-4A50-8300-314222A0E1FB}" type="presOf" srcId="{28955ED0-63EE-4E6C-A611-AF86B0281AA0}" destId="{5B30BB23-88A5-4D42-85DE-B0C0AC71BC99}" srcOrd="0" destOrd="0" presId="urn:microsoft.com/office/officeart/2005/8/layout/hList1"/>
    <dgm:cxn modelId="{0AC6733E-3DD8-475F-9588-147C32ECB315}" srcId="{7B85A277-CD87-4E07-A14A-6EECF7056D61}" destId="{9CF61338-F6DA-4DF8-9622-08E95BDAA32D}" srcOrd="0" destOrd="0" parTransId="{6A0F80E6-8F3A-4A2F-A0DB-2F7BCAB76E6F}" sibTransId="{A8A0CCC6-8A2A-4674-83F8-262FA99498AA}"/>
    <dgm:cxn modelId="{D579188F-A5B3-426F-8CBD-257427EFC5DF}" type="presOf" srcId="{7B85A277-CD87-4E07-A14A-6EECF7056D61}" destId="{7FB5A346-1D00-43DB-9F1C-F66082DCEF0D}" srcOrd="0" destOrd="0" presId="urn:microsoft.com/office/officeart/2005/8/layout/hList1"/>
    <dgm:cxn modelId="{972E034D-7020-419D-BAB3-F0442B6C53A5}" type="presOf" srcId="{4E71A395-0BE0-4AF0-A596-7A834D00D50C}" destId="{929B1BA9-74A4-44A2-BE24-A7426ADC1776}" srcOrd="0" destOrd="1" presId="urn:microsoft.com/office/officeart/2005/8/layout/hList1"/>
    <dgm:cxn modelId="{4A73BB75-995D-4AE7-A0CE-3D1FA3A2652A}" srcId="{28955ED0-63EE-4E6C-A611-AF86B0281AA0}" destId="{78893949-87B0-4F53-B6FE-18B4B4279FFA}" srcOrd="0" destOrd="0" parTransId="{CF8FCB6C-50C8-4789-86CE-327490787664}" sibTransId="{386D2CA3-ED8A-41DD-8885-C63F8C0A53EF}"/>
    <dgm:cxn modelId="{BE88A917-18D7-454A-9B5F-FC2A282416FE}" type="presOf" srcId="{9CF61338-F6DA-4DF8-9622-08E95BDAA32D}" destId="{85018A3E-F08A-4FC3-82DA-B4892AD8AD7C}" srcOrd="0" destOrd="0" presId="urn:microsoft.com/office/officeart/2005/8/layout/hList1"/>
    <dgm:cxn modelId="{1258C673-8DD9-4839-9EE7-2C1CBAB91CC6}" type="presParOf" srcId="{5B30BB23-88A5-4D42-85DE-B0C0AC71BC99}" destId="{3A32348B-6723-43B5-A110-548AF95EC886}" srcOrd="0" destOrd="0" presId="urn:microsoft.com/office/officeart/2005/8/layout/hList1"/>
    <dgm:cxn modelId="{F3FDA03F-44DD-4468-B2A5-7EAA1CCA0B6C}" type="presParOf" srcId="{3A32348B-6723-43B5-A110-548AF95EC886}" destId="{F4B33F4A-1B43-4A2C-AD78-7AC5E6C7355F}" srcOrd="0" destOrd="0" presId="urn:microsoft.com/office/officeart/2005/8/layout/hList1"/>
    <dgm:cxn modelId="{DCCC14B8-9850-4DEF-94C2-2D4580B42EEA}" type="presParOf" srcId="{3A32348B-6723-43B5-A110-548AF95EC886}" destId="{929B1BA9-74A4-44A2-BE24-A7426ADC1776}" srcOrd="1" destOrd="0" presId="urn:microsoft.com/office/officeart/2005/8/layout/hList1"/>
    <dgm:cxn modelId="{0E0D8808-3FC2-4817-A635-18F8B6F1A4D0}" type="presParOf" srcId="{5B30BB23-88A5-4D42-85DE-B0C0AC71BC99}" destId="{79046656-FE1C-40F6-A7C9-E1842CE4AC51}" srcOrd="1" destOrd="0" presId="urn:microsoft.com/office/officeart/2005/8/layout/hList1"/>
    <dgm:cxn modelId="{B922E022-BD4C-46CB-90A3-5CA14C777CD3}" type="presParOf" srcId="{5B30BB23-88A5-4D42-85DE-B0C0AC71BC99}" destId="{69E754E7-15AE-4905-AF21-8D5F294B008D}" srcOrd="2" destOrd="0" presId="urn:microsoft.com/office/officeart/2005/8/layout/hList1"/>
    <dgm:cxn modelId="{4252B18E-9026-4498-A647-934A2FF8EB98}" type="presParOf" srcId="{69E754E7-15AE-4905-AF21-8D5F294B008D}" destId="{7FB5A346-1D00-43DB-9F1C-F66082DCEF0D}" srcOrd="0" destOrd="0" presId="urn:microsoft.com/office/officeart/2005/8/layout/hList1"/>
    <dgm:cxn modelId="{61589C8C-BF02-4EA6-AE38-C66A41CD446C}" type="presParOf" srcId="{69E754E7-15AE-4905-AF21-8D5F294B008D}" destId="{85018A3E-F08A-4FC3-82DA-B4892AD8AD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4B48C-8FEC-44A4-9176-54E29B938106}"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US"/>
        </a:p>
      </dgm:t>
    </dgm:pt>
    <dgm:pt modelId="{3AB5EEF3-3E67-443D-9779-CD0C8C1E7988}">
      <dgm:prSet phldrT="[Text]" custT="1"/>
      <dgm:spPr/>
      <dgm:t>
        <a:bodyPr/>
        <a:lstStyle/>
        <a:p>
          <a:r>
            <a:rPr lang="en-US" sz="3600" dirty="0" smtClean="0"/>
            <a:t>One-way or </a:t>
          </a:r>
        </a:p>
        <a:p>
          <a:r>
            <a:rPr lang="en-US" sz="3600" dirty="0" smtClean="0"/>
            <a:t>Two-way                     </a:t>
          </a:r>
        </a:p>
        <a:p>
          <a:r>
            <a:rPr lang="en-US" sz="3600" dirty="0" smtClean="0"/>
            <a:t>Dual language</a:t>
          </a:r>
          <a:endParaRPr lang="en-US" sz="3600" dirty="0"/>
        </a:p>
      </dgm:t>
    </dgm:pt>
    <dgm:pt modelId="{D4884AD7-6F84-485E-80EC-154852F09B10}" type="parTrans" cxnId="{8BC1B003-65D1-4218-B1FD-3E85416F58BD}">
      <dgm:prSet/>
      <dgm:spPr/>
      <dgm:t>
        <a:bodyPr/>
        <a:lstStyle/>
        <a:p>
          <a:endParaRPr lang="en-US"/>
        </a:p>
      </dgm:t>
    </dgm:pt>
    <dgm:pt modelId="{5020C8FB-2EF9-4B38-83BF-1AB92AB9A942}" type="sibTrans" cxnId="{8BC1B003-65D1-4218-B1FD-3E85416F58BD}">
      <dgm:prSet/>
      <dgm:spPr/>
      <dgm:t>
        <a:bodyPr/>
        <a:lstStyle/>
        <a:p>
          <a:endParaRPr lang="en-US"/>
        </a:p>
      </dgm:t>
    </dgm:pt>
    <dgm:pt modelId="{579D874E-6ABF-4C05-AF34-2338682F75E5}">
      <dgm:prSet phldrT="[Text]" custT="1"/>
      <dgm:spPr/>
      <dgm:t>
        <a:bodyPr/>
        <a:lstStyle/>
        <a:p>
          <a:r>
            <a:rPr lang="en-US" sz="3600" dirty="0" smtClean="0"/>
            <a:t>Self-Contained TBE</a:t>
          </a:r>
          <a:endParaRPr lang="en-US" sz="3600" dirty="0"/>
        </a:p>
      </dgm:t>
    </dgm:pt>
    <dgm:pt modelId="{C8902689-951E-4A1C-B736-7C128A3D10EA}" type="parTrans" cxnId="{865F1E3E-61D6-4CB2-B8A8-936E824963A2}">
      <dgm:prSet/>
      <dgm:spPr/>
      <dgm:t>
        <a:bodyPr/>
        <a:lstStyle/>
        <a:p>
          <a:endParaRPr lang="en-US"/>
        </a:p>
      </dgm:t>
    </dgm:pt>
    <dgm:pt modelId="{B54E15D0-E0D3-4F64-AF54-512B57CA31B6}" type="sibTrans" cxnId="{865F1E3E-61D6-4CB2-B8A8-936E824963A2}">
      <dgm:prSet/>
      <dgm:spPr/>
      <dgm:t>
        <a:bodyPr/>
        <a:lstStyle/>
        <a:p>
          <a:endParaRPr lang="en-US"/>
        </a:p>
      </dgm:t>
    </dgm:pt>
    <dgm:pt modelId="{B69B2FC6-ECE0-4BA1-A741-972B81EEA857}" type="pres">
      <dgm:prSet presAssocID="{9144B48C-8FEC-44A4-9176-54E29B938106}" presName="diagram" presStyleCnt="0">
        <dgm:presLayoutVars>
          <dgm:dir/>
          <dgm:resizeHandles val="exact"/>
        </dgm:presLayoutVars>
      </dgm:prSet>
      <dgm:spPr/>
      <dgm:t>
        <a:bodyPr/>
        <a:lstStyle/>
        <a:p>
          <a:endParaRPr lang="en-US"/>
        </a:p>
      </dgm:t>
    </dgm:pt>
    <dgm:pt modelId="{808369A1-50BE-44D1-938B-0B7551CFD068}" type="pres">
      <dgm:prSet presAssocID="{3AB5EEF3-3E67-443D-9779-CD0C8C1E7988}" presName="node" presStyleLbl="node1" presStyleIdx="0" presStyleCnt="2" custScaleX="116290" custScaleY="143265" custLinFactNeighborX="-955" custLinFactNeighborY="6013">
        <dgm:presLayoutVars>
          <dgm:bulletEnabled val="1"/>
        </dgm:presLayoutVars>
      </dgm:prSet>
      <dgm:spPr/>
      <dgm:t>
        <a:bodyPr/>
        <a:lstStyle/>
        <a:p>
          <a:endParaRPr lang="en-US"/>
        </a:p>
      </dgm:t>
    </dgm:pt>
    <dgm:pt modelId="{C2498013-61D4-4CC1-A132-6BFE44523731}" type="pres">
      <dgm:prSet presAssocID="{5020C8FB-2EF9-4B38-83BF-1AB92AB9A942}" presName="sibTrans" presStyleCnt="0"/>
      <dgm:spPr/>
    </dgm:pt>
    <dgm:pt modelId="{BEE46A29-283C-4622-93EF-7AEC118DBE7D}" type="pres">
      <dgm:prSet presAssocID="{579D874E-6ABF-4C05-AF34-2338682F75E5}" presName="node" presStyleLbl="node1" presStyleIdx="1" presStyleCnt="2" custScaleX="115228" custScaleY="141644" custLinFactNeighborY="5202">
        <dgm:presLayoutVars>
          <dgm:bulletEnabled val="1"/>
        </dgm:presLayoutVars>
      </dgm:prSet>
      <dgm:spPr/>
      <dgm:t>
        <a:bodyPr/>
        <a:lstStyle/>
        <a:p>
          <a:endParaRPr lang="en-US"/>
        </a:p>
      </dgm:t>
    </dgm:pt>
  </dgm:ptLst>
  <dgm:cxnLst>
    <dgm:cxn modelId="{8BC1B003-65D1-4218-B1FD-3E85416F58BD}" srcId="{9144B48C-8FEC-44A4-9176-54E29B938106}" destId="{3AB5EEF3-3E67-443D-9779-CD0C8C1E7988}" srcOrd="0" destOrd="0" parTransId="{D4884AD7-6F84-485E-80EC-154852F09B10}" sibTransId="{5020C8FB-2EF9-4B38-83BF-1AB92AB9A942}"/>
    <dgm:cxn modelId="{2A02512C-5A39-4BC3-9FF6-4D0F0F418D21}" type="presOf" srcId="{9144B48C-8FEC-44A4-9176-54E29B938106}" destId="{B69B2FC6-ECE0-4BA1-A741-972B81EEA857}" srcOrd="0" destOrd="0" presId="urn:microsoft.com/office/officeart/2005/8/layout/default"/>
    <dgm:cxn modelId="{865F1E3E-61D6-4CB2-B8A8-936E824963A2}" srcId="{9144B48C-8FEC-44A4-9176-54E29B938106}" destId="{579D874E-6ABF-4C05-AF34-2338682F75E5}" srcOrd="1" destOrd="0" parTransId="{C8902689-951E-4A1C-B736-7C128A3D10EA}" sibTransId="{B54E15D0-E0D3-4F64-AF54-512B57CA31B6}"/>
    <dgm:cxn modelId="{190067B0-7826-4B36-8B7D-B8DD31E1A684}" type="presOf" srcId="{579D874E-6ABF-4C05-AF34-2338682F75E5}" destId="{BEE46A29-283C-4622-93EF-7AEC118DBE7D}" srcOrd="0" destOrd="0" presId="urn:microsoft.com/office/officeart/2005/8/layout/default"/>
    <dgm:cxn modelId="{97806CF4-2A75-45B0-93B9-1BFF5ECCAFE4}" type="presOf" srcId="{3AB5EEF3-3E67-443D-9779-CD0C8C1E7988}" destId="{808369A1-50BE-44D1-938B-0B7551CFD068}" srcOrd="0" destOrd="0" presId="urn:microsoft.com/office/officeart/2005/8/layout/default"/>
    <dgm:cxn modelId="{650D7DCE-69C3-48FB-9F65-105565489652}" type="presParOf" srcId="{B69B2FC6-ECE0-4BA1-A741-972B81EEA857}" destId="{808369A1-50BE-44D1-938B-0B7551CFD068}" srcOrd="0" destOrd="0" presId="urn:microsoft.com/office/officeart/2005/8/layout/default"/>
    <dgm:cxn modelId="{28B67816-6FF9-47FF-B13A-119EC031D29D}" type="presParOf" srcId="{B69B2FC6-ECE0-4BA1-A741-972B81EEA857}" destId="{C2498013-61D4-4CC1-A132-6BFE44523731}" srcOrd="1" destOrd="0" presId="urn:microsoft.com/office/officeart/2005/8/layout/default"/>
    <dgm:cxn modelId="{D810209A-15D2-446E-AE82-AC631DA20EF4}" type="presParOf" srcId="{B69B2FC6-ECE0-4BA1-A741-972B81EEA857}" destId="{BEE46A29-283C-4622-93EF-7AEC118DBE7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18CD06-9A64-443C-ACE3-CFAD4A41EDB3}"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US"/>
        </a:p>
      </dgm:t>
    </dgm:pt>
    <dgm:pt modelId="{35F61B98-68CE-4979-8473-21D182908612}">
      <dgm:prSet phldrT="[Text]" custT="1"/>
      <dgm:spPr/>
      <dgm:t>
        <a:bodyPr/>
        <a:lstStyle/>
        <a:p>
          <a:pPr>
            <a:buClr>
              <a:schemeClr val="tx1"/>
            </a:buClr>
            <a:buFont typeface="Courier New" panose="02070309020205020404" pitchFamily="49" charset="0"/>
            <a:buChar char="o"/>
          </a:pPr>
          <a:r>
            <a:rPr lang="en-US" sz="3000" dirty="0" smtClean="0">
              <a:latin typeface="+mn-lt"/>
            </a:rPr>
            <a:t>Transitional program in English (Self-contained)</a:t>
          </a:r>
        </a:p>
        <a:p>
          <a:pPr>
            <a:buClr>
              <a:schemeClr val="tx1"/>
            </a:buClr>
            <a:buFont typeface="Courier New" panose="02070309020205020404" pitchFamily="49" charset="0"/>
            <a:buChar char="o"/>
          </a:pPr>
          <a:r>
            <a:rPr lang="en-US" sz="3000" dirty="0" smtClean="0">
              <a:latin typeface="+mn-lt"/>
            </a:rPr>
            <a:t>Sheltered instruction + ESL (self-contained)*</a:t>
          </a:r>
          <a:endParaRPr lang="en-US" sz="3000" dirty="0"/>
        </a:p>
      </dgm:t>
    </dgm:pt>
    <dgm:pt modelId="{7010E88D-AD95-4E72-B8C1-D0A71376D17A}" type="parTrans" cxnId="{9E3FD644-48AD-4D55-AC67-026CA896D7CA}">
      <dgm:prSet/>
      <dgm:spPr/>
      <dgm:t>
        <a:bodyPr/>
        <a:lstStyle/>
        <a:p>
          <a:endParaRPr lang="en-US"/>
        </a:p>
      </dgm:t>
    </dgm:pt>
    <dgm:pt modelId="{9BA14211-E89B-42C0-9B35-9B7765A5833D}" type="sibTrans" cxnId="{9E3FD644-48AD-4D55-AC67-026CA896D7CA}">
      <dgm:prSet/>
      <dgm:spPr/>
      <dgm:t>
        <a:bodyPr/>
        <a:lstStyle/>
        <a:p>
          <a:endParaRPr lang="en-US"/>
        </a:p>
      </dgm:t>
    </dgm:pt>
    <dgm:pt modelId="{726160A9-1309-4BFD-9786-CE46010006FF}">
      <dgm:prSet phldrT="[Text]"/>
      <dgm:spPr/>
      <dgm:t>
        <a:bodyPr/>
        <a:lstStyle/>
        <a:p>
          <a:pPr>
            <a:buClr>
              <a:schemeClr val="tx1"/>
            </a:buClr>
            <a:buFont typeface="Courier New" panose="02070309020205020404" pitchFamily="49" charset="0"/>
            <a:buChar char="o"/>
          </a:pPr>
          <a:r>
            <a:rPr lang="en-US" dirty="0" smtClean="0">
              <a:latin typeface="+mn-lt"/>
            </a:rPr>
            <a:t>Transitional program in English (pull-out/push-in)</a:t>
          </a:r>
        </a:p>
        <a:p>
          <a:pPr>
            <a:buClr>
              <a:schemeClr val="tx1"/>
            </a:buClr>
            <a:buFont typeface="Courier New" panose="02070309020205020404" pitchFamily="49" charset="0"/>
            <a:buChar char="o"/>
          </a:pPr>
          <a:r>
            <a:rPr lang="en-US" dirty="0" smtClean="0">
              <a:latin typeface="+mn-lt"/>
            </a:rPr>
            <a:t>Sheltered instruction + ESL (differentiation/pull-out/push-in)*</a:t>
          </a:r>
          <a:endParaRPr lang="en-US" dirty="0"/>
        </a:p>
      </dgm:t>
    </dgm:pt>
    <dgm:pt modelId="{F09675EF-9870-42E7-A2FF-36B143DCC7FF}" type="parTrans" cxnId="{F392542E-DB87-4D63-9625-0A5EA75225D3}">
      <dgm:prSet/>
      <dgm:spPr/>
      <dgm:t>
        <a:bodyPr/>
        <a:lstStyle/>
        <a:p>
          <a:endParaRPr lang="en-US"/>
        </a:p>
      </dgm:t>
    </dgm:pt>
    <dgm:pt modelId="{35FBD219-9630-404D-AE46-C3006269F8C5}" type="sibTrans" cxnId="{F392542E-DB87-4D63-9625-0A5EA75225D3}">
      <dgm:prSet/>
      <dgm:spPr/>
      <dgm:t>
        <a:bodyPr/>
        <a:lstStyle/>
        <a:p>
          <a:endParaRPr lang="en-US"/>
        </a:p>
      </dgm:t>
    </dgm:pt>
    <dgm:pt modelId="{2E15362F-4245-453A-A9DA-2230049C6279}" type="pres">
      <dgm:prSet presAssocID="{E918CD06-9A64-443C-ACE3-CFAD4A41EDB3}" presName="diagram" presStyleCnt="0">
        <dgm:presLayoutVars>
          <dgm:dir/>
          <dgm:resizeHandles val="exact"/>
        </dgm:presLayoutVars>
      </dgm:prSet>
      <dgm:spPr/>
      <dgm:t>
        <a:bodyPr/>
        <a:lstStyle/>
        <a:p>
          <a:endParaRPr lang="en-US"/>
        </a:p>
      </dgm:t>
    </dgm:pt>
    <dgm:pt modelId="{C3BFED07-1B00-4DB1-A129-61A71AE1A01A}" type="pres">
      <dgm:prSet presAssocID="{35F61B98-68CE-4979-8473-21D182908612}" presName="node" presStyleLbl="node1" presStyleIdx="0" presStyleCnt="2" custScaleY="118089" custLinFactNeighborX="458" custLinFactNeighborY="18404">
        <dgm:presLayoutVars>
          <dgm:bulletEnabled val="1"/>
        </dgm:presLayoutVars>
      </dgm:prSet>
      <dgm:spPr/>
      <dgm:t>
        <a:bodyPr/>
        <a:lstStyle/>
        <a:p>
          <a:endParaRPr lang="en-US"/>
        </a:p>
      </dgm:t>
    </dgm:pt>
    <dgm:pt modelId="{115EDCAE-2A24-4F7C-B901-6E5B1CB11CCE}" type="pres">
      <dgm:prSet presAssocID="{9BA14211-E89B-42C0-9B35-9B7765A5833D}" presName="sibTrans" presStyleCnt="0"/>
      <dgm:spPr/>
      <dgm:t>
        <a:bodyPr/>
        <a:lstStyle/>
        <a:p>
          <a:endParaRPr lang="en-US"/>
        </a:p>
      </dgm:t>
    </dgm:pt>
    <dgm:pt modelId="{AAC21041-0506-4E24-87C3-396130BE2EA2}" type="pres">
      <dgm:prSet presAssocID="{726160A9-1309-4BFD-9786-CE46010006FF}" presName="node" presStyleLbl="node1" presStyleIdx="1" presStyleCnt="2" custScaleY="119849" custLinFactNeighborX="-5946" custLinFactNeighborY="20323">
        <dgm:presLayoutVars>
          <dgm:bulletEnabled val="1"/>
        </dgm:presLayoutVars>
      </dgm:prSet>
      <dgm:spPr/>
      <dgm:t>
        <a:bodyPr/>
        <a:lstStyle/>
        <a:p>
          <a:endParaRPr lang="en-US"/>
        </a:p>
      </dgm:t>
    </dgm:pt>
  </dgm:ptLst>
  <dgm:cxnLst>
    <dgm:cxn modelId="{F392542E-DB87-4D63-9625-0A5EA75225D3}" srcId="{E918CD06-9A64-443C-ACE3-CFAD4A41EDB3}" destId="{726160A9-1309-4BFD-9786-CE46010006FF}" srcOrd="1" destOrd="0" parTransId="{F09675EF-9870-42E7-A2FF-36B143DCC7FF}" sibTransId="{35FBD219-9630-404D-AE46-C3006269F8C5}"/>
    <dgm:cxn modelId="{AEE67205-305B-4893-977A-A8A6C26E835A}" type="presOf" srcId="{E918CD06-9A64-443C-ACE3-CFAD4A41EDB3}" destId="{2E15362F-4245-453A-A9DA-2230049C6279}" srcOrd="0" destOrd="0" presId="urn:microsoft.com/office/officeart/2005/8/layout/default"/>
    <dgm:cxn modelId="{9E3FD644-48AD-4D55-AC67-026CA896D7CA}" srcId="{E918CD06-9A64-443C-ACE3-CFAD4A41EDB3}" destId="{35F61B98-68CE-4979-8473-21D182908612}" srcOrd="0" destOrd="0" parTransId="{7010E88D-AD95-4E72-B8C1-D0A71376D17A}" sibTransId="{9BA14211-E89B-42C0-9B35-9B7765A5833D}"/>
    <dgm:cxn modelId="{345C2473-CAC1-4630-84AE-A130D8A9D844}" type="presOf" srcId="{35F61B98-68CE-4979-8473-21D182908612}" destId="{C3BFED07-1B00-4DB1-A129-61A71AE1A01A}" srcOrd="0" destOrd="0" presId="urn:microsoft.com/office/officeart/2005/8/layout/default"/>
    <dgm:cxn modelId="{5B546EDF-E775-471D-BACD-A1A45ADDCE89}" type="presOf" srcId="{726160A9-1309-4BFD-9786-CE46010006FF}" destId="{AAC21041-0506-4E24-87C3-396130BE2EA2}" srcOrd="0" destOrd="0" presId="urn:microsoft.com/office/officeart/2005/8/layout/default"/>
    <dgm:cxn modelId="{D5EA5B21-A244-4C77-9118-DEC1061D173E}" type="presParOf" srcId="{2E15362F-4245-453A-A9DA-2230049C6279}" destId="{C3BFED07-1B00-4DB1-A129-61A71AE1A01A}" srcOrd="0" destOrd="0" presId="urn:microsoft.com/office/officeart/2005/8/layout/default"/>
    <dgm:cxn modelId="{2C354373-B11F-4343-BA60-4EF49A5991B5}" type="presParOf" srcId="{2E15362F-4245-453A-A9DA-2230049C6279}" destId="{115EDCAE-2A24-4F7C-B901-6E5B1CB11CCE}" srcOrd="1" destOrd="0" presId="urn:microsoft.com/office/officeart/2005/8/layout/default"/>
    <dgm:cxn modelId="{47FFFDCA-6F0C-4EDD-97B1-1988152309EF}" type="presParOf" srcId="{2E15362F-4245-453A-A9DA-2230049C6279}" destId="{AAC21041-0506-4E24-87C3-396130BE2EA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18CD06-9A64-443C-ACE3-CFAD4A41EDB3}"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35F61B98-68CE-4979-8473-21D182908612}">
      <dgm:prSet phldrT="[Text]" custT="1"/>
      <dgm:spPr/>
      <dgm:t>
        <a:bodyPr/>
        <a:lstStyle/>
        <a:p>
          <a:pPr>
            <a:buClr>
              <a:schemeClr val="tx1"/>
            </a:buClr>
            <a:buFont typeface="Courier New" panose="02070309020205020404" pitchFamily="49" charset="0"/>
            <a:buChar char="o"/>
          </a:pPr>
          <a:r>
            <a:rPr lang="en-US" sz="3000" dirty="0" smtClean="0">
              <a:latin typeface="+mn-lt"/>
            </a:rPr>
            <a:t>Transitional program in English (Self-contained)</a:t>
          </a:r>
        </a:p>
        <a:p>
          <a:pPr>
            <a:buClr>
              <a:schemeClr val="tx1"/>
            </a:buClr>
            <a:buFont typeface="Courier New" panose="02070309020205020404" pitchFamily="49" charset="0"/>
            <a:buChar char="o"/>
          </a:pPr>
          <a:r>
            <a:rPr lang="en-US" sz="3000" dirty="0" smtClean="0">
              <a:latin typeface="+mn-lt"/>
            </a:rPr>
            <a:t>Sheltered instruction + ESL (self-contained)*</a:t>
          </a:r>
          <a:endParaRPr lang="en-US" sz="3000" dirty="0"/>
        </a:p>
      </dgm:t>
    </dgm:pt>
    <dgm:pt modelId="{7010E88D-AD95-4E72-B8C1-D0A71376D17A}" type="parTrans" cxnId="{9E3FD644-48AD-4D55-AC67-026CA896D7CA}">
      <dgm:prSet/>
      <dgm:spPr/>
      <dgm:t>
        <a:bodyPr/>
        <a:lstStyle/>
        <a:p>
          <a:endParaRPr lang="en-US"/>
        </a:p>
      </dgm:t>
    </dgm:pt>
    <dgm:pt modelId="{9BA14211-E89B-42C0-9B35-9B7765A5833D}" type="sibTrans" cxnId="{9E3FD644-48AD-4D55-AC67-026CA896D7CA}">
      <dgm:prSet/>
      <dgm:spPr/>
      <dgm:t>
        <a:bodyPr/>
        <a:lstStyle/>
        <a:p>
          <a:endParaRPr lang="en-US"/>
        </a:p>
      </dgm:t>
    </dgm:pt>
    <dgm:pt modelId="{726160A9-1309-4BFD-9786-CE46010006FF}">
      <dgm:prSet phldrT="[Text]"/>
      <dgm:spPr/>
      <dgm:t>
        <a:bodyPr/>
        <a:lstStyle/>
        <a:p>
          <a:pPr>
            <a:buClr>
              <a:schemeClr val="tx1"/>
            </a:buClr>
            <a:buFont typeface="Courier New" panose="02070309020205020404" pitchFamily="49" charset="0"/>
            <a:buChar char="o"/>
          </a:pPr>
          <a:r>
            <a:rPr lang="en-US" smtClean="0">
              <a:latin typeface="+mn-lt"/>
            </a:rPr>
            <a:t>Transitional program in English (pull-out/push-in)</a:t>
          </a:r>
        </a:p>
        <a:p>
          <a:pPr>
            <a:buClr>
              <a:schemeClr val="tx1"/>
            </a:buClr>
            <a:buFont typeface="Courier New" panose="02070309020205020404" pitchFamily="49" charset="0"/>
            <a:buChar char="o"/>
          </a:pPr>
          <a:r>
            <a:rPr lang="en-US" smtClean="0">
              <a:latin typeface="+mn-lt"/>
            </a:rPr>
            <a:t>Sheltered instruction + ESL (differentiation/pull-out/push-in)*</a:t>
          </a:r>
          <a:endParaRPr lang="en-US" dirty="0"/>
        </a:p>
      </dgm:t>
    </dgm:pt>
    <dgm:pt modelId="{F09675EF-9870-42E7-A2FF-36B143DCC7FF}" type="parTrans" cxnId="{F392542E-DB87-4D63-9625-0A5EA75225D3}">
      <dgm:prSet/>
      <dgm:spPr/>
      <dgm:t>
        <a:bodyPr/>
        <a:lstStyle/>
        <a:p>
          <a:endParaRPr lang="en-US"/>
        </a:p>
      </dgm:t>
    </dgm:pt>
    <dgm:pt modelId="{35FBD219-9630-404D-AE46-C3006269F8C5}" type="sibTrans" cxnId="{F392542E-DB87-4D63-9625-0A5EA75225D3}">
      <dgm:prSet/>
      <dgm:spPr/>
      <dgm:t>
        <a:bodyPr/>
        <a:lstStyle/>
        <a:p>
          <a:endParaRPr lang="en-US"/>
        </a:p>
      </dgm:t>
    </dgm:pt>
    <dgm:pt modelId="{2E15362F-4245-453A-A9DA-2230049C6279}" type="pres">
      <dgm:prSet presAssocID="{E918CD06-9A64-443C-ACE3-CFAD4A41EDB3}" presName="diagram" presStyleCnt="0">
        <dgm:presLayoutVars>
          <dgm:dir/>
          <dgm:resizeHandles val="exact"/>
        </dgm:presLayoutVars>
      </dgm:prSet>
      <dgm:spPr/>
      <dgm:t>
        <a:bodyPr/>
        <a:lstStyle/>
        <a:p>
          <a:endParaRPr lang="en-US"/>
        </a:p>
      </dgm:t>
    </dgm:pt>
    <dgm:pt modelId="{C3BFED07-1B00-4DB1-A129-61A71AE1A01A}" type="pres">
      <dgm:prSet presAssocID="{35F61B98-68CE-4979-8473-21D182908612}" presName="node" presStyleLbl="node1" presStyleIdx="0" presStyleCnt="2" custScaleY="118089" custLinFactNeighborX="458" custLinFactNeighborY="18404">
        <dgm:presLayoutVars>
          <dgm:bulletEnabled val="1"/>
        </dgm:presLayoutVars>
      </dgm:prSet>
      <dgm:spPr/>
      <dgm:t>
        <a:bodyPr/>
        <a:lstStyle/>
        <a:p>
          <a:endParaRPr lang="en-US"/>
        </a:p>
      </dgm:t>
    </dgm:pt>
    <dgm:pt modelId="{115EDCAE-2A24-4F7C-B901-6E5B1CB11CCE}" type="pres">
      <dgm:prSet presAssocID="{9BA14211-E89B-42C0-9B35-9B7765A5833D}" presName="sibTrans" presStyleCnt="0"/>
      <dgm:spPr/>
      <dgm:t>
        <a:bodyPr/>
        <a:lstStyle/>
        <a:p>
          <a:endParaRPr lang="en-US"/>
        </a:p>
      </dgm:t>
    </dgm:pt>
    <dgm:pt modelId="{AAC21041-0506-4E24-87C3-396130BE2EA2}" type="pres">
      <dgm:prSet presAssocID="{726160A9-1309-4BFD-9786-CE46010006FF}" presName="node" presStyleLbl="node1" presStyleIdx="1" presStyleCnt="2" custScaleY="119849" custLinFactNeighborX="-5946" custLinFactNeighborY="20323">
        <dgm:presLayoutVars>
          <dgm:bulletEnabled val="1"/>
        </dgm:presLayoutVars>
      </dgm:prSet>
      <dgm:spPr/>
      <dgm:t>
        <a:bodyPr/>
        <a:lstStyle/>
        <a:p>
          <a:endParaRPr lang="en-US"/>
        </a:p>
      </dgm:t>
    </dgm:pt>
  </dgm:ptLst>
  <dgm:cxnLst>
    <dgm:cxn modelId="{F392542E-DB87-4D63-9625-0A5EA75225D3}" srcId="{E918CD06-9A64-443C-ACE3-CFAD4A41EDB3}" destId="{726160A9-1309-4BFD-9786-CE46010006FF}" srcOrd="1" destOrd="0" parTransId="{F09675EF-9870-42E7-A2FF-36B143DCC7FF}" sibTransId="{35FBD219-9630-404D-AE46-C3006269F8C5}"/>
    <dgm:cxn modelId="{AEE67205-305B-4893-977A-A8A6C26E835A}" type="presOf" srcId="{E918CD06-9A64-443C-ACE3-CFAD4A41EDB3}" destId="{2E15362F-4245-453A-A9DA-2230049C6279}" srcOrd="0" destOrd="0" presId="urn:microsoft.com/office/officeart/2005/8/layout/default"/>
    <dgm:cxn modelId="{9E3FD644-48AD-4D55-AC67-026CA896D7CA}" srcId="{E918CD06-9A64-443C-ACE3-CFAD4A41EDB3}" destId="{35F61B98-68CE-4979-8473-21D182908612}" srcOrd="0" destOrd="0" parTransId="{7010E88D-AD95-4E72-B8C1-D0A71376D17A}" sibTransId="{9BA14211-E89B-42C0-9B35-9B7765A5833D}"/>
    <dgm:cxn modelId="{345C2473-CAC1-4630-84AE-A130D8A9D844}" type="presOf" srcId="{35F61B98-68CE-4979-8473-21D182908612}" destId="{C3BFED07-1B00-4DB1-A129-61A71AE1A01A}" srcOrd="0" destOrd="0" presId="urn:microsoft.com/office/officeart/2005/8/layout/default"/>
    <dgm:cxn modelId="{5B546EDF-E775-471D-BACD-A1A45ADDCE89}" type="presOf" srcId="{726160A9-1309-4BFD-9786-CE46010006FF}" destId="{AAC21041-0506-4E24-87C3-396130BE2EA2}" srcOrd="0" destOrd="0" presId="urn:microsoft.com/office/officeart/2005/8/layout/default"/>
    <dgm:cxn modelId="{D5EA5B21-A244-4C77-9118-DEC1061D173E}" type="presParOf" srcId="{2E15362F-4245-453A-A9DA-2230049C6279}" destId="{C3BFED07-1B00-4DB1-A129-61A71AE1A01A}" srcOrd="0" destOrd="0" presId="urn:microsoft.com/office/officeart/2005/8/layout/default"/>
    <dgm:cxn modelId="{2C354373-B11F-4343-BA60-4EF49A5991B5}" type="presParOf" srcId="{2E15362F-4245-453A-A9DA-2230049C6279}" destId="{115EDCAE-2A24-4F7C-B901-6E5B1CB11CCE}" srcOrd="1" destOrd="0" presId="urn:microsoft.com/office/officeart/2005/8/layout/default"/>
    <dgm:cxn modelId="{47FFFDCA-6F0C-4EDD-97B1-1988152309EF}" type="presParOf" srcId="{2E15362F-4245-453A-A9DA-2230049C6279}" destId="{AAC21041-0506-4E24-87C3-396130BE2EA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3F4A-1B43-4A2C-AD78-7AC5E6C7355F}">
      <dsp:nvSpPr>
        <dsp:cNvPr id="0" name=""/>
        <dsp:cNvSpPr/>
      </dsp:nvSpPr>
      <dsp:spPr>
        <a:xfrm>
          <a:off x="42" y="25494"/>
          <a:ext cx="4023605" cy="1158045"/>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a:t>Transitional Bilingual Education (TBE)</a:t>
          </a:r>
        </a:p>
      </dsp:txBody>
      <dsp:txXfrm>
        <a:off x="42" y="25494"/>
        <a:ext cx="4023605" cy="1158045"/>
      </dsp:txXfrm>
    </dsp:sp>
    <dsp:sp modelId="{929B1BA9-74A4-44A2-BE24-A7426ADC1776}">
      <dsp:nvSpPr>
        <dsp:cNvPr id="0" name=""/>
        <dsp:cNvSpPr/>
      </dsp:nvSpPr>
      <dsp:spPr>
        <a:xfrm>
          <a:off x="42" y="1021267"/>
          <a:ext cx="4023605" cy="40406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Required </a:t>
          </a:r>
          <a:r>
            <a:rPr lang="en-US" sz="2800" kern="1200" dirty="0" smtClean="0"/>
            <a:t>when </a:t>
          </a:r>
          <a:r>
            <a:rPr lang="en-US" sz="2800" kern="1200" dirty="0"/>
            <a:t>20 or more students </a:t>
          </a:r>
          <a:r>
            <a:rPr lang="en-US" sz="2800" kern="1200" dirty="0" smtClean="0"/>
            <a:t>share the same home language </a:t>
          </a:r>
          <a:r>
            <a:rPr lang="en-US" sz="2800" kern="1200" dirty="0"/>
            <a:t>in a school building</a:t>
          </a:r>
          <a:r>
            <a:rPr lang="en-US" sz="2000" kern="1200" dirty="0"/>
            <a:t>*</a:t>
          </a:r>
        </a:p>
        <a:p>
          <a:pPr marL="285750" lvl="1" indent="-285750" algn="l" defTabSz="1244600">
            <a:lnSpc>
              <a:spcPct val="90000"/>
            </a:lnSpc>
            <a:spcBef>
              <a:spcPct val="0"/>
            </a:spcBef>
            <a:spcAft>
              <a:spcPct val="15000"/>
            </a:spcAft>
            <a:buChar char="••"/>
          </a:pPr>
          <a:r>
            <a:rPr lang="en-US" sz="2800" kern="1200" dirty="0"/>
            <a:t>May be offered </a:t>
          </a:r>
          <a:r>
            <a:rPr lang="en-US" sz="2800" kern="1200" dirty="0" smtClean="0"/>
            <a:t>when </a:t>
          </a:r>
          <a:r>
            <a:rPr lang="en-US" sz="2800" kern="1200" dirty="0"/>
            <a:t>fewer than 20 </a:t>
          </a:r>
          <a:r>
            <a:rPr lang="en-US" sz="2800" kern="1200" dirty="0" smtClean="0"/>
            <a:t>students share the same home language*</a:t>
          </a:r>
          <a:endParaRPr lang="en-US" sz="2800" kern="1200" dirty="0"/>
        </a:p>
      </dsp:txBody>
      <dsp:txXfrm>
        <a:off x="42" y="1021267"/>
        <a:ext cx="4023605" cy="4040640"/>
      </dsp:txXfrm>
    </dsp:sp>
    <dsp:sp modelId="{7FB5A346-1D00-43DB-9F1C-F66082DCEF0D}">
      <dsp:nvSpPr>
        <dsp:cNvPr id="0" name=""/>
        <dsp:cNvSpPr/>
      </dsp:nvSpPr>
      <dsp:spPr>
        <a:xfrm>
          <a:off x="4358411" y="40838"/>
          <a:ext cx="4023605" cy="1158045"/>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a:t>Transitional Program of Instruction (TPI)</a:t>
          </a:r>
        </a:p>
      </dsp:txBody>
      <dsp:txXfrm>
        <a:off x="4358411" y="40838"/>
        <a:ext cx="4023605" cy="1158045"/>
      </dsp:txXfrm>
    </dsp:sp>
    <dsp:sp modelId="{85018A3E-F08A-4FC3-82DA-B4892AD8AD7C}">
      <dsp:nvSpPr>
        <dsp:cNvPr id="0" name=""/>
        <dsp:cNvSpPr/>
      </dsp:nvSpPr>
      <dsp:spPr>
        <a:xfrm>
          <a:off x="4358411" y="1021267"/>
          <a:ext cx="4023605" cy="40406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May be offered instead of TBE </a:t>
          </a:r>
          <a:r>
            <a:rPr lang="en-US" sz="3200" kern="1200" dirty="0" smtClean="0"/>
            <a:t>when 19 or fewer students share the same home language in a school building*</a:t>
          </a:r>
          <a:endParaRPr lang="en-US" sz="3200" kern="1200" dirty="0"/>
        </a:p>
      </dsp:txBody>
      <dsp:txXfrm>
        <a:off x="4358411" y="1021267"/>
        <a:ext cx="4023605" cy="4040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369A1-50BE-44D1-938B-0B7551CFD068}">
      <dsp:nvSpPr>
        <dsp:cNvPr id="0" name=""/>
        <dsp:cNvSpPr/>
      </dsp:nvSpPr>
      <dsp:spPr>
        <a:xfrm>
          <a:off x="0" y="1047856"/>
          <a:ext cx="3994636" cy="2952746"/>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One-way or </a:t>
          </a:r>
        </a:p>
        <a:p>
          <a:pPr lvl="0" algn="ctr" defTabSz="1600200">
            <a:lnSpc>
              <a:spcPct val="90000"/>
            </a:lnSpc>
            <a:spcBef>
              <a:spcPct val="0"/>
            </a:spcBef>
            <a:spcAft>
              <a:spcPct val="35000"/>
            </a:spcAft>
          </a:pPr>
          <a:r>
            <a:rPr lang="en-US" sz="3600" kern="1200" dirty="0" smtClean="0"/>
            <a:t>Two-way                     </a:t>
          </a:r>
        </a:p>
        <a:p>
          <a:pPr lvl="0" algn="ctr" defTabSz="1600200">
            <a:lnSpc>
              <a:spcPct val="90000"/>
            </a:lnSpc>
            <a:spcBef>
              <a:spcPct val="0"/>
            </a:spcBef>
            <a:spcAft>
              <a:spcPct val="35000"/>
            </a:spcAft>
          </a:pPr>
          <a:r>
            <a:rPr lang="en-US" sz="3600" kern="1200" dirty="0" smtClean="0"/>
            <a:t>Dual language</a:t>
          </a:r>
          <a:endParaRPr lang="en-US" sz="3600" kern="1200" dirty="0"/>
        </a:p>
      </dsp:txBody>
      <dsp:txXfrm>
        <a:off x="0" y="1047856"/>
        <a:ext cx="3994636" cy="2952746"/>
      </dsp:txXfrm>
    </dsp:sp>
    <dsp:sp modelId="{BEE46A29-283C-4622-93EF-7AEC118DBE7D}">
      <dsp:nvSpPr>
        <dsp:cNvPr id="0" name=""/>
        <dsp:cNvSpPr/>
      </dsp:nvSpPr>
      <dsp:spPr>
        <a:xfrm>
          <a:off x="4342892" y="1047846"/>
          <a:ext cx="3958155" cy="2919337"/>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Self-Contained TBE</a:t>
          </a:r>
          <a:endParaRPr lang="en-US" sz="3600" kern="1200" dirty="0"/>
        </a:p>
      </dsp:txBody>
      <dsp:txXfrm>
        <a:off x="4342892" y="1047846"/>
        <a:ext cx="3958155" cy="2919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FED07-1B00-4DB1-A129-61A71AE1A01A}">
      <dsp:nvSpPr>
        <dsp:cNvPr id="0" name=""/>
        <dsp:cNvSpPr/>
      </dsp:nvSpPr>
      <dsp:spPr>
        <a:xfrm>
          <a:off x="19474" y="1566522"/>
          <a:ext cx="4026730" cy="2853075"/>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buClr>
              <a:schemeClr val="tx1"/>
            </a:buClr>
            <a:buFont typeface="Courier New" panose="02070309020205020404" pitchFamily="49" charset="0"/>
            <a:buChar char="o"/>
          </a:pPr>
          <a:r>
            <a:rPr lang="en-US" sz="3000" kern="1200" dirty="0" smtClean="0">
              <a:latin typeface="+mn-lt"/>
            </a:rPr>
            <a:t>Transitional program in English (Self-contained)</a:t>
          </a:r>
        </a:p>
        <a:p>
          <a:pPr lvl="0" algn="ctr" defTabSz="1333500">
            <a:lnSpc>
              <a:spcPct val="90000"/>
            </a:lnSpc>
            <a:spcBef>
              <a:spcPct val="0"/>
            </a:spcBef>
            <a:spcAft>
              <a:spcPct val="35000"/>
            </a:spcAft>
            <a:buClr>
              <a:schemeClr val="tx1"/>
            </a:buClr>
            <a:buFont typeface="Courier New" panose="02070309020205020404" pitchFamily="49" charset="0"/>
            <a:buChar char="o"/>
          </a:pPr>
          <a:r>
            <a:rPr lang="en-US" sz="3000" kern="1200" dirty="0" smtClean="0">
              <a:latin typeface="+mn-lt"/>
            </a:rPr>
            <a:t>Sheltered instruction + ESL (self-contained)*</a:t>
          </a:r>
          <a:endParaRPr lang="en-US" sz="3000" kern="1200" dirty="0"/>
        </a:p>
      </dsp:txBody>
      <dsp:txXfrm>
        <a:off x="19474" y="1566522"/>
        <a:ext cx="4026730" cy="2853075"/>
      </dsp:txXfrm>
    </dsp:sp>
    <dsp:sp modelId="{AAC21041-0506-4E24-87C3-396130BE2EA2}">
      <dsp:nvSpPr>
        <dsp:cNvPr id="0" name=""/>
        <dsp:cNvSpPr/>
      </dsp:nvSpPr>
      <dsp:spPr>
        <a:xfrm>
          <a:off x="4191007" y="1591624"/>
          <a:ext cx="4026730" cy="289559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buClr>
              <a:schemeClr val="tx1"/>
            </a:buClr>
            <a:buFont typeface="Courier New" panose="02070309020205020404" pitchFamily="49" charset="0"/>
            <a:buChar char="o"/>
          </a:pPr>
          <a:r>
            <a:rPr lang="en-US" sz="2900" kern="1200" dirty="0" smtClean="0">
              <a:latin typeface="+mn-lt"/>
            </a:rPr>
            <a:t>Transitional program in English (pull-out/push-in)</a:t>
          </a:r>
        </a:p>
        <a:p>
          <a:pPr lvl="0" algn="ctr" defTabSz="1289050">
            <a:lnSpc>
              <a:spcPct val="90000"/>
            </a:lnSpc>
            <a:spcBef>
              <a:spcPct val="0"/>
            </a:spcBef>
            <a:spcAft>
              <a:spcPct val="35000"/>
            </a:spcAft>
            <a:buClr>
              <a:schemeClr val="tx1"/>
            </a:buClr>
            <a:buFont typeface="Courier New" panose="02070309020205020404" pitchFamily="49" charset="0"/>
            <a:buChar char="o"/>
          </a:pPr>
          <a:r>
            <a:rPr lang="en-US" sz="2900" kern="1200" dirty="0" smtClean="0">
              <a:latin typeface="+mn-lt"/>
            </a:rPr>
            <a:t>Sheltered instruction + ESL (differentiation/pull-out/push-in)*</a:t>
          </a:r>
          <a:endParaRPr lang="en-US" sz="2900" kern="1200" dirty="0"/>
        </a:p>
      </dsp:txBody>
      <dsp:txXfrm>
        <a:off x="4191007" y="1591624"/>
        <a:ext cx="4026730" cy="2895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FED07-1B00-4DB1-A129-61A71AE1A01A}">
      <dsp:nvSpPr>
        <dsp:cNvPr id="0" name=""/>
        <dsp:cNvSpPr/>
      </dsp:nvSpPr>
      <dsp:spPr>
        <a:xfrm>
          <a:off x="18822" y="671564"/>
          <a:ext cx="3891747" cy="2757435"/>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buClr>
              <a:schemeClr val="tx1"/>
            </a:buClr>
            <a:buFont typeface="Courier New" panose="02070309020205020404" pitchFamily="49" charset="0"/>
            <a:buChar char="o"/>
          </a:pPr>
          <a:r>
            <a:rPr lang="en-US" sz="3000" kern="1200" dirty="0" smtClean="0">
              <a:latin typeface="+mn-lt"/>
            </a:rPr>
            <a:t>Transitional program in English (Self-contained)</a:t>
          </a:r>
        </a:p>
        <a:p>
          <a:pPr lvl="0" algn="ctr" defTabSz="1333500">
            <a:lnSpc>
              <a:spcPct val="90000"/>
            </a:lnSpc>
            <a:spcBef>
              <a:spcPct val="0"/>
            </a:spcBef>
            <a:spcAft>
              <a:spcPct val="35000"/>
            </a:spcAft>
            <a:buClr>
              <a:schemeClr val="tx1"/>
            </a:buClr>
            <a:buFont typeface="Courier New" panose="02070309020205020404" pitchFamily="49" charset="0"/>
            <a:buChar char="o"/>
          </a:pPr>
          <a:r>
            <a:rPr lang="en-US" sz="3000" kern="1200" dirty="0" smtClean="0">
              <a:latin typeface="+mn-lt"/>
            </a:rPr>
            <a:t>Sheltered instruction + ESL (self-contained)*</a:t>
          </a:r>
          <a:endParaRPr lang="en-US" sz="3000" kern="1200" dirty="0"/>
        </a:p>
      </dsp:txBody>
      <dsp:txXfrm>
        <a:off x="18822" y="671564"/>
        <a:ext cx="3891747" cy="2757435"/>
      </dsp:txXfrm>
    </dsp:sp>
    <dsp:sp modelId="{AAC21041-0506-4E24-87C3-396130BE2EA2}">
      <dsp:nvSpPr>
        <dsp:cNvPr id="0" name=""/>
        <dsp:cNvSpPr/>
      </dsp:nvSpPr>
      <dsp:spPr>
        <a:xfrm>
          <a:off x="4050516" y="630467"/>
          <a:ext cx="3891747" cy="2798532"/>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Clr>
              <a:schemeClr val="tx1"/>
            </a:buClr>
            <a:buFont typeface="Courier New" panose="02070309020205020404" pitchFamily="49" charset="0"/>
            <a:buChar char="o"/>
          </a:pPr>
          <a:r>
            <a:rPr lang="en-US" sz="2800" kern="1200" smtClean="0">
              <a:latin typeface="+mn-lt"/>
            </a:rPr>
            <a:t>Transitional program in English (pull-out/push-in)</a:t>
          </a:r>
        </a:p>
        <a:p>
          <a:pPr lvl="0" algn="ctr" defTabSz="1244600">
            <a:lnSpc>
              <a:spcPct val="90000"/>
            </a:lnSpc>
            <a:spcBef>
              <a:spcPct val="0"/>
            </a:spcBef>
            <a:spcAft>
              <a:spcPct val="35000"/>
            </a:spcAft>
            <a:buClr>
              <a:schemeClr val="tx1"/>
            </a:buClr>
            <a:buFont typeface="Courier New" panose="02070309020205020404" pitchFamily="49" charset="0"/>
            <a:buChar char="o"/>
          </a:pPr>
          <a:r>
            <a:rPr lang="en-US" sz="2800" kern="1200" smtClean="0">
              <a:latin typeface="+mn-lt"/>
            </a:rPr>
            <a:t>Sheltered instruction + ESL (differentiation/pull-out/push-in)*</a:t>
          </a:r>
          <a:endParaRPr lang="en-US" sz="2800" kern="1200" dirty="0"/>
        </a:p>
      </dsp:txBody>
      <dsp:txXfrm>
        <a:off x="4050516" y="630467"/>
        <a:ext cx="3891747" cy="279853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47" cy="469424"/>
          </a:xfrm>
          <a:prstGeom prst="rect">
            <a:avLst/>
          </a:prstGeom>
        </p:spPr>
        <p:txBody>
          <a:bodyPr vert="horz" lIns="93508" tIns="46754" rIns="93508" bIns="46754" rtlCol="0"/>
          <a:lstStyle>
            <a:lvl1pPr algn="l">
              <a:defRPr sz="1200"/>
            </a:lvl1pPr>
          </a:lstStyle>
          <a:p>
            <a:endParaRPr lang="en-US"/>
          </a:p>
        </p:txBody>
      </p:sp>
      <p:sp>
        <p:nvSpPr>
          <p:cNvPr id="3" name="Date Placeholder 2"/>
          <p:cNvSpPr>
            <a:spLocks noGrp="1"/>
          </p:cNvSpPr>
          <p:nvPr>
            <p:ph type="dt" sz="quarter" idx="1"/>
          </p:nvPr>
        </p:nvSpPr>
        <p:spPr>
          <a:xfrm>
            <a:off x="4023715" y="0"/>
            <a:ext cx="3077146" cy="469424"/>
          </a:xfrm>
          <a:prstGeom prst="rect">
            <a:avLst/>
          </a:prstGeom>
        </p:spPr>
        <p:txBody>
          <a:bodyPr vert="horz" lIns="93508" tIns="46754" rIns="93508" bIns="46754" rtlCol="0"/>
          <a:lstStyle>
            <a:lvl1pPr algn="r">
              <a:defRPr sz="1200"/>
            </a:lvl1pPr>
          </a:lstStyle>
          <a:p>
            <a:fld id="{041BB975-2753-40CC-9BDA-35CF867D80A5}" type="datetimeFigureOut">
              <a:rPr lang="en-US" smtClean="0"/>
              <a:pPr/>
              <a:t>8/31/2018</a:t>
            </a:fld>
            <a:endParaRPr lang="en-US"/>
          </a:p>
        </p:txBody>
      </p:sp>
      <p:sp>
        <p:nvSpPr>
          <p:cNvPr id="4" name="Footer Placeholder 3"/>
          <p:cNvSpPr>
            <a:spLocks noGrp="1"/>
          </p:cNvSpPr>
          <p:nvPr>
            <p:ph type="ftr" sz="quarter" idx="2"/>
          </p:nvPr>
        </p:nvSpPr>
        <p:spPr>
          <a:xfrm>
            <a:off x="0" y="8917422"/>
            <a:ext cx="3077147" cy="469424"/>
          </a:xfrm>
          <a:prstGeom prst="rect">
            <a:avLst/>
          </a:prstGeom>
        </p:spPr>
        <p:txBody>
          <a:bodyPr vert="horz" lIns="93508" tIns="46754" rIns="93508" bIns="46754" rtlCol="0" anchor="b"/>
          <a:lstStyle>
            <a:lvl1pPr algn="l">
              <a:defRPr sz="1200"/>
            </a:lvl1pPr>
          </a:lstStyle>
          <a:p>
            <a:endParaRPr lang="en-US"/>
          </a:p>
        </p:txBody>
      </p:sp>
      <p:sp>
        <p:nvSpPr>
          <p:cNvPr id="5" name="Slide Number Placeholder 4"/>
          <p:cNvSpPr>
            <a:spLocks noGrp="1"/>
          </p:cNvSpPr>
          <p:nvPr>
            <p:ph type="sldNum" sz="quarter" idx="3"/>
          </p:nvPr>
        </p:nvSpPr>
        <p:spPr>
          <a:xfrm>
            <a:off x="4023715" y="8917422"/>
            <a:ext cx="3077146" cy="469424"/>
          </a:xfrm>
          <a:prstGeom prst="rect">
            <a:avLst/>
          </a:prstGeom>
        </p:spPr>
        <p:txBody>
          <a:bodyPr vert="horz" lIns="93508" tIns="46754" rIns="93508" bIns="46754" rtlCol="0" anchor="b"/>
          <a:lstStyle>
            <a:lvl1pPr algn="r">
              <a:defRPr sz="1200"/>
            </a:lvl1pPr>
          </a:lstStyle>
          <a:p>
            <a:fld id="{AA1CB7E3-2371-4F24-A078-1DE817ED1EA0}" type="slidenum">
              <a:rPr lang="en-US" smtClean="0"/>
              <a:pPr/>
              <a:t>‹#›</a:t>
            </a:fld>
            <a:endParaRPr lang="en-US"/>
          </a:p>
        </p:txBody>
      </p:sp>
    </p:spTree>
    <p:extLst>
      <p:ext uri="{BB962C8B-B14F-4D97-AF65-F5344CB8AC3E}">
        <p14:creationId xmlns:p14="http://schemas.microsoft.com/office/powerpoint/2010/main" val="103156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40" cy="469424"/>
          </a:xfrm>
          <a:prstGeom prst="rect">
            <a:avLst/>
          </a:prstGeom>
        </p:spPr>
        <p:txBody>
          <a:bodyPr vert="horz" lIns="93508" tIns="46754" rIns="93508" bIns="46754" rtlCol="0"/>
          <a:lstStyle>
            <a:lvl1pPr algn="l">
              <a:defRPr sz="1200"/>
            </a:lvl1pPr>
          </a:lstStyle>
          <a:p>
            <a:endParaRPr lang="fr-CA"/>
          </a:p>
        </p:txBody>
      </p:sp>
      <p:sp>
        <p:nvSpPr>
          <p:cNvPr id="3" name="Espace réservé de la date 2"/>
          <p:cNvSpPr>
            <a:spLocks noGrp="1"/>
          </p:cNvSpPr>
          <p:nvPr>
            <p:ph type="dt" idx="1"/>
          </p:nvPr>
        </p:nvSpPr>
        <p:spPr>
          <a:xfrm>
            <a:off x="4023092" y="0"/>
            <a:ext cx="3077740" cy="469424"/>
          </a:xfrm>
          <a:prstGeom prst="rect">
            <a:avLst/>
          </a:prstGeom>
        </p:spPr>
        <p:txBody>
          <a:bodyPr vert="horz" lIns="93508" tIns="46754" rIns="93508" bIns="46754" rtlCol="0"/>
          <a:lstStyle>
            <a:lvl1pPr algn="r">
              <a:defRPr sz="1200"/>
            </a:lvl1pPr>
          </a:lstStyle>
          <a:p>
            <a:fld id="{1ADB9F1D-B996-4BA0-9039-613E6AF2E072}" type="datetimeFigureOut">
              <a:rPr lang="fr-FR" smtClean="0"/>
              <a:pPr/>
              <a:t>31/08/2018</a:t>
            </a:fld>
            <a:endParaRPr lang="fr-CA"/>
          </a:p>
        </p:txBody>
      </p:sp>
      <p:sp>
        <p:nvSpPr>
          <p:cNvPr id="4" name="Espace réservé de l'image des diapositives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3508" tIns="46754" rIns="93508" bIns="46754" rtlCol="0" anchor="ctr"/>
          <a:lstStyle/>
          <a:p>
            <a:endParaRPr lang="fr-CA"/>
          </a:p>
        </p:txBody>
      </p:sp>
      <p:sp>
        <p:nvSpPr>
          <p:cNvPr id="5" name="Espace réservé des commentaires 4"/>
          <p:cNvSpPr>
            <a:spLocks noGrp="1"/>
          </p:cNvSpPr>
          <p:nvPr>
            <p:ph type="body" sz="quarter" idx="3"/>
          </p:nvPr>
        </p:nvSpPr>
        <p:spPr>
          <a:xfrm>
            <a:off x="710248" y="4459527"/>
            <a:ext cx="5681980" cy="4224814"/>
          </a:xfrm>
          <a:prstGeom prst="rect">
            <a:avLst/>
          </a:prstGeom>
        </p:spPr>
        <p:txBody>
          <a:bodyPr vert="horz" lIns="93508" tIns="46754" rIns="93508" bIns="46754"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917422"/>
            <a:ext cx="3077740" cy="469424"/>
          </a:xfrm>
          <a:prstGeom prst="rect">
            <a:avLst/>
          </a:prstGeom>
        </p:spPr>
        <p:txBody>
          <a:bodyPr vert="horz" lIns="93508" tIns="46754" rIns="93508" bIns="46754"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023092" y="8917422"/>
            <a:ext cx="3077740" cy="469424"/>
          </a:xfrm>
          <a:prstGeom prst="rect">
            <a:avLst/>
          </a:prstGeom>
        </p:spPr>
        <p:txBody>
          <a:bodyPr vert="horz" lIns="93508" tIns="46754" rIns="93508" bIns="46754" rtlCol="0" anchor="b"/>
          <a:lstStyle>
            <a:lvl1pPr algn="r">
              <a:defRPr sz="1200"/>
            </a:lvl1pPr>
          </a:lstStyle>
          <a:p>
            <a:fld id="{3F7CA053-64A5-468B-A4AC-F179676E72A7}" type="slidenum">
              <a:rPr lang="fr-CA" smtClean="0"/>
              <a:pPr/>
              <a:t>‹#›</a:t>
            </a:fld>
            <a:endParaRPr lang="fr-CA"/>
          </a:p>
        </p:txBody>
      </p:sp>
    </p:spTree>
    <p:extLst>
      <p:ext uri="{BB962C8B-B14F-4D97-AF65-F5344CB8AC3E}">
        <p14:creationId xmlns:p14="http://schemas.microsoft.com/office/powerpoint/2010/main" val="6726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lga.gov/legislation/ilcs/ilcs4.asp?DocName=010500050HArt.+14C&amp;ActID=1005&amp;ChapterID=17&amp;SeqStart=120600000&amp;SeqEnd=12210000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isbe.net/Documents/228ARK.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lga.gov/legislation/ilcs/ilcs4.asp?DocName=010500050HArt.+14C&amp;ActID=1005&amp;ChapterID=17&amp;SeqStart=120600000&amp;SeqEnd=122100000"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sbe.net/Documents/228ARK.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lga.gov/legislation/ilcs/ilcs4.asp?DocName=010500050HArt.+14C&amp;ActID=1005&amp;ChapterID=17&amp;SeqStart=120600000&amp;SeqEnd=122100000"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isbe.net/Documents/228ARK.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lga.gov/legislation/ilcs/ilcs4.asp?DocName=010500050HArt.+14C&amp;ActID=1005&amp;ChapterID=17&amp;SeqStart=120600000&amp;SeqEnd=12210000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isbe.net/Documents/228ARK.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index.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extLst>
      <p:ext uri="{BB962C8B-B14F-4D97-AF65-F5344CB8AC3E}">
        <p14:creationId xmlns:p14="http://schemas.microsoft.com/office/powerpoint/2010/main" val="798352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2 on </a:t>
            </a:r>
            <a:r>
              <a:rPr lang="en-US" baseline="0" dirty="0"/>
              <a:t>providing ELs with a language assistance program </a:t>
            </a:r>
            <a:r>
              <a:rPr lang="en-US" baseline="0" dirty="0" smtClean="0"/>
              <a:t>introduces topic with a chapter overview and summary of key points.</a:t>
            </a:r>
          </a:p>
          <a:p>
            <a:r>
              <a:rPr lang="en-US" baseline="0" dirty="0" smtClean="0"/>
              <a:t>Facilitators </a:t>
            </a:r>
            <a:r>
              <a:rPr lang="en-US" baseline="0" dirty="0"/>
              <a:t>can download the </a:t>
            </a:r>
            <a:r>
              <a:rPr lang="en-US" i="1" baseline="0" dirty="0" smtClean="0"/>
              <a:t>English Learner Tool Kit </a:t>
            </a:r>
            <a:r>
              <a:rPr lang="en-US" baseline="0" dirty="0"/>
              <a:t>at: https://ncela.ed.gov/files/english_learner_toolkit/OELA_2017_ELsToolkit_508C.pdf</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240317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a:t>The </a:t>
            </a:r>
            <a:r>
              <a:rPr lang="en-US" dirty="0" smtClean="0"/>
              <a:t>key</a:t>
            </a:r>
            <a:r>
              <a:rPr lang="en-US" baseline="0" dirty="0" smtClean="0"/>
              <a:t> legal</a:t>
            </a:r>
            <a:r>
              <a:rPr lang="en-US" dirty="0" smtClean="0"/>
              <a:t> requirements</a:t>
            </a:r>
            <a:r>
              <a:rPr lang="en-US" baseline="0" dirty="0" smtClean="0"/>
              <a:t> for implementing an appropriate language assistance program</a:t>
            </a:r>
            <a:r>
              <a:rPr lang="en-US" dirty="0" smtClean="0"/>
              <a:t> </a:t>
            </a:r>
            <a:r>
              <a:rPr lang="en-US" dirty="0"/>
              <a:t>are outlined </a:t>
            </a:r>
            <a:r>
              <a:rPr lang="en-US" dirty="0" smtClean="0"/>
              <a:t>here.</a:t>
            </a:r>
            <a:endParaRPr lang="en-US" baseline="0"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dirty="0"/>
          </a:p>
        </p:txBody>
      </p:sp>
    </p:spTree>
    <p:extLst>
      <p:ext uri="{BB962C8B-B14F-4D97-AF65-F5344CB8AC3E}">
        <p14:creationId xmlns:p14="http://schemas.microsoft.com/office/powerpoint/2010/main" val="76088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12</a:t>
            </a:fld>
            <a:endParaRPr lang="fr-CA"/>
          </a:p>
        </p:txBody>
      </p:sp>
    </p:spTree>
    <p:extLst>
      <p:ext uri="{BB962C8B-B14F-4D97-AF65-F5344CB8AC3E}">
        <p14:creationId xmlns:p14="http://schemas.microsoft.com/office/powerpoint/2010/main" val="221185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All districts in Illinois are required to support English Learners (ELs) in attaining English language proficiency while providing access to high-quality content instruction.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Rigorous research and longitudinal data support increased academic performance in well implemented bilingual and biliteracy programs with sustained and consistent instruction in the student’s home language (see supporting research here: </a:t>
            </a:r>
            <a:r>
              <a:rPr lang="en-US" sz="1200" u="sng" kern="1200" dirty="0" smtClean="0">
                <a:solidFill>
                  <a:schemeClr val="tx1"/>
                </a:solidFill>
                <a:effectLst/>
                <a:latin typeface="+mn-lt"/>
                <a:ea typeface="+mn-ea"/>
                <a:cs typeface="+mn-cs"/>
              </a:rPr>
              <a:t>https://www.rand.org/pubs/research_briefs/RB9903.html).</a:t>
            </a:r>
            <a:endParaRPr lang="en-US" sz="1200" u="non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Bilingual Education is a mandated program for Illinois public schools that serve EL students. The Illinois General Assembly approved the law establishing Bilingual Education in 1973. It allowed a three-year phase-in period to promulgate rules and regulations and determine bilingual teacher certification requirements.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Bilingual Education was implemented beginning July 1, 1976. Bilingual Education is detailed in the following policies: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Illinois School Code (Article 14C, Transitional Bilingual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Illinois Administrative Code (Title 23):</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 228: Transitional Bilingual Education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Rules from other sections: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Part 1.88 Additional Requirements for districts serving ELs under Title III of ESEA</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Part 1 and Part 25 Educator Licensure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Part 226 Special Education</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Part 235 Early Childhood Block Grant</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13</a:t>
            </a:fld>
            <a:endParaRPr lang="fr-CA"/>
          </a:p>
        </p:txBody>
      </p:sp>
    </p:spTree>
    <p:extLst>
      <p:ext uri="{BB962C8B-B14F-4D97-AF65-F5344CB8AC3E}">
        <p14:creationId xmlns:p14="http://schemas.microsoft.com/office/powerpoint/2010/main" val="372205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Illinois </a:t>
            </a:r>
            <a:r>
              <a:rPr lang="en-US" baseline="0" dirty="0"/>
              <a:t>state </a:t>
            </a:r>
            <a:r>
              <a:rPr lang="en-US" baseline="0" dirty="0" smtClean="0"/>
              <a:t>statute delineates </a:t>
            </a:r>
            <a:r>
              <a:rPr lang="en-US" baseline="0" dirty="0"/>
              <a:t>the requirements for the transitional bilingual programs by the number of English learners who speak the same </a:t>
            </a:r>
            <a:r>
              <a:rPr lang="en-US" baseline="0" dirty="0" smtClean="0"/>
              <a:t>home </a:t>
            </a:r>
            <a:r>
              <a:rPr lang="en-US" baseline="0" dirty="0"/>
              <a:t>language at one attendance center.</a:t>
            </a:r>
            <a:r>
              <a:rPr lang="en-US" altLang="en-US" dirty="0"/>
              <a:t> </a:t>
            </a:r>
            <a:endParaRPr lang="en-US" dirty="0"/>
          </a:p>
          <a:p>
            <a:pPr marL="171450" indent="-171450">
              <a:buFont typeface="Arial" panose="020B0604020202020204" pitchFamily="34" charset="0"/>
              <a:buChar char="•"/>
            </a:pPr>
            <a:r>
              <a:rPr lang="en-US" dirty="0"/>
              <a:t>TBE (Transitional Bilingual Education) is mandated in schools with at least 20 English learners who </a:t>
            </a:r>
            <a:r>
              <a:rPr lang="en-US" dirty="0" smtClean="0"/>
              <a:t>share </a:t>
            </a:r>
            <a:r>
              <a:rPr lang="en-US" dirty="0"/>
              <a:t>the same </a:t>
            </a:r>
            <a:r>
              <a:rPr lang="en-US" dirty="0" smtClean="0"/>
              <a:t>home </a:t>
            </a:r>
            <a:r>
              <a:rPr lang="en-US" dirty="0"/>
              <a:t>language background</a:t>
            </a:r>
            <a:r>
              <a:rPr lang="en-US" baseline="0" dirty="0"/>
              <a:t> in a school </a:t>
            </a:r>
            <a:r>
              <a:rPr lang="en-US" baseline="0" dirty="0" smtClean="0"/>
              <a:t>building.</a:t>
            </a:r>
            <a:endParaRPr lang="en-US" baseline="0" dirty="0"/>
          </a:p>
          <a:p>
            <a:pPr marL="171450" indent="-171450">
              <a:buFont typeface="Arial" panose="020B0604020202020204" pitchFamily="34" charset="0"/>
              <a:buChar char="•"/>
            </a:pPr>
            <a:r>
              <a:rPr lang="en-US" dirty="0" smtClean="0"/>
              <a:t>TPI </a:t>
            </a:r>
            <a:r>
              <a:rPr lang="en-US" dirty="0"/>
              <a:t>(Transitional Program of Instruction) can be used instead of TBE in schools with fewer than 20 English learners</a:t>
            </a:r>
            <a:r>
              <a:rPr lang="en-US" baseline="0" dirty="0"/>
              <a:t> </a:t>
            </a:r>
            <a:r>
              <a:rPr lang="en-US" dirty="0"/>
              <a:t>who </a:t>
            </a:r>
            <a:r>
              <a:rPr lang="en-US" dirty="0" smtClean="0"/>
              <a:t>share </a:t>
            </a:r>
            <a:r>
              <a:rPr lang="en-US" dirty="0"/>
              <a:t>the same </a:t>
            </a:r>
            <a:r>
              <a:rPr lang="en-US" dirty="0" smtClean="0"/>
              <a:t>home </a:t>
            </a:r>
            <a:r>
              <a:rPr lang="en-US" dirty="0"/>
              <a:t>language background.</a:t>
            </a:r>
          </a:p>
          <a:p>
            <a:r>
              <a:rPr lang="en-US" dirty="0" smtClean="0"/>
              <a:t>It </a:t>
            </a:r>
            <a:r>
              <a:rPr lang="en-US" dirty="0"/>
              <a:t>is important to note that </a:t>
            </a:r>
            <a:r>
              <a:rPr lang="en-US" dirty="0" smtClean="0"/>
              <a:t>preschool</a:t>
            </a:r>
            <a:r>
              <a:rPr lang="en-US" baseline="0" dirty="0" smtClean="0"/>
              <a:t> </a:t>
            </a:r>
            <a:r>
              <a:rPr lang="en-US" baseline="0" dirty="0"/>
              <a:t>English learners are counted separately from kindergarten through </a:t>
            </a:r>
            <a:r>
              <a:rPr lang="en-US" baseline="0" dirty="0" smtClean="0"/>
              <a:t>12</a:t>
            </a:r>
            <a:r>
              <a:rPr lang="en-US" baseline="30000" dirty="0" smtClean="0"/>
              <a:t>th</a:t>
            </a:r>
            <a:r>
              <a:rPr lang="en-US" baseline="0" dirty="0" smtClean="0"/>
              <a:t> grade ELs </a:t>
            </a:r>
            <a:r>
              <a:rPr lang="en-US" baseline="0" dirty="0"/>
              <a:t>when determining the need for TBE or TPI</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 information on TBE and TPI</a:t>
            </a:r>
            <a:r>
              <a:rPr lang="en-US" sz="1200" kern="1200" baseline="0" dirty="0" smtClean="0">
                <a:solidFill>
                  <a:schemeClr val="tx1"/>
                </a:solidFill>
                <a:effectLst/>
                <a:latin typeface="+mn-lt"/>
                <a:ea typeface="+mn-ea"/>
                <a:cs typeface="+mn-cs"/>
              </a:rPr>
              <a:t> programs may be found on </a:t>
            </a:r>
            <a:r>
              <a:rPr lang="en-US" sz="1200" kern="1200" dirty="0" smtClean="0">
                <a:solidFill>
                  <a:schemeClr val="tx1"/>
                </a:solidFill>
                <a:effectLst/>
                <a:latin typeface="+mn-lt"/>
                <a:ea typeface="+mn-ea"/>
                <a:cs typeface="+mn-cs"/>
              </a:rPr>
              <a:t>105 ILCS 5/14C-3 linked here: </a:t>
            </a:r>
            <a:r>
              <a:rPr lang="en-US" sz="1200" u="sng" kern="1200" dirty="0" smtClean="0">
                <a:solidFill>
                  <a:schemeClr val="tx1"/>
                </a:solidFill>
                <a:effectLst/>
                <a:latin typeface="+mn-lt"/>
                <a:ea typeface="+mn-ea"/>
                <a:cs typeface="+mn-cs"/>
                <a:hlinkClick r:id="rId3"/>
              </a:rPr>
              <a:t>http://www.ilga.gov/legislation/ilcs/ilcs4.asp?DocName=010500050HArt%2E+14C&amp;ActID=1005&amp;ChapterID=17&amp;SeqStart=120600000&amp;SeqEnd=122100000</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in 23 Ill. Admin. Code Part 228.25 and</a:t>
            </a:r>
            <a:r>
              <a:rPr lang="en-US" baseline="0" dirty="0" smtClean="0"/>
              <a:t> Part 228.30 linked here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https://www.isbe.net/Documents/228ARK.pdf</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14</a:t>
            </a:fld>
            <a:endParaRPr lang="fr-CA"/>
          </a:p>
        </p:txBody>
      </p:sp>
    </p:spTree>
    <p:extLst>
      <p:ext uri="{BB962C8B-B14F-4D97-AF65-F5344CB8AC3E}">
        <p14:creationId xmlns:p14="http://schemas.microsoft.com/office/powerpoint/2010/main" val="198301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TRANSITIONAL BILINGUAL EDUCATION PROGRAM (FULL-TIME)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transitional bilingual education (TBE) full-time program includes instruction in subjects which are either required by law (see 23 Illinois Administrative Code 1) or by the student’s school district, to be given in the student’s home language and in English. </a:t>
            </a:r>
          </a:p>
          <a:p>
            <a:r>
              <a:rPr lang="en-US" sz="1200" kern="1200" dirty="0" smtClean="0">
                <a:solidFill>
                  <a:schemeClr val="tx1"/>
                </a:solidFill>
                <a:effectLst/>
                <a:latin typeface="+mn-lt"/>
                <a:ea typeface="+mn-ea"/>
                <a:cs typeface="+mn-cs"/>
              </a:rPr>
              <a:t>Students placed into TBE full-time programs will receive the following services: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Instruction in core academic subjects (language arts, math, science, and social studies) must be provided in the home language of the students and in English.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Instruction in English as a second language is used to support non-core academic subjects.</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Dual-identified ELs with</a:t>
            </a:r>
            <a:r>
              <a:rPr lang="en-US" sz="1200" kern="1200" baseline="0" dirty="0" smtClean="0">
                <a:solidFill>
                  <a:schemeClr val="tx1"/>
                </a:solidFill>
                <a:effectLst/>
                <a:latin typeface="+mn-lt"/>
                <a:ea typeface="+mn-ea"/>
                <a:cs typeface="+mn-cs"/>
              </a:rPr>
              <a:t> Disabilities should receive services to grow their English proficiency and to support the requirements of their IEP (or 504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 information on TBE and TPI</a:t>
            </a:r>
            <a:r>
              <a:rPr lang="en-US" sz="1200" kern="1200" baseline="0" dirty="0" smtClean="0">
                <a:solidFill>
                  <a:schemeClr val="tx1"/>
                </a:solidFill>
                <a:effectLst/>
                <a:latin typeface="+mn-lt"/>
                <a:ea typeface="+mn-ea"/>
                <a:cs typeface="+mn-cs"/>
              </a:rPr>
              <a:t> programs may be found on </a:t>
            </a:r>
            <a:r>
              <a:rPr lang="en-US" sz="1200" kern="1200" dirty="0" smtClean="0">
                <a:solidFill>
                  <a:schemeClr val="tx1"/>
                </a:solidFill>
                <a:effectLst/>
                <a:latin typeface="+mn-lt"/>
                <a:ea typeface="+mn-ea"/>
                <a:cs typeface="+mn-cs"/>
              </a:rPr>
              <a:t>105 ILCS 5/14C-3 linked here: </a:t>
            </a:r>
            <a:r>
              <a:rPr lang="en-US" sz="1200" u="sng" kern="1200" dirty="0" smtClean="0">
                <a:solidFill>
                  <a:schemeClr val="tx1"/>
                </a:solidFill>
                <a:effectLst/>
                <a:latin typeface="+mn-lt"/>
                <a:ea typeface="+mn-ea"/>
                <a:cs typeface="+mn-cs"/>
                <a:hlinkClick r:id="rId3"/>
              </a:rPr>
              <a:t>http://www.ilga.gov/legislation/ilcs/ilcs4.asp?DocName=010500050HArt%2E+14C&amp;ActID=1005&amp;ChapterID=17&amp;SeqStart=120600000&amp;SeqEnd=122100000</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in 23 Ill. Admin. Code Part 228.25 and</a:t>
            </a:r>
            <a:r>
              <a:rPr lang="en-US" baseline="0" dirty="0" smtClean="0"/>
              <a:t> Part 228.30 linked here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https://www.isbe.net/Documents/228ARK.pdf</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16DB2F1F-1552-432E-94F6-25AEAED74C90}" type="slidenum">
              <a:rPr lang="en-US" smtClean="0"/>
              <a:pPr/>
              <a:t>15</a:t>
            </a:fld>
            <a:endParaRPr lang="en-US"/>
          </a:p>
        </p:txBody>
      </p:sp>
    </p:spTree>
    <p:extLst>
      <p:ext uri="{BB962C8B-B14F-4D97-AF65-F5344CB8AC3E}">
        <p14:creationId xmlns:p14="http://schemas.microsoft.com/office/powerpoint/2010/main" val="265783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Examples of TBE full-time program models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Two-way dual language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One-way dual language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Self-contained transitional bilingual education program</a:t>
            </a:r>
          </a:p>
          <a:p>
            <a:r>
              <a:rPr lang="en-US" sz="1200" kern="1200" dirty="0" smtClean="0">
                <a:solidFill>
                  <a:schemeClr val="tx1"/>
                </a:solidFill>
                <a:effectLst/>
                <a:latin typeface="+mn-lt"/>
                <a:ea typeface="+mn-ea"/>
                <a:cs typeface="+mn-cs"/>
              </a:rPr>
              <a:t>The instruction of TBE full-time programs is primarily in the student’s native language.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7CA053-64A5-468B-A4AC-F179676E72A7}" type="slidenum">
              <a:rPr lang="fr-CA" smtClean="0"/>
              <a:pPr/>
              <a:t>16</a:t>
            </a:fld>
            <a:endParaRPr lang="fr-CA"/>
          </a:p>
        </p:txBody>
      </p:sp>
    </p:spTree>
    <p:extLst>
      <p:ext uri="{BB962C8B-B14F-4D97-AF65-F5344CB8AC3E}">
        <p14:creationId xmlns:p14="http://schemas.microsoft.com/office/powerpoint/2010/main" val="310578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TRANSITIONAL BILINGUAL EDUCATION PROGRAM (PART-TIME)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Upon enrollment, students may be placed into a transitional bilingual education (TBE) part-time program.</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tudents previously placed in a full-time program may transition to a part-time program, if an assessment of the student’s English language skills has been performed and the results indicate that the student has sufficient proficiency in English to benefit from a TBE part-time program. ELs with an ACCESS 2.0 overall composite score of 3.5 or above may be placed in a TBE part-time program. ELs with screener scores indicating high proficiency in English (where the screener score is close to the English</a:t>
            </a:r>
            <a:r>
              <a:rPr lang="en-US" sz="1200" kern="1200" baseline="0" dirty="0" smtClean="0">
                <a:solidFill>
                  <a:schemeClr val="tx1"/>
                </a:solidFill>
                <a:effectLst/>
                <a:latin typeface="+mn-lt"/>
                <a:ea typeface="+mn-ea"/>
                <a:cs typeface="+mn-cs"/>
              </a:rPr>
              <a:t> language proficiency </a:t>
            </a:r>
            <a:r>
              <a:rPr lang="en-US" sz="1200" kern="1200" dirty="0" smtClean="0">
                <a:solidFill>
                  <a:schemeClr val="tx1"/>
                </a:solidFill>
                <a:effectLst/>
                <a:latin typeface="+mn-lt"/>
                <a:ea typeface="+mn-ea"/>
                <a:cs typeface="+mn-cs"/>
              </a:rPr>
              <a:t>score) may also be placed in TBE part-time programs.</a:t>
            </a:r>
          </a:p>
          <a:p>
            <a:r>
              <a:rPr lang="en-US" sz="1200" kern="1200" dirty="0" smtClean="0">
                <a:solidFill>
                  <a:schemeClr val="tx1"/>
                </a:solidFill>
                <a:effectLst/>
                <a:latin typeface="+mn-lt"/>
                <a:ea typeface="+mn-ea"/>
                <a:cs typeface="+mn-cs"/>
              </a:rPr>
              <a:t>A TBE part-time program shall consist of components of a TBE full-time program that are selected for a particular student based upon an assessment of the student’s educational needs. Each student’s TBE part-time program shall provide daily instruction in the student’s home language and in English, as determined by the student’s needs.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 information on TBE and TPI</a:t>
            </a:r>
            <a:r>
              <a:rPr lang="en-US" sz="1200" kern="1200" baseline="0" dirty="0" smtClean="0">
                <a:solidFill>
                  <a:schemeClr val="tx1"/>
                </a:solidFill>
                <a:effectLst/>
                <a:latin typeface="+mn-lt"/>
                <a:ea typeface="+mn-ea"/>
                <a:cs typeface="+mn-cs"/>
              </a:rPr>
              <a:t> programs may be found on </a:t>
            </a:r>
            <a:r>
              <a:rPr lang="en-US" sz="1200" kern="1200" dirty="0" smtClean="0">
                <a:solidFill>
                  <a:schemeClr val="tx1"/>
                </a:solidFill>
                <a:effectLst/>
                <a:latin typeface="+mn-lt"/>
                <a:ea typeface="+mn-ea"/>
                <a:cs typeface="+mn-cs"/>
              </a:rPr>
              <a:t>105 ILCS 5/14C-3 linked here: </a:t>
            </a:r>
            <a:r>
              <a:rPr lang="en-US" sz="1200" u="sng" kern="1200" dirty="0" smtClean="0">
                <a:solidFill>
                  <a:schemeClr val="tx1"/>
                </a:solidFill>
                <a:effectLst/>
                <a:latin typeface="+mn-lt"/>
                <a:ea typeface="+mn-ea"/>
                <a:cs typeface="+mn-cs"/>
                <a:hlinkClick r:id="rId3"/>
              </a:rPr>
              <a:t>http://www.ilga.gov/legislation/ilcs/ilcs4.asp?DocName=010500050HArt%2E+14C&amp;ActID=1005&amp;ChapterID=17&amp;SeqStart=120600000&amp;SeqEnd=122100000</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in 23 Ill. Admin. Code Part 228.25 and</a:t>
            </a:r>
            <a:r>
              <a:rPr lang="en-US" baseline="0" dirty="0" smtClean="0"/>
              <a:t> Part 228.30 linked here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https://www.isbe.net/Documents/228ARK.pdf</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6DB2F1F-1552-432E-94F6-25AEAED74C90}" type="slidenum">
              <a:rPr lang="en-US" smtClean="0"/>
              <a:pPr/>
              <a:t>17</a:t>
            </a:fld>
            <a:endParaRPr lang="en-US"/>
          </a:p>
        </p:txBody>
      </p:sp>
    </p:spTree>
    <p:extLst>
      <p:ext uri="{BB962C8B-B14F-4D97-AF65-F5344CB8AC3E}">
        <p14:creationId xmlns:p14="http://schemas.microsoft.com/office/powerpoint/2010/main" val="3689246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Examples of TBE part-time program models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Transitional program in English (self-contained)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Sheltered instruction + ESL (self-contained)*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Transitional program in English (pull-out/push-in)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Sheltered instruction + ESL (differentiation/pull-out/push-in)*</a:t>
            </a:r>
          </a:p>
          <a:p>
            <a:r>
              <a:rPr lang="en-US" sz="1200" kern="1200" dirty="0" smtClean="0">
                <a:solidFill>
                  <a:schemeClr val="tx1"/>
                </a:solidFill>
                <a:effectLst/>
                <a:latin typeface="+mn-lt"/>
                <a:ea typeface="+mn-ea"/>
                <a:cs typeface="+mn-cs"/>
              </a:rPr>
              <a:t>*It is important to note that sheltered instruction programs must provide home language support to the extent necessary for the student.</a:t>
            </a:r>
          </a:p>
          <a:p>
            <a:r>
              <a:rPr lang="en-US" sz="1200" kern="1200" dirty="0" smtClean="0">
                <a:solidFill>
                  <a:schemeClr val="tx1"/>
                </a:solidFill>
                <a:effectLst/>
                <a:latin typeface="+mn-lt"/>
                <a:ea typeface="+mn-ea"/>
                <a:cs typeface="+mn-cs"/>
              </a:rPr>
              <a:t>The instruction of TBE part-time programs is in the student’s home language as required by the student.</a:t>
            </a:r>
          </a:p>
          <a:p>
            <a:r>
              <a:rPr lang="en-US" sz="1200" kern="1200" dirty="0" smtClean="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18</a:t>
            </a:fld>
            <a:endParaRPr lang="fr-CA"/>
          </a:p>
        </p:txBody>
      </p:sp>
    </p:spTree>
    <p:extLst>
      <p:ext uri="{BB962C8B-B14F-4D97-AF65-F5344CB8AC3E}">
        <p14:creationId xmlns:p14="http://schemas.microsoft.com/office/powerpoint/2010/main" val="167520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a:t>
            </a:r>
            <a:r>
              <a:rPr lang="en-US" dirty="0" smtClean="0"/>
              <a:t>Transitional Program of Instruction</a:t>
            </a:r>
            <a:r>
              <a:rPr lang="en-US" baseline="0" dirty="0" smtClean="0"/>
              <a:t> </a:t>
            </a:r>
            <a:r>
              <a:rPr lang="en-US" dirty="0" smtClean="0"/>
              <a:t>must </a:t>
            </a:r>
            <a:r>
              <a:rPr lang="en-US" dirty="0"/>
              <a:t>provide ESL instruction, include native language support or instruction to the extent necessary, and components of a </a:t>
            </a:r>
            <a:r>
              <a:rPr lang="en-US" dirty="0" smtClean="0"/>
              <a:t>Transitional </a:t>
            </a:r>
            <a:r>
              <a:rPr lang="en-US" dirty="0"/>
              <a:t>Bilingual Education program, as needed</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 information on TBE and TPI</a:t>
            </a:r>
            <a:r>
              <a:rPr lang="en-US" sz="1200" kern="1200" baseline="0" dirty="0" smtClean="0">
                <a:solidFill>
                  <a:schemeClr val="tx1"/>
                </a:solidFill>
                <a:effectLst/>
                <a:latin typeface="+mn-lt"/>
                <a:ea typeface="+mn-ea"/>
                <a:cs typeface="+mn-cs"/>
              </a:rPr>
              <a:t> programs may be found on </a:t>
            </a:r>
            <a:r>
              <a:rPr lang="en-US" sz="1200" kern="1200" dirty="0" smtClean="0">
                <a:solidFill>
                  <a:schemeClr val="tx1"/>
                </a:solidFill>
                <a:effectLst/>
                <a:latin typeface="+mn-lt"/>
                <a:ea typeface="+mn-ea"/>
                <a:cs typeface="+mn-cs"/>
              </a:rPr>
              <a:t>105 ILCS 5/14C-3 linked here: </a:t>
            </a:r>
            <a:r>
              <a:rPr lang="en-US" sz="1200" u="sng" kern="1200" dirty="0" smtClean="0">
                <a:solidFill>
                  <a:schemeClr val="tx1"/>
                </a:solidFill>
                <a:effectLst/>
                <a:latin typeface="+mn-lt"/>
                <a:ea typeface="+mn-ea"/>
                <a:cs typeface="+mn-cs"/>
                <a:hlinkClick r:id="rId3"/>
              </a:rPr>
              <a:t>http://www.ilga.gov/legislation/ilcs/ilcs4.asp?DocName=010500050HArt%2E+14C&amp;ActID=1005&amp;ChapterID=17&amp;SeqStart=120600000&amp;SeqEnd=122100000</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in 23 Ill. Admin. Code Part 228.25 and</a:t>
            </a:r>
            <a:r>
              <a:rPr lang="en-US" baseline="0" dirty="0" smtClean="0"/>
              <a:t> Part 228.30 linked here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https://www.isbe.net/Documents/228ARK.pdf</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6DB2F1F-1552-432E-94F6-25AEAED74C90}" type="slidenum">
              <a:rPr lang="en-US" smtClean="0"/>
              <a:pPr/>
              <a:t>19</a:t>
            </a:fld>
            <a:endParaRPr lang="en-US"/>
          </a:p>
        </p:txBody>
      </p:sp>
    </p:spTree>
    <p:extLst>
      <p:ext uri="{BB962C8B-B14F-4D97-AF65-F5344CB8AC3E}">
        <p14:creationId xmlns:p14="http://schemas.microsoft.com/office/powerpoint/2010/main" val="273315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This professional development power point module is one of a ten-part series designed to introduce viewers to the </a:t>
            </a:r>
            <a:r>
              <a:rPr lang="en-US" sz="1200"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which provides an overview of legal obligations that schools/districts must address in supporting the educational needs of English learners (ELs).  This series frames federal and civil rights requirements with related Illinois statute requirements for statewide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Professional Development Modules: </a:t>
            </a:r>
            <a:r>
              <a:rPr lang="en-US" sz="1200" b="1"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are a facilitator’s guide and a resource tool. These PD Modules can also be used as a teacher support with suggestions and references to encourage inclusionary practices to ensure equity and access for English learners.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objectives of the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 knowledge on legal obligations to meet the needs of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 inclusionary practices for equity and access for all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 resource and tool for professional learning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Serve as a companion and supplemental resource to legal guidance (“Dear Colleague Letter, OCR 2015” from US Department of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Integrate Illinois-specific requirements for English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the 10 self-paced PD Modules will include links to additional resources that can be downloaded.</a:t>
            </a:r>
          </a:p>
          <a:p>
            <a:r>
              <a:rPr lang="en-US" sz="1200" kern="1200" dirty="0" smtClean="0">
                <a:solidFill>
                  <a:schemeClr val="tx1"/>
                </a:solidFill>
                <a:effectLst/>
                <a:latin typeface="+mn-lt"/>
                <a:ea typeface="+mn-ea"/>
                <a:cs typeface="+mn-cs"/>
              </a:rPr>
              <a:t>Facilitators can download the EL toolkit at: https://www2.ed.gov/about/offices/list/oela/english-learner-toolkit/index.html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dirty="0"/>
          </a:p>
        </p:txBody>
      </p:sp>
    </p:spTree>
    <p:extLst>
      <p:ext uri="{BB962C8B-B14F-4D97-AF65-F5344CB8AC3E}">
        <p14:creationId xmlns:p14="http://schemas.microsoft.com/office/powerpoint/2010/main" val="2874367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Examples of TPI</a:t>
            </a:r>
            <a:r>
              <a:rPr lang="en-US" sz="1200" kern="1200" baseline="0" dirty="0" smtClean="0">
                <a:solidFill>
                  <a:schemeClr val="tx1"/>
                </a:solidFill>
                <a:effectLst/>
                <a:latin typeface="+mn-lt"/>
                <a:ea typeface="+mn-ea"/>
                <a:cs typeface="+mn-cs"/>
              </a:rPr>
              <a:t> program </a:t>
            </a:r>
            <a:r>
              <a:rPr lang="en-US" sz="1200" kern="1200" dirty="0" smtClean="0">
                <a:solidFill>
                  <a:schemeClr val="tx1"/>
                </a:solidFill>
                <a:effectLst/>
                <a:latin typeface="+mn-lt"/>
                <a:ea typeface="+mn-ea"/>
                <a:cs typeface="+mn-cs"/>
              </a:rPr>
              <a:t>models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Transitional program in English (self-contained)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Sheltered instruction + ESL (self-contained)*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Transitional program in English (pull-out/push-in)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Sheltered instruction + ESL (differentiation/pull-out/push-in)*</a:t>
            </a:r>
          </a:p>
          <a:p>
            <a:r>
              <a:rPr lang="en-US" sz="1200" kern="1200" dirty="0" smtClean="0">
                <a:solidFill>
                  <a:schemeClr val="tx1"/>
                </a:solidFill>
                <a:effectLst/>
                <a:latin typeface="+mn-lt"/>
                <a:ea typeface="+mn-ea"/>
                <a:cs typeface="+mn-cs"/>
              </a:rPr>
              <a:t>*It is important to note that sheltered instruction programs must provide home language support to the extent necessary for the student.</a:t>
            </a:r>
          </a:p>
          <a:p>
            <a:r>
              <a:rPr lang="en-US" sz="1200" kern="1200" dirty="0" smtClean="0">
                <a:solidFill>
                  <a:schemeClr val="tx1"/>
                </a:solidFill>
                <a:effectLst/>
                <a:latin typeface="+mn-lt"/>
                <a:ea typeface="+mn-ea"/>
                <a:cs typeface="+mn-cs"/>
              </a:rPr>
              <a:t>The instruction of TPI is in primarily</a:t>
            </a:r>
            <a:r>
              <a:rPr lang="en-US" sz="1200" kern="1200" baseline="0" dirty="0" smtClean="0">
                <a:solidFill>
                  <a:schemeClr val="tx1"/>
                </a:solidFill>
                <a:effectLst/>
                <a:latin typeface="+mn-lt"/>
                <a:ea typeface="+mn-ea"/>
                <a:cs typeface="+mn-cs"/>
              </a:rPr>
              <a:t> in English with few to none supports in the</a:t>
            </a:r>
            <a:r>
              <a:rPr lang="en-US" sz="1200" kern="1200" dirty="0" smtClean="0">
                <a:solidFill>
                  <a:schemeClr val="tx1"/>
                </a:solidFill>
                <a:effectLst/>
                <a:latin typeface="+mn-lt"/>
                <a:ea typeface="+mn-ea"/>
                <a:cs typeface="+mn-cs"/>
              </a:rPr>
              <a:t> student’s home language.</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20</a:t>
            </a:fld>
            <a:endParaRPr lang="fr-CA"/>
          </a:p>
        </p:txBody>
      </p:sp>
    </p:spTree>
    <p:extLst>
      <p:ext uri="{BB962C8B-B14F-4D97-AF65-F5344CB8AC3E}">
        <p14:creationId xmlns:p14="http://schemas.microsoft.com/office/powerpoint/2010/main" val="218504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Building and district staff may choose to answer the pause and reflect questions and collect the responses. This information could serve as data as you reflect on your English learner programming options. </a:t>
            </a:r>
          </a:p>
          <a:p>
            <a:r>
              <a:rPr lang="en-US" sz="1200" kern="1200" dirty="0" smtClean="0">
                <a:solidFill>
                  <a:schemeClr val="tx1"/>
                </a:solidFill>
                <a:effectLst/>
                <a:latin typeface="+mn-lt"/>
                <a:ea typeface="+mn-ea"/>
                <a:cs typeface="+mn-cs"/>
              </a:rPr>
              <a:t>Chapter 2 allows you to complete a comprehensive checklist as you pause and reflect on your own language acquisition program: http://www2.ed.gov/about/offices/list/oela/english-learner-toolkit/index.html. </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21</a:t>
            </a:fld>
            <a:endParaRPr lang="fr-CA"/>
          </a:p>
        </p:txBody>
      </p:sp>
    </p:spTree>
    <p:extLst>
      <p:ext uri="{BB962C8B-B14F-4D97-AF65-F5344CB8AC3E}">
        <p14:creationId xmlns:p14="http://schemas.microsoft.com/office/powerpoint/2010/main" val="2642425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Building and district staff may choose to answer the pause and reflect questions and collect the responses. This information could serve as data as you reflect on your English learner programming options. </a:t>
            </a:r>
          </a:p>
          <a:p>
            <a:r>
              <a:rPr lang="en-US" sz="1200" kern="1200" dirty="0" smtClean="0">
                <a:solidFill>
                  <a:schemeClr val="tx1"/>
                </a:solidFill>
                <a:effectLst/>
                <a:latin typeface="+mn-lt"/>
                <a:ea typeface="+mn-ea"/>
                <a:cs typeface="+mn-cs"/>
              </a:rPr>
              <a:t>Chapter 2 allows you to complete a comprehensive checklist as you pause and reflect on your own language acquisition program: http://www2.ed.gov/about/offices/list/oela/english-learner-toolkit/index.html. </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22</a:t>
            </a:fld>
            <a:endParaRPr lang="fr-CA"/>
          </a:p>
        </p:txBody>
      </p:sp>
    </p:spTree>
    <p:extLst>
      <p:ext uri="{BB962C8B-B14F-4D97-AF65-F5344CB8AC3E}">
        <p14:creationId xmlns:p14="http://schemas.microsoft.com/office/powerpoint/2010/main" val="279389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23</a:t>
            </a:fld>
            <a:endParaRPr lang="fr-CA"/>
          </a:p>
        </p:txBody>
      </p:sp>
    </p:spTree>
    <p:extLst>
      <p:ext uri="{BB962C8B-B14F-4D97-AF65-F5344CB8AC3E}">
        <p14:creationId xmlns:p14="http://schemas.microsoft.com/office/powerpoint/2010/main" val="3943634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r>
              <a:rPr lang="en-US" dirty="0"/>
              <a:t>The four </a:t>
            </a:r>
            <a:r>
              <a:rPr lang="en-US" baseline="0" dirty="0"/>
              <a:t>tools presented in this Toolkit </a:t>
            </a:r>
            <a:r>
              <a:rPr lang="en-US" baseline="0" dirty="0" smtClean="0"/>
              <a:t>serve as examples to </a:t>
            </a:r>
            <a:r>
              <a:rPr lang="en-US" baseline="0" dirty="0"/>
              <a:t>help in providing meaningful and effective language services for ELs. The tools are available in Chapter 2 starting on page 3 at: </a:t>
            </a:r>
            <a:r>
              <a:rPr lang="en-US" dirty="0"/>
              <a:t> https://ncela.ed.gov/files/english_learner_toolkit/2-OELA_2017_language_assist_508C.pdf</a:t>
            </a:r>
          </a:p>
          <a:p>
            <a:pPr defTabSz="923270">
              <a:defRPr/>
            </a:pPr>
            <a:endParaRPr lang="en-US" dirty="0"/>
          </a:p>
          <a:p>
            <a:pPr defTabSz="923270">
              <a:defRPr/>
            </a:pPr>
            <a:r>
              <a:rPr lang="en-US" dirty="0"/>
              <a:t>Tool 1:</a:t>
            </a:r>
          </a:p>
          <a:p>
            <a:pPr defTabSz="923270">
              <a:defRPr/>
            </a:pPr>
            <a:r>
              <a:rPr lang="en-US" dirty="0"/>
              <a:t>In order to select or create an appropriate EL program model, it is necessary to understand the local EL population. To help do this, the Education Alliance at Brown University’s 2003 publication </a:t>
            </a:r>
            <a:r>
              <a:rPr lang="en-US" i="1" dirty="0"/>
              <a:t>Claiming Opportunities: A Handbook for Improving Education for English Language Learners Through Comprehensive School Reform</a:t>
            </a:r>
            <a:r>
              <a:rPr lang="en-US" dirty="0"/>
              <a:t> provides a “Student Population Discussion Tool.” This set of ten questions can assist schools or </a:t>
            </a:r>
            <a:r>
              <a:rPr lang="en-US" dirty="0" smtClean="0"/>
              <a:t>districts </a:t>
            </a:r>
            <a:r>
              <a:rPr lang="en-US" dirty="0"/>
              <a:t>in discussing and learning about their EL populations, and help teachers frame these discussions. Organizations may add to or modify these questions to obtain more information about various sub-populations, including ELs with disabilities.</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24</a:t>
            </a:fld>
            <a:endParaRPr lang="en-US" dirty="0"/>
          </a:p>
        </p:txBody>
      </p:sp>
    </p:spTree>
    <p:extLst>
      <p:ext uri="{BB962C8B-B14F-4D97-AF65-F5344CB8AC3E}">
        <p14:creationId xmlns:p14="http://schemas.microsoft.com/office/powerpoint/2010/main" val="240254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r>
              <a:rPr lang="en-US" dirty="0"/>
              <a:t>The four </a:t>
            </a:r>
            <a:r>
              <a:rPr lang="en-US" baseline="0" dirty="0"/>
              <a:t>tools presented in this Toolkit </a:t>
            </a:r>
            <a:r>
              <a:rPr lang="en-US" baseline="0" dirty="0" smtClean="0"/>
              <a:t>serve as examples to </a:t>
            </a:r>
            <a:r>
              <a:rPr lang="en-US" baseline="0" dirty="0"/>
              <a:t>help in providing meaningful and effective language services for ELs. The tools are available in Chapter 2 starting on page 3 at: </a:t>
            </a:r>
            <a:r>
              <a:rPr lang="en-US" dirty="0"/>
              <a:t> https://ncela.ed.gov/files/english_learner_toolkit/2-OELA_2017_language_assist_508C.pdf</a:t>
            </a:r>
          </a:p>
          <a:p>
            <a:pPr defTabSz="923270">
              <a:defRPr/>
            </a:pPr>
            <a:endParaRPr lang="en-US" dirty="0"/>
          </a:p>
          <a:p>
            <a:pPr defTabSz="923270">
              <a:defRPr/>
            </a:pPr>
            <a:r>
              <a:rPr lang="en-US" dirty="0"/>
              <a:t>Tool 2:</a:t>
            </a:r>
          </a:p>
          <a:p>
            <a:pPr defTabSz="923270">
              <a:defRPr/>
            </a:pPr>
            <a:r>
              <a:rPr lang="en-US" dirty="0"/>
              <a:t>The </a:t>
            </a:r>
            <a:r>
              <a:rPr lang="en-US" dirty="0" smtClean="0"/>
              <a:t>checklist of this tool </a:t>
            </a:r>
            <a:r>
              <a:rPr lang="en-US" dirty="0"/>
              <a:t>has been reprinted with permission from Californians Together, a statewide group of parents, teachers, educators, and civil rights leaders promoting equal access to quality education for all children. It is taken from “Reparable Harm: Fulfilling the Unkept Promise of Educational Opportunity for California’s Long Term English Learners (LTELs)” by Laurie Olsen. Though it references the California English Language Development Test (CELDT) and the California Standards Tests, the checklist can be adapted and used to address the needs of </a:t>
            </a:r>
            <a:r>
              <a:rPr lang="en-US" dirty="0" smtClean="0"/>
              <a:t>long term</a:t>
            </a:r>
            <a:r>
              <a:rPr lang="en-US" baseline="0" dirty="0" smtClean="0"/>
              <a:t> ELs</a:t>
            </a:r>
            <a:r>
              <a:rPr lang="en-US" dirty="0" smtClean="0"/>
              <a:t> </a:t>
            </a:r>
            <a:r>
              <a:rPr lang="en-US" dirty="0"/>
              <a:t>in other states. District and school leadership should be knowledgeable about the diversity of the EL enrollment (typologies) and understand the implications of that diversity for program design, program implementation, and instructional practices. District systems should be created to prevent the </a:t>
            </a:r>
            <a:r>
              <a:rPr lang="en-US" dirty="0" smtClean="0"/>
              <a:t>high number </a:t>
            </a:r>
            <a:r>
              <a:rPr lang="en-US" dirty="0"/>
              <a:t>of </a:t>
            </a:r>
            <a:r>
              <a:rPr lang="en-US" dirty="0" smtClean="0"/>
              <a:t>long</a:t>
            </a:r>
            <a:r>
              <a:rPr lang="en-US" baseline="0" dirty="0" smtClean="0"/>
              <a:t> term </a:t>
            </a:r>
            <a:r>
              <a:rPr lang="en-US" dirty="0" smtClean="0"/>
              <a:t>ELs </a:t>
            </a:r>
            <a:r>
              <a:rPr lang="en-US" dirty="0"/>
              <a:t>and serve </a:t>
            </a:r>
            <a:r>
              <a:rPr lang="en-US" dirty="0" smtClean="0"/>
              <a:t>longer</a:t>
            </a:r>
            <a:r>
              <a:rPr lang="en-US" baseline="0" dirty="0" smtClean="0"/>
              <a:t> term ELs</a:t>
            </a:r>
            <a:r>
              <a:rPr lang="en-US" dirty="0" smtClean="0"/>
              <a:t> </a:t>
            </a:r>
            <a:r>
              <a:rPr lang="en-US" dirty="0"/>
              <a:t>who are enrolled in secondary schools across the district. </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25</a:t>
            </a:fld>
            <a:endParaRPr lang="en-US" dirty="0"/>
          </a:p>
        </p:txBody>
      </p:sp>
    </p:spTree>
    <p:extLst>
      <p:ext uri="{BB962C8B-B14F-4D97-AF65-F5344CB8AC3E}">
        <p14:creationId xmlns:p14="http://schemas.microsoft.com/office/powerpoint/2010/main" val="496059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r>
              <a:rPr lang="en-US" dirty="0"/>
              <a:t>The four </a:t>
            </a:r>
            <a:r>
              <a:rPr lang="en-US" baseline="0" dirty="0"/>
              <a:t>tools presented in this Toolkit </a:t>
            </a:r>
            <a:r>
              <a:rPr lang="en-US" baseline="0" dirty="0" smtClean="0"/>
              <a:t>serve as examples to help </a:t>
            </a:r>
            <a:r>
              <a:rPr lang="en-US" baseline="0" dirty="0"/>
              <a:t>in providing meaningful and effective language services for ELs. The tools are available in Chapter 2 starting on page 3 at: </a:t>
            </a:r>
            <a:r>
              <a:rPr lang="en-US" dirty="0"/>
              <a:t> https://ncela.ed.gov/files/english_learner_toolkit/2-OELA_2017_language_assist_508C.pdf</a:t>
            </a:r>
          </a:p>
          <a:p>
            <a:pPr defTabSz="923270">
              <a:defRPr/>
            </a:pPr>
            <a:endParaRPr lang="en-US" dirty="0"/>
          </a:p>
          <a:p>
            <a:pPr defTabSz="923270">
              <a:defRPr/>
            </a:pPr>
            <a:r>
              <a:rPr lang="en-US" dirty="0"/>
              <a:t>While no school or school district has found a way to meet every student’s needs and to close the gap between ELs and native English speakers, clearly some districts are setting higher standards for all of their students and making progress toward these goals. Based on what </a:t>
            </a:r>
            <a:r>
              <a:rPr lang="en-US" dirty="0" smtClean="0"/>
              <a:t>has</a:t>
            </a:r>
            <a:r>
              <a:rPr lang="en-US" baseline="0" dirty="0" smtClean="0"/>
              <a:t> been </a:t>
            </a:r>
            <a:r>
              <a:rPr lang="en-US" dirty="0" smtClean="0"/>
              <a:t>learned </a:t>
            </a:r>
            <a:r>
              <a:rPr lang="en-US" dirty="0"/>
              <a:t>from their experiences and approaches to reform, several broad-based recommendations can be made to help district leaders think about EL program reform efforts in their own cities. These </a:t>
            </a:r>
            <a:r>
              <a:rPr lang="en-US" b="1" dirty="0"/>
              <a:t>recommendations</a:t>
            </a:r>
            <a:r>
              <a:rPr lang="en-US" dirty="0"/>
              <a:t> fall into two broad categories: </a:t>
            </a:r>
            <a:r>
              <a:rPr lang="en-US" b="1" dirty="0"/>
              <a:t>context and strategy</a:t>
            </a:r>
            <a:r>
              <a:rPr lang="en-US" b="0" dirty="0"/>
              <a:t>.</a:t>
            </a:r>
            <a:endParaRPr lang="en-US" b="1"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26</a:t>
            </a:fld>
            <a:endParaRPr lang="en-US" dirty="0"/>
          </a:p>
        </p:txBody>
      </p:sp>
    </p:spTree>
    <p:extLst>
      <p:ext uri="{BB962C8B-B14F-4D97-AF65-F5344CB8AC3E}">
        <p14:creationId xmlns:p14="http://schemas.microsoft.com/office/powerpoint/2010/main" val="564988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r>
              <a:rPr lang="en-US" dirty="0"/>
              <a:t>The four </a:t>
            </a:r>
            <a:r>
              <a:rPr lang="en-US" baseline="0" dirty="0"/>
              <a:t>tools presented in this Toolkit </a:t>
            </a:r>
            <a:r>
              <a:rPr lang="en-US" baseline="0" dirty="0" smtClean="0"/>
              <a:t>serve as examples to  </a:t>
            </a:r>
            <a:r>
              <a:rPr lang="en-US" baseline="0" dirty="0"/>
              <a:t>help in providing meaningful and effective language services for ELs. The tools are available in Chapter 2 starting on page 3 at:</a:t>
            </a:r>
            <a:r>
              <a:rPr lang="en-US" dirty="0"/>
              <a:t> https://ncela.ed.gov/files/english_learner_toolkit/2-OELA_2017_language_assist_508C.pdf</a:t>
            </a:r>
          </a:p>
          <a:p>
            <a:pPr defTabSz="923270">
              <a:defRPr/>
            </a:pPr>
            <a:endParaRPr lang="en-US" dirty="0"/>
          </a:p>
          <a:p>
            <a:pPr defTabSz="923270">
              <a:defRPr/>
            </a:pPr>
            <a:r>
              <a:rPr lang="en-US" dirty="0"/>
              <a:t>Tool 4:</a:t>
            </a:r>
          </a:p>
          <a:p>
            <a:pPr defTabSz="923270">
              <a:defRPr/>
            </a:pPr>
            <a:r>
              <a:rPr lang="en-US" dirty="0" smtClean="0"/>
              <a:t>The </a:t>
            </a:r>
            <a:r>
              <a:rPr lang="en-US" dirty="0"/>
              <a:t>chart </a:t>
            </a:r>
            <a:r>
              <a:rPr lang="en-US" dirty="0" smtClean="0"/>
              <a:t>that</a:t>
            </a:r>
            <a:r>
              <a:rPr lang="en-US" baseline="0" dirty="0" smtClean="0"/>
              <a:t> is part of this tool </a:t>
            </a:r>
            <a:r>
              <a:rPr lang="en-US" dirty="0" smtClean="0"/>
              <a:t>provides </a:t>
            </a:r>
            <a:r>
              <a:rPr lang="en-US" dirty="0"/>
              <a:t>a brief overview of some common EL programs. Each program requires that teachers have specialized training in meeting the needs of ELs (e.g., an ESL or bilingual teaching credential </a:t>
            </a:r>
            <a:r>
              <a:rPr lang="en-US" dirty="0" smtClean="0"/>
              <a:t>and appropriate</a:t>
            </a:r>
            <a:r>
              <a:rPr lang="en-US" baseline="0" dirty="0" smtClean="0"/>
              <a:t> </a:t>
            </a:r>
            <a:r>
              <a:rPr lang="en-US" dirty="0" smtClean="0"/>
              <a:t>training</a:t>
            </a:r>
            <a:r>
              <a:rPr lang="en-US" dirty="0"/>
              <a:t>) and have demonstrated the skills to effectively implement the chosen EL program.</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27</a:t>
            </a:fld>
            <a:endParaRPr lang="en-US" dirty="0"/>
          </a:p>
        </p:txBody>
      </p:sp>
    </p:spTree>
    <p:extLst>
      <p:ext uri="{BB962C8B-B14F-4D97-AF65-F5344CB8AC3E}">
        <p14:creationId xmlns:p14="http://schemas.microsoft.com/office/powerpoint/2010/main" val="469253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Background </a:t>
            </a:r>
            <a:r>
              <a:rPr lang="en-US" i="0" dirty="0" smtClean="0"/>
              <a:t> </a:t>
            </a:r>
            <a:r>
              <a:rPr lang="en-US" i="0" dirty="0"/>
              <a:t>resources are accessible to district and building leaders and </a:t>
            </a:r>
            <a:r>
              <a:rPr lang="en-US" i="0" dirty="0" smtClean="0"/>
              <a:t>staff. Parent </a:t>
            </a:r>
            <a:r>
              <a:rPr lang="en-US" i="0" dirty="0"/>
              <a:t>resources are available in multiple languages. </a:t>
            </a:r>
            <a:r>
              <a:rPr lang="en-US" i="0" dirty="0" smtClean="0"/>
              <a:t>Additionally</a:t>
            </a:r>
            <a:r>
              <a:rPr lang="en-US" i="0" dirty="0"/>
              <a:t>, English learner program self-evaluation tools are available to support deeper </a:t>
            </a:r>
            <a:r>
              <a:rPr lang="en-US" i="0" dirty="0" smtClean="0"/>
              <a:t>conversations. </a:t>
            </a:r>
            <a:endParaRPr lang="en-US" i="0" dirty="0"/>
          </a:p>
          <a:p>
            <a:r>
              <a:rPr lang="en-US" i="0" dirty="0"/>
              <a:t>The listed resources can be downloaded at </a:t>
            </a:r>
            <a:r>
              <a:rPr lang="en-US" i="0" dirty="0">
                <a:hlinkClick r:id="rId3"/>
              </a:rPr>
              <a:t>https://</a:t>
            </a:r>
            <a:r>
              <a:rPr lang="en-US" i="0" dirty="0" smtClean="0">
                <a:hlinkClick r:id="rId3"/>
              </a:rPr>
              <a:t>www2.ed.gov/about/offices/list/ocr/ellresources.html</a:t>
            </a:r>
            <a:r>
              <a:rPr lang="en-US" i="0" dirty="0" smtClean="0"/>
              <a:t>.</a:t>
            </a:r>
            <a:r>
              <a:rPr lang="en-US" i="0" baseline="0" dirty="0" smtClean="0"/>
              <a:t> </a:t>
            </a:r>
            <a:r>
              <a:rPr lang="en-US" i="0" dirty="0" smtClean="0"/>
              <a:t>District </a:t>
            </a:r>
            <a:r>
              <a:rPr lang="en-US" i="0" dirty="0"/>
              <a:t>and school </a:t>
            </a:r>
            <a:r>
              <a:rPr lang="en-US" i="0" dirty="0" smtClean="0"/>
              <a:t>staff </a:t>
            </a:r>
            <a:r>
              <a:rPr lang="en-US" i="0" dirty="0"/>
              <a:t>may wish to review and share the resources with staff to support development and implementation of EL initiatives and programs in their buildings. The companion </a:t>
            </a:r>
            <a:r>
              <a:rPr lang="en-US" i="0" dirty="0" smtClean="0"/>
              <a:t>Tool Kit </a:t>
            </a:r>
            <a:r>
              <a:rPr lang="en-US" i="0" dirty="0"/>
              <a:t>which can be downloaded at </a:t>
            </a:r>
            <a:r>
              <a:rPr lang="en-US" i="0" dirty="0">
                <a:hlinkClick r:id="rId4"/>
              </a:rPr>
              <a:t>https://www2.ed.gov/about/offices/list/oela/english-learner-toolkit/index.html</a:t>
            </a:r>
            <a:r>
              <a:rPr lang="en-US" i="0" dirty="0"/>
              <a:t> can provide further support for implementation.</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28</a:t>
            </a:fld>
            <a:endParaRPr lang="fr-CA"/>
          </a:p>
        </p:txBody>
      </p:sp>
    </p:spTree>
    <p:extLst>
      <p:ext uri="{BB962C8B-B14F-4D97-AF65-F5344CB8AC3E}">
        <p14:creationId xmlns:p14="http://schemas.microsoft.com/office/powerpoint/2010/main" val="2190989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r>
              <a:rPr lang="en-US" dirty="0"/>
              <a:t>To access these and other relevant resources, and for additional information about ELs, please visit http://www.ncela.ed.gov/.</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29</a:t>
            </a:fld>
            <a:endParaRPr lang="en-US" dirty="0"/>
          </a:p>
        </p:txBody>
      </p:sp>
    </p:spTree>
    <p:extLst>
      <p:ext uri="{BB962C8B-B14F-4D97-AF65-F5344CB8AC3E}">
        <p14:creationId xmlns:p14="http://schemas.microsoft.com/office/powerpoint/2010/main" val="248239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list is an overview of the ten topics that will be covered within the ten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These happen to be the most commonly overlooked (or violated) areas across the country.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module focuses on Chapter 1: Providing</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English Learners with a Language Assistance Program.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3</a:t>
            </a:fld>
            <a:endParaRPr lang="fr-CA" dirty="0">
              <a:solidFill>
                <a:prstClr val="black"/>
              </a:solidFill>
            </a:endParaRPr>
          </a:p>
        </p:txBody>
      </p:sp>
    </p:spTree>
    <p:extLst>
      <p:ext uri="{BB962C8B-B14F-4D97-AF65-F5344CB8AC3E}">
        <p14:creationId xmlns:p14="http://schemas.microsoft.com/office/powerpoint/2010/main" val="364712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significant legal obligation. Title VI of the Civil Rights Act lays the foundation for prohibiting all aspects of discrimination and it has been legally interpreted to protect English learners (formerly labeled as Limited English Proficient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LEP, but changed to EL with passage of ESSA to eliminate deficit-labeling language).</a:t>
            </a: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4</a:t>
            </a:fld>
            <a:endParaRPr lang="fr-CA" dirty="0">
              <a:solidFill>
                <a:prstClr val="black"/>
              </a:solidFill>
            </a:endParaRPr>
          </a:p>
        </p:txBody>
      </p:sp>
    </p:spTree>
    <p:extLst>
      <p:ext uri="{BB962C8B-B14F-4D97-AF65-F5344CB8AC3E}">
        <p14:creationId xmlns:p14="http://schemas.microsoft.com/office/powerpoint/2010/main" val="99537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Lau v. Nichols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Probably the most important legal event for bilingual education was the </a:t>
            </a:r>
            <a:r>
              <a:rPr lang="en-US" sz="1200" i="1" kern="1200" dirty="0" smtClean="0">
                <a:solidFill>
                  <a:schemeClr val="tx1"/>
                </a:solidFill>
                <a:effectLst/>
                <a:latin typeface="+mn-lt"/>
                <a:ea typeface="+mn-ea"/>
                <a:cs typeface="+mn-cs"/>
              </a:rPr>
              <a:t>Lau v. Nichols </a:t>
            </a:r>
            <a:r>
              <a:rPr lang="en-US" sz="1200" kern="1200" dirty="0" smtClean="0">
                <a:solidFill>
                  <a:schemeClr val="tx1"/>
                </a:solidFill>
                <a:effectLst/>
                <a:latin typeface="+mn-lt"/>
                <a:ea typeface="+mn-ea"/>
                <a:cs typeface="+mn-cs"/>
              </a:rPr>
              <a:t>case, which was brought against the San Francisco Unified School District by the parents of nearly 1,800 Chinese students. It began as a discrimination case in 1970 when a poverty lawyer decided to represent a Chinese student who was failing in school because he could not understand the lessons and was given no special assistance. The school district countered that its policies were not discriminatory because it offered the same instruction to all students regardless of national origin. The lack of English proficiency was not the district’s fault.</a:t>
            </a:r>
          </a:p>
          <a:p>
            <a:r>
              <a:rPr lang="en-US" sz="1200" kern="1200" dirty="0" smtClean="0">
                <a:solidFill>
                  <a:schemeClr val="tx1"/>
                </a:solidFill>
                <a:effectLst/>
                <a:latin typeface="+mn-lt"/>
                <a:ea typeface="+mn-ea"/>
                <a:cs typeface="+mn-cs"/>
              </a:rPr>
              <a:t>Lower courts ruled in favor of the San Francisco schools, but in 1974 the U.S. Supreme Court ruled unanimously in favor of the plaintiffs. In his opinion, Justice William O. Douglas stated simply that “there is no equality of treatment merely by providing students with the same facilities, textbooks, teachers, and curriculum; for students who do not understand English are effectively foreclosed from any meaningful education.” The Court cited Title VI of the Civil Rights Act, noting that the students in question fall into the protected category established therein. (More information on </a:t>
            </a:r>
            <a:r>
              <a:rPr lang="en-US" sz="1200" i="1" kern="1200" dirty="0" smtClean="0">
                <a:solidFill>
                  <a:schemeClr val="tx1"/>
                </a:solidFill>
                <a:effectLst/>
                <a:latin typeface="+mn-lt"/>
                <a:ea typeface="+mn-ea"/>
                <a:cs typeface="+mn-cs"/>
              </a:rPr>
              <a:t>Lau v.</a:t>
            </a:r>
            <a:r>
              <a:rPr lang="en-US" sz="1200" i="1" kern="1200" baseline="0" dirty="0" smtClean="0">
                <a:solidFill>
                  <a:schemeClr val="tx1"/>
                </a:solidFill>
                <a:effectLst/>
                <a:latin typeface="+mn-lt"/>
                <a:ea typeface="+mn-ea"/>
                <a:cs typeface="+mn-cs"/>
              </a:rPr>
              <a:t> Nichols </a:t>
            </a:r>
            <a:r>
              <a:rPr lang="en-US" sz="1200" kern="1200" baseline="0" dirty="0" smtClean="0">
                <a:solidFill>
                  <a:schemeClr val="tx1"/>
                </a:solidFill>
                <a:effectLst/>
                <a:latin typeface="+mn-lt"/>
                <a:ea typeface="+mn-ea"/>
                <a:cs typeface="+mn-cs"/>
              </a:rPr>
              <a:t>can be found at: </a:t>
            </a:r>
            <a:r>
              <a:rPr lang="en-US" sz="1200" kern="1200" dirty="0" smtClean="0">
                <a:solidFill>
                  <a:schemeClr val="tx1"/>
                </a:solidFill>
                <a:effectLst/>
                <a:latin typeface="+mn-lt"/>
                <a:ea typeface="+mn-ea"/>
                <a:cs typeface="+mn-cs"/>
              </a:rPr>
              <a:t>https://www2.ed.gov/about/offices/list/ocr/ell/lau.html)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a:p>
        </p:txBody>
      </p:sp>
    </p:spTree>
    <p:extLst>
      <p:ext uri="{BB962C8B-B14F-4D97-AF65-F5344CB8AC3E}">
        <p14:creationId xmlns:p14="http://schemas.microsoft.com/office/powerpoint/2010/main" val="249746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EEOA takes Title VI to a very specific level focused in education and mandates that education institutions cannot deny equal educational opportunity to its students.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a:p>
        </p:txBody>
      </p:sp>
    </p:spTree>
    <p:extLst>
      <p:ext uri="{BB962C8B-B14F-4D97-AF65-F5344CB8AC3E}">
        <p14:creationId xmlns:p14="http://schemas.microsoft.com/office/powerpoint/2010/main" val="5935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79F9670F-B05C-4E29-9927-D8558D7BA470}" type="slidenum">
              <a:rPr lang="en-US" smtClean="0"/>
              <a:pPr/>
              <a:t>7</a:t>
            </a:fld>
            <a:endParaRPr lang="en-US" dirty="0"/>
          </a:p>
        </p:txBody>
      </p:sp>
      <p:sp>
        <p:nvSpPr>
          <p:cNvPr id="3" name="Notes Placeholder 2">
            <a:extLst>
              <a:ext uri="{FF2B5EF4-FFF2-40B4-BE49-F238E27FC236}">
                <a16:creationId xmlns:a16="http://schemas.microsoft.com/office/drawing/2014/main" id="{DB7AF13E-95E5-4754-BB9D-45AB6F34B2BF}"/>
              </a:ext>
            </a:extLst>
          </p:cNvPr>
          <p:cNvSpPr>
            <a:spLocks noGrp="1"/>
          </p:cNvSpPr>
          <p:nvPr>
            <p:ph type="body" idx="1"/>
          </p:nvPr>
        </p:nvSpPr>
        <p:spPr/>
        <p:txBody>
          <a:bodyPr/>
          <a:lstStyle/>
          <a:p>
            <a:r>
              <a:rPr lang="en-US" sz="1200" kern="1200" dirty="0" smtClean="0">
                <a:solidFill>
                  <a:schemeClr val="tx1"/>
                </a:solidFill>
                <a:effectLst/>
                <a:latin typeface="+mn-lt"/>
                <a:ea typeface="+mn-ea"/>
                <a:cs typeface="+mn-cs"/>
              </a:rPr>
              <a:t>Bottom line implication for ELs from Title VI Civil Rights, EEOA, plus </a:t>
            </a:r>
            <a:r>
              <a:rPr lang="en-US" sz="1200" i="1" kern="1200" dirty="0" smtClean="0">
                <a:solidFill>
                  <a:schemeClr val="tx1"/>
                </a:solidFill>
                <a:effectLst/>
                <a:latin typeface="+mn-lt"/>
                <a:ea typeface="+mn-ea"/>
                <a:cs typeface="+mn-cs"/>
              </a:rPr>
              <a:t>Lau v. Nichols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districts in the country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provide ELs meaningful access to educational content and programs in a language that they understand.  Typically, this requirement is met through native language support or bilingual programs.</a:t>
            </a:r>
          </a:p>
          <a:p>
            <a:r>
              <a:rPr lang="en-US" sz="1200" kern="1200" dirty="0" smtClean="0">
                <a:solidFill>
                  <a:schemeClr val="tx1"/>
                </a:solidFill>
                <a:effectLst/>
                <a:latin typeface="+mn-lt"/>
                <a:ea typeface="+mn-ea"/>
                <a:cs typeface="+mn-cs"/>
              </a:rPr>
              <a:t>Subsequently, another significant case law is known as </a:t>
            </a:r>
            <a:r>
              <a:rPr lang="en-US" sz="1200" i="1" kern="1200" dirty="0" err="1" smtClean="0">
                <a:solidFill>
                  <a:schemeClr val="tx1"/>
                </a:solidFill>
                <a:effectLst/>
                <a:latin typeface="+mn-lt"/>
                <a:ea typeface="+mn-ea"/>
                <a:cs typeface="+mn-cs"/>
              </a:rPr>
              <a:t>Casta</a:t>
            </a:r>
            <a:r>
              <a:rPr lang="en-US" sz="1200" kern="1200" dirty="0" err="1" smtClean="0">
                <a:solidFill>
                  <a:schemeClr val="tx1"/>
                </a:solidFill>
                <a:effectLst/>
                <a:latin typeface="+mn-lt"/>
                <a:ea typeface="+mn-ea"/>
                <a:cs typeface="+mn-cs"/>
              </a:rPr>
              <a:t>ñ</a:t>
            </a:r>
            <a:r>
              <a:rPr lang="en-US" sz="1200" i="1" kern="1200" dirty="0" err="1" smtClean="0">
                <a:solidFill>
                  <a:schemeClr val="tx1"/>
                </a:solidFill>
                <a:effectLst/>
                <a:latin typeface="+mn-lt"/>
                <a:ea typeface="+mn-ea"/>
                <a:cs typeface="+mn-cs"/>
              </a:rPr>
              <a:t>eda</a:t>
            </a:r>
            <a:r>
              <a:rPr lang="en-US" sz="1200" i="1" kern="1200" dirty="0" smtClean="0">
                <a:solidFill>
                  <a:schemeClr val="tx1"/>
                </a:solidFill>
                <a:effectLst/>
                <a:latin typeface="+mn-lt"/>
                <a:ea typeface="+mn-ea"/>
                <a:cs typeface="+mn-cs"/>
              </a:rPr>
              <a:t> v. Pickard</a:t>
            </a:r>
            <a:r>
              <a:rPr lang="en-US" sz="1200" kern="1200" dirty="0" smtClean="0">
                <a:solidFill>
                  <a:schemeClr val="tx1"/>
                </a:solidFill>
                <a:effectLst/>
                <a:latin typeface="+mn-lt"/>
                <a:ea typeface="+mn-ea"/>
                <a:cs typeface="+mn-cs"/>
              </a:rPr>
              <a:t>.  This case resulted in defining a useful three-prong test for bilingual program implementation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Must be based on sound educational theory,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Effective implementation with appropriate resources,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Demonstrate successful outcomes.</a:t>
            </a:r>
          </a:p>
          <a:p>
            <a:endParaRPr lang="en-US" b="0" dirty="0"/>
          </a:p>
        </p:txBody>
      </p:sp>
    </p:spTree>
    <p:extLst>
      <p:ext uri="{BB962C8B-B14F-4D97-AF65-F5344CB8AC3E}">
        <p14:creationId xmlns:p14="http://schemas.microsoft.com/office/powerpoint/2010/main" val="269294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Important things to note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OCR and DOJ share authority for enforcing Title VI in the education context.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DOJ is responsible for enforcing the EEOA.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U.S. Department of Education (ED) also administers Title III, Part A of the English Language Acquisition, Language Enhancement, and Academic Achievement Act (https://www2.ed.gov/policy/elsec/leg/esea02/pg40.html).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guidance applies 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education agencies,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education agencies,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Any “school district” that is a recipient of federal financial assistance from ED, including public school districts, charter schools, and alternative schools.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a:p>
        </p:txBody>
      </p:sp>
    </p:spTree>
    <p:extLst>
      <p:ext uri="{BB962C8B-B14F-4D97-AF65-F5344CB8AC3E}">
        <p14:creationId xmlns:p14="http://schemas.microsoft.com/office/powerpoint/2010/main" val="247150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9</a:t>
            </a:fld>
            <a:endParaRPr lang="fr-CA"/>
          </a:p>
        </p:txBody>
      </p:sp>
    </p:spTree>
    <p:extLst>
      <p:ext uri="{BB962C8B-B14F-4D97-AF65-F5344CB8AC3E}">
        <p14:creationId xmlns:p14="http://schemas.microsoft.com/office/powerpoint/2010/main" val="761443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4977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Slide Number Placeholder 5"/>
          <p:cNvSpPr>
            <a:spLocks noGrp="1"/>
          </p:cNvSpPr>
          <p:nvPr>
            <p:ph type="sldNum" sz="quarter" idx="12"/>
          </p:nvPr>
        </p:nvSpPr>
        <p:spPr>
          <a:xfrm>
            <a:off x="8143103" y="150812"/>
            <a:ext cx="533400" cy="244476"/>
          </a:xfrm>
          <a:prstGeom prst="rect">
            <a:avLst/>
          </a:prstGeom>
          <a:noFill/>
          <a:ln>
            <a:noFill/>
          </a:ln>
        </p:spPr>
        <p:txBody>
          <a:bodyPr/>
          <a:lstStyle>
            <a:lvl1pPr>
              <a:defRPr>
                <a:solidFill>
                  <a:schemeClr val="bg1"/>
                </a:solidFill>
              </a:defRPr>
            </a:lvl1pPr>
          </a:lstStyle>
          <a:p>
            <a:pPr>
              <a:defRPr/>
            </a:pPr>
            <a:fld id="{8298C9BD-93FD-4762-82A1-52C817A4AA67}" type="slidenum">
              <a:rPr lang="fr-CA" smtClean="0"/>
              <a:pPr>
                <a:defRPr/>
              </a:pPr>
              <a:t>‹#›</a:t>
            </a:fld>
            <a:endParaRPr lang="fr-CA" dirty="0"/>
          </a:p>
        </p:txBody>
      </p:sp>
    </p:spTree>
    <p:extLst>
      <p:ext uri="{BB962C8B-B14F-4D97-AF65-F5344CB8AC3E}">
        <p14:creationId xmlns:p14="http://schemas.microsoft.com/office/powerpoint/2010/main" val="96315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fr-CA">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4023160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5781162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02" y="762000"/>
            <a:ext cx="8153400" cy="990600"/>
          </a:xfrm>
          <a:prstGeom prst="rect">
            <a:avLst/>
          </a:prstGeo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392254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in blue">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086928"/>
            <a:ext cx="8229600" cy="1482854"/>
          </a:xfrm>
          <a:ln>
            <a:noFill/>
          </a:ln>
        </p:spPr>
        <p:txBody>
          <a:bodyPr>
            <a:noAutofit/>
          </a:bodyPr>
          <a:lstStyle>
            <a:lvl1pPr>
              <a:defRPr sz="6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3"/>
            <a:ext cx="8229600" cy="946150"/>
          </a:xfrm>
        </p:spPr>
        <p:txBody>
          <a:bodyPr>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40368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249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3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59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403639417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0566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2299101"/>
            <a:ext cx="3770738" cy="2206002"/>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041293" y="4648200"/>
            <a:ext cx="3700996" cy="14478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28"/>
          <p:cNvSpPr>
            <a:spLocks noGrp="1"/>
          </p:cNvSpPr>
          <p:nvPr>
            <p:ph type="sldNum" sz="quarter" idx="12"/>
          </p:nvPr>
        </p:nvSpPr>
        <p:spPr>
          <a:xfrm>
            <a:off x="8163188" y="6466160"/>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672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96962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endParaRPr lang="fr-CA">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149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82454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6763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60389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2899534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0989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fr-CA">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301888963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0547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539323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28315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p:spPr>
        <p:txBody>
          <a:bodyPr/>
          <a:lstStyle/>
          <a:p>
            <a:r>
              <a:rPr lang="en-US" dirty="0"/>
              <a:t>Click to edit Master title style</a:t>
            </a:r>
            <a:endParaRPr lang="fr-CA" dirty="0"/>
          </a:p>
        </p:txBody>
      </p:sp>
      <p:sp>
        <p:nvSpPr>
          <p:cNvPr id="3" name="Espace réservé du contenu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p:spPr>
        <p:txBody>
          <a:bodyPr/>
          <a:lstStyle>
            <a:lvl1pPr>
              <a:defRPr/>
            </a:lvl1pPr>
          </a:lstStyle>
          <a:p>
            <a:pPr>
              <a:defRPr/>
            </a:pPr>
            <a:fld id="{4E6B958D-0694-4924-A86B-21DB57236573}" type="slidenum">
              <a:rPr lang="fr-CA">
                <a:solidFill>
                  <a:prstClr val="black">
                    <a:tint val="75000"/>
                  </a:prstClr>
                </a:solidFill>
              </a:rPr>
              <a:pPr>
                <a:defRPr/>
              </a:pPr>
              <a:t>‹#›</a:t>
            </a:fld>
            <a:endParaRPr lang="fr-CA">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endParaRPr lang="fr-CA">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380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fr-CA">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3370322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237183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5743116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62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731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56560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43519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02" y="762000"/>
            <a:ext cx="8153400" cy="990600"/>
          </a:xfrm>
          <a:prstGeom prst="rect">
            <a:avLst/>
          </a:prstGeo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737274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1599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87301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81861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65498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xfrm>
            <a:off x="0" y="1272222"/>
            <a:ext cx="533400" cy="244476"/>
          </a:xfrm>
          <a:prstGeom prst="rect">
            <a:avLst/>
          </a:prstGeom>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289577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02128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98640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57037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85828078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293041"/>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07513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6991314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dirty="0"/>
              <a:t>Click to edit Master title style</a:t>
            </a:r>
            <a:endParaRPr lang="fr-CA" dirty="0"/>
          </a:p>
        </p:txBody>
      </p:sp>
      <p:sp>
        <p:nvSpPr>
          <p:cNvPr id="3" name="Espace réservé du contenu 2"/>
          <p:cNvSpPr>
            <a:spLocks noGrp="1"/>
          </p:cNvSpPr>
          <p:nvPr>
            <p:ph idx="1"/>
          </p:nvPr>
        </p:nvSpPr>
        <p:spPr>
          <a:xfrm>
            <a:off x="612648" y="1600200"/>
            <a:ext cx="8153400" cy="42930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a:solidFill>
                  <a:prstClr val="black">
                    <a:tint val="75000"/>
                  </a:prstClr>
                </a:solidFill>
              </a:rPr>
              <a:pPr>
                <a:defRPr/>
              </a:pPr>
              <a:t>‹#›</a:t>
            </a:fld>
            <a:endParaRPr lang="fr-CA">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341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endParaRPr lang="fr-CA">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8506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a:solidFill>
                <a:prstClr val="black">
                  <a:tint val="75000"/>
                </a:prstClr>
              </a:solidFill>
            </a:endParaRP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189408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4883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015448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2168098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201" y="838200"/>
            <a:ext cx="8153400" cy="522768"/>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278676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7675"/>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0"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339590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53400" cy="990600"/>
          </a:xfrm>
          <a:prstGeom prst="rect">
            <a:avLst/>
          </a:prstGeom>
        </p:spPr>
        <p:txBody>
          <a:bodyPr/>
          <a:lstStyle/>
          <a:p>
            <a:r>
              <a:rPr kumimoji="0" lang="en-US"/>
              <a:t>Click to edit Master title style</a:t>
            </a:r>
          </a:p>
        </p:txBody>
      </p:sp>
      <p:sp>
        <p:nvSpPr>
          <p:cNvPr id="6"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2348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5722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a:xfrm>
            <a:off x="6858000" y="183157"/>
            <a:ext cx="2057400" cy="365125"/>
          </a:xfrm>
          <a:prstGeom prst="rect">
            <a:avLst/>
          </a:prstGeom>
        </p:spPr>
        <p:txBody>
          <a:bodyPr vert="horz" lIns="91440" tIns="45720" rIns="91440" bIns="45720" rtlCol="0" anchor="ctr"/>
          <a:lstStyle>
            <a:lvl1pPr algn="r">
              <a:defRPr sz="1200">
                <a:solidFill>
                  <a:schemeClr val="bg1"/>
                </a:solidFill>
              </a:defRPr>
            </a:lvl1pPr>
          </a:lstStyle>
          <a:p>
            <a:fld id="{A1ED25DC-7156-4753-AF0F-DA41061C2C7E}" type="slidenum">
              <a:rPr lang="en-US" smtClean="0"/>
              <a:pPr/>
              <a:t>‹#›</a:t>
            </a:fld>
            <a:endParaRPr lang="en-US" dirty="0"/>
          </a:p>
        </p:txBody>
      </p:sp>
    </p:spTree>
    <p:extLst>
      <p:ext uri="{BB962C8B-B14F-4D97-AF65-F5344CB8AC3E}">
        <p14:creationId xmlns:p14="http://schemas.microsoft.com/office/powerpoint/2010/main" val="3187431900"/>
      </p:ext>
    </p:extLst>
  </p:cSld>
  <p:clrMap bg1="lt1" tx1="dk1" bg2="lt2" tx2="dk2" accent1="accent1" accent2="accent2" accent3="accent3" accent4="accent4" accent5="accent5" accent6="accent6" hlink="hlink" folHlink="folHlink"/>
  <p:sldLayoutIdLst>
    <p:sldLayoutId id="2147483989" r:id="rId1"/>
    <p:sldLayoutId id="2147483987" r:id="rId2"/>
    <p:sldLayoutId id="2147484054" r:id="rId3"/>
    <p:sldLayoutId id="2147484076" r:id="rId4"/>
    <p:sldLayoutId id="2147483992" r:id="rId5"/>
    <p:sldLayoutId id="2147483993" r:id="rId6"/>
    <p:sldLayoutId id="2147483994" r:id="rId7"/>
    <p:sldLayoutId id="2147483995" r:id="rId8"/>
    <p:sldLayoutId id="2147483996" r:id="rId9"/>
    <p:sldLayoutId id="2147483997" r:id="rId10"/>
    <p:sldLayoutId id="2147483998" r:id="rId11"/>
    <p:sldLayoutId id="2147484000" r:id="rId12"/>
    <p:sldLayoutId id="2147484099" r:id="rId13"/>
    <p:sldLayoutId id="2147484100" r:id="rId14"/>
    <p:sldLayoutId id="2147484101" r:id="rId15"/>
  </p:sldLayoutIdLst>
  <p:transition>
    <p:fade/>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1" name="Rectangle 10"/>
          <p:cNvSpPr/>
          <p:nvPr/>
        </p:nvSpPr>
        <p:spPr>
          <a:xfrm>
            <a:off x="-2060" y="6103539"/>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userDrawn="1"/>
        </p:nvSpPr>
        <p:spPr>
          <a:xfrm>
            <a:off x="-2061" y="6387107"/>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56734" y="631674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79177755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4" r:id="rId17"/>
    <p:sldLayoutId id="2147484075" r:id="rId18"/>
  </p:sldLayoutIdLst>
  <p:transition>
    <p:fade/>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017387"/>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ncela.ed.gov/files/english_learner_toolkit/OELA_2017_ELsToolkit_508C.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hyperlink" Target="https://www2.ed.gov/about/offices/list/oela/english-learner-toolkit/index.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cd-us.org/prek-3rd-challenging-common-myths-about-dual-language-learners-an-update-to-the-seminal-2008-report/" TargetMode="External"/><Relationship Id="rId7" Type="http://schemas.openxmlformats.org/officeDocument/2006/relationships/hyperlink" Target="https://www.brown.edu/academics/education-alliance/sites/brown.edu.academics.education-alliance/files/publications/edells_impinstprct.pdf"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hyperlink" Target="http://files.eric.ed.gov/fulltext/ED517794.pdf" TargetMode="External"/><Relationship Id="rId5" Type="http://schemas.openxmlformats.org/officeDocument/2006/relationships/hyperlink" Target="http://www.cal.org/ndlf/pdfs/guiding-principles-for-dual-language-education.pdf" TargetMode="External"/><Relationship Id="rId4" Type="http://schemas.openxmlformats.org/officeDocument/2006/relationships/hyperlink" Target="http://carla.umn.edu/conferences/past/immersion2012/handouts/StateoftheStates.pp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crt/fcs/TitleVI-Overview"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cr/ell/lau.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gpo.gov/fdsys/pkg/USCODE-2010-title20/pdf/USCODE-2010-title20-chap39-subchapI-part2-sec1703.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C7F-7917-47FC-9400-DC16AE46E62A}"/>
              </a:ext>
            </a:extLst>
          </p:cNvPr>
          <p:cNvSpPr>
            <a:spLocks noGrp="1"/>
          </p:cNvSpPr>
          <p:nvPr>
            <p:ph type="ctrTitle"/>
          </p:nvPr>
        </p:nvSpPr>
        <p:spPr>
          <a:xfrm>
            <a:off x="685800" y="2209800"/>
            <a:ext cx="6400800" cy="2743200"/>
          </a:xfrm>
        </p:spPr>
        <p:txBody>
          <a:bodyPr>
            <a:normAutofit fontScale="90000"/>
          </a:bodyPr>
          <a:lstStyle/>
          <a:p>
            <a:r>
              <a:rPr lang="en-US" sz="3600" b="1" dirty="0" smtClean="0"/>
              <a:t>Professional Development Modules: </a:t>
            </a:r>
            <a:r>
              <a:rPr lang="en-US" sz="3600" b="1" i="1" dirty="0" smtClean="0"/>
              <a:t>English Learner Tool Kit</a:t>
            </a:r>
            <a:r>
              <a:rPr lang="en-US" sz="3600" b="1" dirty="0"/>
              <a:t/>
            </a:r>
            <a:br>
              <a:rPr lang="en-US" sz="3600" b="1" dirty="0"/>
            </a:br>
            <a:r>
              <a:rPr lang="en-US" sz="1800" b="1" dirty="0"/>
              <a:t/>
            </a:r>
            <a:br>
              <a:rPr lang="en-US" sz="1800" b="1" dirty="0"/>
            </a:br>
            <a:r>
              <a:rPr lang="en-US" sz="2800" b="1" dirty="0"/>
              <a:t>Chapter </a:t>
            </a:r>
            <a:r>
              <a:rPr lang="en-US" sz="2800" b="1" smtClean="0"/>
              <a:t>Two </a:t>
            </a:r>
            <a:r>
              <a:rPr lang="en-US" sz="2800" b="1" smtClean="0"/>
              <a:t>- </a:t>
            </a:r>
            <a:r>
              <a:rPr lang="en-US" sz="2800" b="1" i="1" dirty="0" smtClean="0"/>
              <a:t>Language Assistance Programs</a:t>
            </a:r>
            <a:endParaRPr lang="en-US" sz="3600" b="1" i="1" dirty="0"/>
          </a:p>
        </p:txBody>
      </p:sp>
      <p:sp>
        <p:nvSpPr>
          <p:cNvPr id="3" name="Subtitle 2">
            <a:extLst>
              <a:ext uri="{FF2B5EF4-FFF2-40B4-BE49-F238E27FC236}">
                <a16:creationId xmlns:a16="http://schemas.microsoft.com/office/drawing/2014/main" id="{39BA7197-8CC3-45E8-8A77-21C2B465E164}"/>
              </a:ext>
            </a:extLst>
          </p:cNvPr>
          <p:cNvSpPr>
            <a:spLocks noGrp="1"/>
          </p:cNvSpPr>
          <p:nvPr>
            <p:ph type="subTitle" idx="1"/>
          </p:nvPr>
        </p:nvSpPr>
        <p:spPr>
          <a:xfrm>
            <a:off x="685800" y="5334000"/>
            <a:ext cx="3840480" cy="914400"/>
          </a:xfrm>
        </p:spPr>
        <p:txBody>
          <a:bodyPr/>
          <a:lstStyle/>
          <a:p>
            <a:r>
              <a:rPr lang="en-US" dirty="0"/>
              <a:t>[presenter]</a:t>
            </a:r>
          </a:p>
          <a:p>
            <a:r>
              <a:rPr lang="en-US" dirty="0"/>
              <a:t>[date]</a:t>
            </a:r>
          </a:p>
        </p:txBody>
      </p:sp>
    </p:spTree>
    <p:extLst>
      <p:ext uri="{BB962C8B-B14F-4D97-AF65-F5344CB8AC3E}">
        <p14:creationId xmlns:p14="http://schemas.microsoft.com/office/powerpoint/2010/main" val="401976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866774"/>
            <a:ext cx="8153400" cy="990600"/>
          </a:xfrm>
        </p:spPr>
        <p:txBody>
          <a:bodyPr>
            <a:normAutofit fontScale="90000"/>
          </a:bodyPr>
          <a:lstStyle/>
          <a:p>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sz="4000" b="1" dirty="0">
                <a:solidFill>
                  <a:srgbClr val="B7DB57"/>
                </a:solidFill>
              </a:rPr>
              <a:t>Chapter 2</a:t>
            </a:r>
            <a:r>
              <a:rPr lang="en-US" b="1" dirty="0">
                <a:solidFill>
                  <a:srgbClr val="B7DB57"/>
                </a:solidFill>
              </a:rPr>
              <a:t/>
            </a:r>
            <a:br>
              <a:rPr lang="en-US" b="1" dirty="0">
                <a:solidFill>
                  <a:srgbClr val="B7DB57"/>
                </a:solidFill>
              </a:rPr>
            </a:br>
            <a:endParaRPr lang="en-US" dirty="0">
              <a:solidFill>
                <a:srgbClr val="B7DB57"/>
              </a:solidFill>
            </a:endParaRPr>
          </a:p>
        </p:txBody>
      </p:sp>
      <p:pic>
        <p:nvPicPr>
          <p:cNvPr id="4" name="Picture 3"/>
          <p:cNvPicPr>
            <a:picLocks noChangeAspect="1"/>
          </p:cNvPicPr>
          <p:nvPr/>
        </p:nvPicPr>
        <p:blipFill>
          <a:blip r:embed="rId3"/>
          <a:stretch>
            <a:fillRect/>
          </a:stretch>
        </p:blipFill>
        <p:spPr>
          <a:xfrm>
            <a:off x="2667000" y="1600896"/>
            <a:ext cx="6007230" cy="4952304"/>
          </a:xfrm>
          <a:prstGeom prst="rect">
            <a:avLst/>
          </a:prstGeom>
        </p:spPr>
      </p:pic>
      <p:sp>
        <p:nvSpPr>
          <p:cNvPr id="9" name="Slide Number Placeholder 8"/>
          <p:cNvSpPr>
            <a:spLocks noGrp="1"/>
          </p:cNvSpPr>
          <p:nvPr>
            <p:ph type="sldNum" sz="quarter" idx="12"/>
          </p:nvPr>
        </p:nvSpPr>
        <p:spPr/>
        <p:txBody>
          <a:bodyPr/>
          <a:lstStyle/>
          <a:p>
            <a:fld id="{51673D77-75BC-424E-BFFA-F0B1EFAD03D4}" type="slidenum">
              <a:rPr lang="en-US" smtClean="0"/>
              <a:pPr/>
              <a:t>10</a:t>
            </a:fld>
            <a:endParaRPr lang="en-US" dirty="0"/>
          </a:p>
        </p:txBody>
      </p:sp>
    </p:spTree>
    <p:extLst>
      <p:ext uri="{BB962C8B-B14F-4D97-AF65-F5344CB8AC3E}">
        <p14:creationId xmlns:p14="http://schemas.microsoft.com/office/powerpoint/2010/main" val="311034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673D77-75BC-424E-BFFA-F0B1EFAD03D4}" type="slidenum">
              <a:rPr lang="en-US" smtClean="0"/>
              <a:pPr/>
              <a:t>11</a:t>
            </a:fld>
            <a:endParaRPr lang="en-US" dirty="0"/>
          </a:p>
        </p:txBody>
      </p:sp>
      <p:sp>
        <p:nvSpPr>
          <p:cNvPr id="6" name="Content Placeholder 4">
            <a:extLst>
              <a:ext uri="{FF2B5EF4-FFF2-40B4-BE49-F238E27FC236}">
                <a16:creationId xmlns:a16="http://schemas.microsoft.com/office/drawing/2014/main" id="{17057E31-A2FD-4B3D-9F0A-B3A24B7B2EA5}"/>
              </a:ext>
            </a:extLst>
          </p:cNvPr>
          <p:cNvSpPr txBox="1">
            <a:spLocks/>
          </p:cNvSpPr>
          <p:nvPr/>
        </p:nvSpPr>
        <p:spPr>
          <a:xfrm>
            <a:off x="76200" y="895348"/>
            <a:ext cx="8952460" cy="5505452"/>
          </a:xfrm>
          <a:prstGeom prst="rect">
            <a:avLst/>
          </a:prstGeom>
          <a:solidFill>
            <a:srgbClr val="2170AB"/>
          </a:solidFill>
          <a:ln>
            <a:solidFill>
              <a:schemeClr val="tx1"/>
            </a:solidFill>
          </a:ln>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65760" lvl="1" indent="0" defTabSz="914400" fontAlgn="auto">
              <a:spcBef>
                <a:spcPts val="0"/>
              </a:spcBef>
              <a:spcAft>
                <a:spcPts val="600"/>
              </a:spcAft>
              <a:buClr>
                <a:schemeClr val="bg1"/>
              </a:buClr>
              <a:buNone/>
            </a:pPr>
            <a:r>
              <a:rPr lang="en-US" sz="3200" b="1" dirty="0">
                <a:solidFill>
                  <a:schemeClr val="bg1"/>
                </a:solidFill>
              </a:rPr>
              <a:t>KEY POINTS:</a:t>
            </a:r>
          </a:p>
          <a:p>
            <a:pPr lvl="1" defTabSz="914400" fontAlgn="auto">
              <a:spcBef>
                <a:spcPts val="0"/>
              </a:spcBef>
              <a:spcAft>
                <a:spcPts val="600"/>
              </a:spcAft>
              <a:buClr>
                <a:schemeClr val="bg1"/>
              </a:buClr>
              <a:buFont typeface="Arial" panose="020B0604020202020204" pitchFamily="34" charset="0"/>
              <a:buChar char="•"/>
            </a:pPr>
            <a:r>
              <a:rPr lang="en-US" sz="2700" b="1" dirty="0">
                <a:solidFill>
                  <a:schemeClr val="bg1"/>
                </a:solidFill>
              </a:rPr>
              <a:t>EL services &amp; programs must be educationally sound in theory and effective in practice.</a:t>
            </a:r>
          </a:p>
          <a:p>
            <a:pPr lvl="1" defTabSz="914400" fontAlgn="auto">
              <a:spcBef>
                <a:spcPts val="0"/>
              </a:spcBef>
              <a:spcAft>
                <a:spcPts val="600"/>
              </a:spcAft>
              <a:buClr>
                <a:schemeClr val="bg1"/>
              </a:buClr>
              <a:buFont typeface="Arial" panose="020B0604020202020204" pitchFamily="34" charset="0"/>
              <a:buChar char="•"/>
            </a:pPr>
            <a:r>
              <a:rPr lang="en-US" sz="2700" b="1" dirty="0">
                <a:solidFill>
                  <a:schemeClr val="bg1"/>
                </a:solidFill>
              </a:rPr>
              <a:t>EL programs must enable ELs to attain English proficiency and parity of participation in standard instructional program in a reasonable length of time.</a:t>
            </a:r>
          </a:p>
          <a:p>
            <a:pPr lvl="1" defTabSz="914400" fontAlgn="auto">
              <a:spcBef>
                <a:spcPts val="0"/>
              </a:spcBef>
              <a:spcAft>
                <a:spcPts val="1200"/>
              </a:spcAft>
              <a:buClr>
                <a:schemeClr val="bg1"/>
              </a:buClr>
              <a:buFont typeface="Arial" panose="020B0604020202020204" pitchFamily="34" charset="0"/>
              <a:buChar char="•"/>
            </a:pPr>
            <a:r>
              <a:rPr lang="en-US" sz="2700" b="1" dirty="0">
                <a:solidFill>
                  <a:schemeClr val="bg1"/>
                </a:solidFill>
              </a:rPr>
              <a:t>LEAs must offer EL services and programs until ELs are proficient in English and can participate meaningfully in educational programs without EL supports.</a:t>
            </a:r>
          </a:p>
          <a:p>
            <a:pPr lvl="1" defTabSz="914400" fontAlgn="auto">
              <a:spcBef>
                <a:spcPts val="0"/>
              </a:spcBef>
              <a:spcAft>
                <a:spcPts val="1200"/>
              </a:spcAft>
              <a:buClr>
                <a:schemeClr val="bg1"/>
              </a:buClr>
              <a:buFont typeface="Arial" panose="020B0604020202020204" pitchFamily="34" charset="0"/>
              <a:buChar char="•"/>
            </a:pPr>
            <a:r>
              <a:rPr lang="en-US" sz="2700" b="1" dirty="0">
                <a:solidFill>
                  <a:schemeClr val="bg1"/>
                </a:solidFill>
              </a:rPr>
              <a:t>LEAs must provide appropriate special education services to ELs with disabilities who are eligible for special education and related services.</a:t>
            </a:r>
          </a:p>
        </p:txBody>
      </p:sp>
    </p:spTree>
    <p:extLst>
      <p:ext uri="{BB962C8B-B14F-4D97-AF65-F5344CB8AC3E}">
        <p14:creationId xmlns:p14="http://schemas.microsoft.com/office/powerpoint/2010/main" val="12628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dirty="0" smtClean="0"/>
              <a:t>ILLINOIS REQUIREMENTS</a:t>
            </a:r>
            <a:endParaRPr lang="en-US" sz="4800" dirty="0"/>
          </a:p>
        </p:txBody>
      </p:sp>
      <p:sp>
        <p:nvSpPr>
          <p:cNvPr id="3" name="Slide Number Placeholder 2"/>
          <p:cNvSpPr>
            <a:spLocks noGrp="1"/>
          </p:cNvSpPr>
          <p:nvPr>
            <p:ph type="sldNum" sz="quarter" idx="12"/>
          </p:nvPr>
        </p:nvSpPr>
        <p:spPr/>
        <p:txBody>
          <a:bodyPr/>
          <a:lstStyle/>
          <a:p>
            <a:fld id="{51673D77-75BC-424E-BFFA-F0B1EFAD03D4}" type="slidenum">
              <a:rPr lang="en-US" smtClean="0"/>
              <a:t>12</a:t>
            </a:fld>
            <a:endParaRPr lang="en-US"/>
          </a:p>
        </p:txBody>
      </p:sp>
    </p:spTree>
    <p:extLst>
      <p:ext uri="{BB962C8B-B14F-4D97-AF65-F5344CB8AC3E}">
        <p14:creationId xmlns:p14="http://schemas.microsoft.com/office/powerpoint/2010/main" val="66322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3" y="838200"/>
            <a:ext cx="8153400" cy="990600"/>
          </a:xfrm>
        </p:spPr>
        <p:txBody>
          <a:bodyPr>
            <a:normAutofit/>
          </a:bodyPr>
          <a:lstStyle/>
          <a:p>
            <a:r>
              <a:rPr lang="en-US" b="1" dirty="0">
                <a:solidFill>
                  <a:srgbClr val="17375E"/>
                </a:solidFill>
              </a:rPr>
              <a:t>Illinois State Requirements</a:t>
            </a:r>
          </a:p>
        </p:txBody>
      </p:sp>
      <p:sp>
        <p:nvSpPr>
          <p:cNvPr id="3" name="Content Placeholder 2"/>
          <p:cNvSpPr>
            <a:spLocks noGrp="1"/>
          </p:cNvSpPr>
          <p:nvPr>
            <p:ph idx="4294967295"/>
          </p:nvPr>
        </p:nvSpPr>
        <p:spPr>
          <a:xfrm>
            <a:off x="249283" y="1516380"/>
            <a:ext cx="8589917" cy="4343400"/>
          </a:xfrm>
          <a:prstGeom prst="rect">
            <a:avLst/>
          </a:prstGeom>
        </p:spPr>
        <p:txBody>
          <a:bodyPr>
            <a:normAutofit/>
          </a:bodyPr>
          <a:lstStyle/>
          <a:p>
            <a:pPr marL="0" indent="0">
              <a:buClr>
                <a:schemeClr val="tx1"/>
              </a:buClr>
              <a:buNone/>
            </a:pPr>
            <a:r>
              <a:rPr lang="en-US" sz="3600" b="1" dirty="0"/>
              <a:t>Bilingual education is mandated for all Illinois public schools </a:t>
            </a:r>
            <a:r>
              <a:rPr lang="en-US" sz="3600" b="1" dirty="0" smtClean="0"/>
              <a:t>that </a:t>
            </a:r>
            <a:r>
              <a:rPr lang="en-US" sz="3600" b="1" dirty="0"/>
              <a:t>serve EL students.</a:t>
            </a:r>
          </a:p>
          <a:p>
            <a:pPr marL="0" indent="0">
              <a:buClr>
                <a:schemeClr val="tx1"/>
              </a:buClr>
              <a:buNone/>
            </a:pPr>
            <a:endParaRPr lang="en-US" sz="3800" b="1" dirty="0"/>
          </a:p>
          <a:p>
            <a:pPr>
              <a:buClr>
                <a:schemeClr val="tx1"/>
              </a:buClr>
              <a:buFont typeface="Arial" panose="020B0604020202020204" pitchFamily="34" charset="0"/>
              <a:buChar char="•"/>
            </a:pPr>
            <a:r>
              <a:rPr lang="en-US" sz="2400" b="1" dirty="0"/>
              <a:t>Illinois School Code</a:t>
            </a:r>
          </a:p>
          <a:p>
            <a:pPr>
              <a:buClr>
                <a:schemeClr val="tx1"/>
              </a:buClr>
              <a:buFont typeface="Arial" panose="020B0604020202020204" pitchFamily="34" charset="0"/>
              <a:buChar char="•"/>
            </a:pPr>
            <a:r>
              <a:rPr lang="en-US" sz="2400" b="1" dirty="0"/>
              <a:t>Illinois Administrative Code</a:t>
            </a:r>
            <a:endParaRPr lang="en-US" sz="1800" dirty="0"/>
          </a:p>
          <a:p>
            <a:pPr>
              <a:buClr>
                <a:schemeClr val="tx1"/>
              </a:buClr>
              <a:buFont typeface="Wingdings" panose="05000000000000000000" pitchFamily="2" charset="2"/>
              <a:buChar char="q"/>
            </a:pPr>
            <a:endParaRPr lang="en-US" dirty="0"/>
          </a:p>
        </p:txBody>
      </p:sp>
      <p:sp>
        <p:nvSpPr>
          <p:cNvPr id="9" name="Slide Number Placeholder 8"/>
          <p:cNvSpPr>
            <a:spLocks noGrp="1"/>
          </p:cNvSpPr>
          <p:nvPr>
            <p:ph type="sldNum" sz="quarter" idx="12"/>
          </p:nvPr>
        </p:nvSpPr>
        <p:spPr/>
        <p:txBody>
          <a:bodyPr/>
          <a:lstStyle/>
          <a:p>
            <a:fld id="{51673D77-75BC-424E-BFFA-F0B1EFAD03D4}" type="slidenum">
              <a:rPr lang="en-US" smtClean="0"/>
              <a:pPr/>
              <a:t>13</a:t>
            </a:fld>
            <a:endParaRPr lang="en-US" dirty="0"/>
          </a:p>
        </p:txBody>
      </p:sp>
      <p:pic>
        <p:nvPicPr>
          <p:cNvPr id="4" name="Picture 3">
            <a:extLst>
              <a:ext uri="{FF2B5EF4-FFF2-40B4-BE49-F238E27FC236}">
                <a16:creationId xmlns:a16="http://schemas.microsoft.com/office/drawing/2014/main" id="{32A140CC-CE77-4A76-9197-AFF166159202}"/>
              </a:ext>
            </a:extLst>
          </p:cNvPr>
          <p:cNvPicPr>
            <a:picLocks noChangeAspect="1"/>
          </p:cNvPicPr>
          <p:nvPr/>
        </p:nvPicPr>
        <p:blipFill>
          <a:blip r:embed="rId3"/>
          <a:stretch>
            <a:fillRect/>
          </a:stretch>
        </p:blipFill>
        <p:spPr>
          <a:xfrm>
            <a:off x="4566012" y="3048000"/>
            <a:ext cx="3911600" cy="2933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08231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673D77-75BC-424E-BFFA-F0B1EFAD03D4}" type="slidenum">
              <a:rPr lang="en-US" smtClean="0"/>
              <a:pPr/>
              <a:t>14</a:t>
            </a:fld>
            <a:endParaRPr lang="en-US" dirty="0"/>
          </a:p>
        </p:txBody>
      </p:sp>
      <p:graphicFrame>
        <p:nvGraphicFramePr>
          <p:cNvPr id="4" name="Diagram 3">
            <a:extLst>
              <a:ext uri="{FF2B5EF4-FFF2-40B4-BE49-F238E27FC236}">
                <a16:creationId xmlns:a16="http://schemas.microsoft.com/office/drawing/2014/main" id="{8CFAF076-3624-400E-B85F-3DA202366666}"/>
              </a:ext>
            </a:extLst>
          </p:cNvPr>
          <p:cNvGraphicFramePr/>
          <p:nvPr>
            <p:extLst>
              <p:ext uri="{D42A27DB-BD31-4B8C-83A1-F6EECF244321}">
                <p14:modId xmlns:p14="http://schemas.microsoft.com/office/powerpoint/2010/main" val="4268176150"/>
              </p:ext>
            </p:extLst>
          </p:nvPr>
        </p:nvGraphicFramePr>
        <p:xfrm>
          <a:off x="381000" y="1227326"/>
          <a:ext cx="8610600" cy="524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56EB305-CF07-4073-BBF3-8FA19BCB6067}"/>
              </a:ext>
            </a:extLst>
          </p:cNvPr>
          <p:cNvSpPr txBox="1"/>
          <p:nvPr/>
        </p:nvSpPr>
        <p:spPr>
          <a:xfrm>
            <a:off x="609600" y="6229290"/>
            <a:ext cx="3810000" cy="400110"/>
          </a:xfrm>
          <a:prstGeom prst="rect">
            <a:avLst/>
          </a:prstGeom>
          <a:noFill/>
        </p:spPr>
        <p:txBody>
          <a:bodyPr wrap="square" rtlCol="0">
            <a:spAutoFit/>
          </a:bodyPr>
          <a:lstStyle/>
          <a:p>
            <a:r>
              <a:rPr lang="en-US" dirty="0"/>
              <a:t>* </a:t>
            </a:r>
            <a:r>
              <a:rPr lang="en-US" sz="2000" dirty="0"/>
              <a:t>Preschool counted separately</a:t>
            </a:r>
            <a:endParaRPr lang="en-US" dirty="0"/>
          </a:p>
        </p:txBody>
      </p:sp>
      <p:sp>
        <p:nvSpPr>
          <p:cNvPr id="8" name="Title 1">
            <a:extLst>
              <a:ext uri="{FF2B5EF4-FFF2-40B4-BE49-F238E27FC236}">
                <a16:creationId xmlns:a16="http://schemas.microsoft.com/office/drawing/2014/main" id="{8B29493F-F0AF-4AFA-A1A8-7795EA4FFA90}"/>
              </a:ext>
            </a:extLst>
          </p:cNvPr>
          <p:cNvSpPr>
            <a:spLocks noGrp="1"/>
          </p:cNvSpPr>
          <p:nvPr>
            <p:ph type="title"/>
          </p:nvPr>
        </p:nvSpPr>
        <p:spPr>
          <a:xfrm>
            <a:off x="457200" y="609600"/>
            <a:ext cx="8153400" cy="990600"/>
          </a:xfrm>
        </p:spPr>
        <p:txBody>
          <a:bodyPr>
            <a:normAutofit/>
          </a:bodyPr>
          <a:lstStyle/>
          <a:p>
            <a:r>
              <a:rPr lang="en-US" b="1" dirty="0">
                <a:solidFill>
                  <a:srgbClr val="17375E"/>
                </a:solidFill>
              </a:rPr>
              <a:t>Program Models</a:t>
            </a:r>
          </a:p>
        </p:txBody>
      </p:sp>
    </p:spTree>
    <p:extLst>
      <p:ext uri="{BB962C8B-B14F-4D97-AF65-F5344CB8AC3E}">
        <p14:creationId xmlns:p14="http://schemas.microsoft.com/office/powerpoint/2010/main" val="1086817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FBD47B-8466-4031-8568-FFABBD516E84}"/>
              </a:ext>
            </a:extLst>
          </p:cNvPr>
          <p:cNvPicPr>
            <a:picLocks noChangeAspect="1"/>
          </p:cNvPicPr>
          <p:nvPr/>
        </p:nvPicPr>
        <p:blipFill>
          <a:blip r:embed="rId3"/>
          <a:stretch>
            <a:fillRect/>
          </a:stretch>
        </p:blipFill>
        <p:spPr>
          <a:xfrm>
            <a:off x="4419600" y="2667000"/>
            <a:ext cx="3030220" cy="2272665"/>
          </a:xfrm>
          <a:prstGeom prst="rect">
            <a:avLst/>
          </a:prstGeom>
          <a:ln>
            <a:noFill/>
          </a:ln>
          <a:effectLst>
            <a:softEdge rad="112500"/>
          </a:effectLst>
        </p:spPr>
      </p:pic>
      <p:sp>
        <p:nvSpPr>
          <p:cNvPr id="2" name="Title 1"/>
          <p:cNvSpPr>
            <a:spLocks noGrp="1"/>
          </p:cNvSpPr>
          <p:nvPr>
            <p:ph type="title"/>
          </p:nvPr>
        </p:nvSpPr>
        <p:spPr>
          <a:xfrm>
            <a:off x="228600" y="847725"/>
            <a:ext cx="8648700" cy="990600"/>
          </a:xfrm>
        </p:spPr>
        <p:txBody>
          <a:bodyPr>
            <a:normAutofit/>
          </a:bodyPr>
          <a:lstStyle/>
          <a:p>
            <a:r>
              <a:rPr lang="en-US" b="1" dirty="0">
                <a:solidFill>
                  <a:srgbClr val="17375E"/>
                </a:solidFill>
              </a:rPr>
              <a:t>Transitional Bilingual </a:t>
            </a:r>
            <a:r>
              <a:rPr lang="en-US" b="1" dirty="0" smtClean="0">
                <a:solidFill>
                  <a:srgbClr val="17375E"/>
                </a:solidFill>
              </a:rPr>
              <a:t>Education</a:t>
            </a:r>
            <a:endParaRPr lang="en-US" b="1" dirty="0">
              <a:solidFill>
                <a:srgbClr val="17375E"/>
              </a:solidFill>
            </a:endParaRPr>
          </a:p>
        </p:txBody>
      </p:sp>
      <p:sp>
        <p:nvSpPr>
          <p:cNvPr id="3" name="Content Placeholder 2"/>
          <p:cNvSpPr>
            <a:spLocks noGrp="1"/>
          </p:cNvSpPr>
          <p:nvPr>
            <p:ph idx="4294967295"/>
          </p:nvPr>
        </p:nvSpPr>
        <p:spPr>
          <a:xfrm>
            <a:off x="381000" y="1524000"/>
            <a:ext cx="8496300" cy="4876800"/>
          </a:xfrm>
          <a:prstGeom prst="rect">
            <a:avLst/>
          </a:prstGeom>
        </p:spPr>
        <p:txBody>
          <a:bodyPr>
            <a:normAutofit fontScale="77500" lnSpcReduction="20000"/>
          </a:bodyPr>
          <a:lstStyle/>
          <a:p>
            <a:pPr marL="0" indent="0">
              <a:buClr>
                <a:schemeClr val="tx1"/>
              </a:buClr>
              <a:buNone/>
            </a:pPr>
            <a:r>
              <a:rPr lang="en-US" sz="3500" b="1" dirty="0">
                <a:solidFill>
                  <a:schemeClr val="accent1">
                    <a:lumMod val="50000"/>
                  </a:schemeClr>
                </a:solidFill>
              </a:rPr>
              <a:t>Full time </a:t>
            </a:r>
            <a:r>
              <a:rPr lang="en-US" sz="3500" dirty="0">
                <a:solidFill>
                  <a:schemeClr val="bg1"/>
                </a:solidFill>
              </a:rPr>
              <a:t>  </a:t>
            </a:r>
          </a:p>
          <a:p>
            <a:pPr>
              <a:buClr>
                <a:schemeClr val="accent1">
                  <a:lumMod val="50000"/>
                </a:schemeClr>
              </a:buClr>
            </a:pPr>
            <a:r>
              <a:rPr lang="en-US" sz="4000" dirty="0" smtClean="0"/>
              <a:t>English </a:t>
            </a:r>
            <a:r>
              <a:rPr lang="en-US" sz="4000" dirty="0"/>
              <a:t>and </a:t>
            </a:r>
            <a:r>
              <a:rPr lang="en-US" sz="4000" dirty="0" smtClean="0"/>
              <a:t>home </a:t>
            </a:r>
            <a:r>
              <a:rPr lang="en-US" sz="4000" dirty="0"/>
              <a:t>language instruction in core subjects: </a:t>
            </a:r>
          </a:p>
          <a:p>
            <a:pPr lvl="1">
              <a:buClr>
                <a:schemeClr val="accent1">
                  <a:lumMod val="50000"/>
                </a:schemeClr>
              </a:buClr>
              <a:buSzPct val="60000"/>
              <a:buFont typeface="Wingdings" panose="05000000000000000000" pitchFamily="2" charset="2"/>
              <a:buChar char="q"/>
            </a:pPr>
            <a:r>
              <a:rPr lang="en-US" sz="4000" dirty="0"/>
              <a:t> </a:t>
            </a:r>
            <a:r>
              <a:rPr lang="en-US" sz="3600" dirty="0"/>
              <a:t>Language arts</a:t>
            </a:r>
          </a:p>
          <a:p>
            <a:pPr lvl="1">
              <a:buClr>
                <a:schemeClr val="accent1">
                  <a:lumMod val="50000"/>
                </a:schemeClr>
              </a:buClr>
              <a:buSzPct val="60000"/>
              <a:buFont typeface="Wingdings" panose="05000000000000000000" pitchFamily="2" charset="2"/>
              <a:buChar char="q"/>
            </a:pPr>
            <a:r>
              <a:rPr lang="en-US" sz="3600" dirty="0"/>
              <a:t> Math</a:t>
            </a:r>
          </a:p>
          <a:p>
            <a:pPr lvl="1">
              <a:buClr>
                <a:schemeClr val="accent1">
                  <a:lumMod val="50000"/>
                </a:schemeClr>
              </a:buClr>
              <a:buSzPct val="60000"/>
              <a:buFont typeface="Wingdings" panose="05000000000000000000" pitchFamily="2" charset="2"/>
              <a:buChar char="q"/>
            </a:pPr>
            <a:r>
              <a:rPr lang="en-US" sz="3600" dirty="0"/>
              <a:t> Science</a:t>
            </a:r>
          </a:p>
          <a:p>
            <a:pPr lvl="1">
              <a:buClr>
                <a:schemeClr val="accent1">
                  <a:lumMod val="50000"/>
                </a:schemeClr>
              </a:buClr>
              <a:buSzPct val="60000"/>
              <a:buFont typeface="Wingdings" panose="05000000000000000000" pitchFamily="2" charset="2"/>
              <a:buChar char="q"/>
            </a:pPr>
            <a:r>
              <a:rPr lang="en-US" sz="3600" dirty="0"/>
              <a:t> Social studies</a:t>
            </a:r>
          </a:p>
          <a:p>
            <a:r>
              <a:rPr lang="en-US" sz="4000" dirty="0"/>
              <a:t>ESL </a:t>
            </a:r>
            <a:r>
              <a:rPr lang="en-US" sz="4000" dirty="0" smtClean="0"/>
              <a:t>instruction</a:t>
            </a:r>
            <a:endParaRPr lang="en-US" sz="4000" dirty="0"/>
          </a:p>
          <a:p>
            <a:r>
              <a:rPr lang="en-US" sz="4000" dirty="0" smtClean="0"/>
              <a:t>ELs </a:t>
            </a:r>
            <a:r>
              <a:rPr lang="en-US" sz="4000" dirty="0"/>
              <a:t>with disabilities must be provided both the language assistance and disability-related services to which they are entitled under federal </a:t>
            </a:r>
            <a:r>
              <a:rPr lang="en-US" sz="4000" dirty="0" smtClean="0"/>
              <a:t>law</a:t>
            </a:r>
            <a:endParaRPr lang="en-US" sz="4000" dirty="0"/>
          </a:p>
        </p:txBody>
      </p:sp>
      <p:sp>
        <p:nvSpPr>
          <p:cNvPr id="8" name="Slide Number Placeholder 7"/>
          <p:cNvSpPr>
            <a:spLocks noGrp="1"/>
          </p:cNvSpPr>
          <p:nvPr>
            <p:ph type="sldNum" sz="quarter" idx="12"/>
          </p:nvPr>
        </p:nvSpPr>
        <p:spPr/>
        <p:txBody>
          <a:bodyPr/>
          <a:lstStyle/>
          <a:p>
            <a:fld id="{51673D77-75BC-424E-BFFA-F0B1EFAD03D4}" type="slidenum">
              <a:rPr lang="en-US" smtClean="0"/>
              <a:pPr/>
              <a:t>15</a:t>
            </a:fld>
            <a:endParaRPr lang="en-US" dirty="0"/>
          </a:p>
        </p:txBody>
      </p:sp>
    </p:spTree>
    <p:extLst>
      <p:ext uri="{BB962C8B-B14F-4D97-AF65-F5344CB8AC3E}">
        <p14:creationId xmlns:p14="http://schemas.microsoft.com/office/powerpoint/2010/main" val="2515456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153400" cy="990600"/>
          </a:xfrm>
        </p:spPr>
        <p:txBody>
          <a:bodyPr>
            <a:normAutofit/>
          </a:bodyPr>
          <a:lstStyle/>
          <a:p>
            <a:r>
              <a:rPr lang="en-US" b="1" dirty="0">
                <a:solidFill>
                  <a:srgbClr val="17375E"/>
                </a:solidFill>
              </a:rPr>
              <a:t>Examples of TBE </a:t>
            </a:r>
            <a:r>
              <a:rPr lang="en-US" b="1" dirty="0" smtClean="0">
                <a:solidFill>
                  <a:srgbClr val="17375E"/>
                </a:solidFill>
              </a:rPr>
              <a:t>Program Models</a:t>
            </a:r>
            <a:endParaRPr lang="en-US" b="1" dirty="0">
              <a:solidFill>
                <a:srgbClr val="17375E"/>
              </a:solidFill>
            </a:endParaRPr>
          </a:p>
        </p:txBody>
      </p:sp>
      <p:sp>
        <p:nvSpPr>
          <p:cNvPr id="11" name="TextBox 10"/>
          <p:cNvSpPr txBox="1"/>
          <p:nvPr/>
        </p:nvSpPr>
        <p:spPr>
          <a:xfrm>
            <a:off x="228600" y="1460212"/>
            <a:ext cx="2895600" cy="584775"/>
          </a:xfrm>
          <a:prstGeom prst="rect">
            <a:avLst/>
          </a:prstGeom>
          <a:noFill/>
          <a:ln>
            <a:noFill/>
          </a:ln>
        </p:spPr>
        <p:txBody>
          <a:bodyPr wrap="square" rtlCol="0">
            <a:spAutoFit/>
          </a:bodyPr>
          <a:lstStyle/>
          <a:p>
            <a:r>
              <a:rPr lang="en-US" sz="3200" b="1" dirty="0" smtClean="0">
                <a:solidFill>
                  <a:schemeClr val="tx2">
                    <a:lumMod val="75000"/>
                  </a:schemeClr>
                </a:solidFill>
                <a:latin typeface="+mn-lt"/>
              </a:rPr>
              <a:t>TBE Full-time </a:t>
            </a:r>
            <a:endParaRPr lang="en-US" sz="3200" b="1" dirty="0">
              <a:solidFill>
                <a:schemeClr val="tx2">
                  <a:lumMod val="75000"/>
                </a:schemeClr>
              </a:solidFill>
              <a:latin typeface="+mn-lt"/>
            </a:endParaRPr>
          </a:p>
        </p:txBody>
      </p:sp>
      <p:sp>
        <p:nvSpPr>
          <p:cNvPr id="8" name="Slide Number Placeholder 7"/>
          <p:cNvSpPr>
            <a:spLocks noGrp="1"/>
          </p:cNvSpPr>
          <p:nvPr>
            <p:ph type="sldNum" sz="quarter" idx="12"/>
          </p:nvPr>
        </p:nvSpPr>
        <p:spPr/>
        <p:txBody>
          <a:bodyPr/>
          <a:lstStyle/>
          <a:p>
            <a:fld id="{51673D77-75BC-424E-BFFA-F0B1EFAD03D4}" type="slidenum">
              <a:rPr lang="en-US" smtClean="0"/>
              <a:pPr/>
              <a:t>16</a:t>
            </a:fld>
            <a:endParaRPr lang="en-US" dirty="0"/>
          </a:p>
        </p:txBody>
      </p:sp>
      <p:graphicFrame>
        <p:nvGraphicFramePr>
          <p:cNvPr id="4" name="Diagram 3">
            <a:extLst>
              <a:ext uri="{FF2B5EF4-FFF2-40B4-BE49-F238E27FC236}">
                <a16:creationId xmlns:a16="http://schemas.microsoft.com/office/drawing/2014/main" id="{7DE6BB1D-A30E-4F9E-8994-E1EC52FA13DF}"/>
              </a:ext>
            </a:extLst>
          </p:cNvPr>
          <p:cNvGraphicFramePr/>
          <p:nvPr>
            <p:extLst>
              <p:ext uri="{D42A27DB-BD31-4B8C-83A1-F6EECF244321}">
                <p14:modId xmlns:p14="http://schemas.microsoft.com/office/powerpoint/2010/main" val="61337985"/>
              </p:ext>
            </p:extLst>
          </p:nvPr>
        </p:nvGraphicFramePr>
        <p:xfrm>
          <a:off x="381000" y="1371601"/>
          <a:ext cx="83057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5631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8" y="1008185"/>
            <a:ext cx="8616462" cy="990600"/>
          </a:xfrm>
        </p:spPr>
        <p:txBody>
          <a:bodyPr>
            <a:normAutofit/>
          </a:bodyPr>
          <a:lstStyle/>
          <a:p>
            <a:r>
              <a:rPr lang="en-US" b="1" dirty="0">
                <a:solidFill>
                  <a:srgbClr val="17375E"/>
                </a:solidFill>
              </a:rPr>
              <a:t>Transitional Bilingual </a:t>
            </a:r>
            <a:r>
              <a:rPr lang="en-US" b="1" dirty="0" smtClean="0">
                <a:solidFill>
                  <a:srgbClr val="17375E"/>
                </a:solidFill>
              </a:rPr>
              <a:t>Education</a:t>
            </a:r>
            <a:endParaRPr lang="en-US" b="1" dirty="0">
              <a:solidFill>
                <a:srgbClr val="17375E"/>
              </a:solidFill>
            </a:endParaRPr>
          </a:p>
        </p:txBody>
      </p:sp>
      <p:sp>
        <p:nvSpPr>
          <p:cNvPr id="3" name="Content Placeholder 2"/>
          <p:cNvSpPr>
            <a:spLocks noGrp="1"/>
          </p:cNvSpPr>
          <p:nvPr>
            <p:ph idx="4294967295"/>
          </p:nvPr>
        </p:nvSpPr>
        <p:spPr>
          <a:xfrm>
            <a:off x="222738" y="1676400"/>
            <a:ext cx="8616462" cy="4191000"/>
          </a:xfrm>
          <a:prstGeom prst="rect">
            <a:avLst/>
          </a:prstGeom>
        </p:spPr>
        <p:txBody>
          <a:bodyPr>
            <a:normAutofit lnSpcReduction="10000"/>
          </a:bodyPr>
          <a:lstStyle/>
          <a:p>
            <a:pPr marL="0" indent="0">
              <a:buClr>
                <a:schemeClr val="tx1"/>
              </a:buClr>
              <a:buNone/>
            </a:pPr>
            <a:r>
              <a:rPr lang="en-US" sz="2700" b="1" dirty="0">
                <a:solidFill>
                  <a:schemeClr val="accent1">
                    <a:lumMod val="50000"/>
                  </a:schemeClr>
                </a:solidFill>
              </a:rPr>
              <a:t>Part time</a:t>
            </a:r>
            <a:r>
              <a:rPr lang="en-US" sz="2700" dirty="0">
                <a:solidFill>
                  <a:schemeClr val="accent1">
                    <a:lumMod val="50000"/>
                  </a:schemeClr>
                </a:solidFill>
              </a:rPr>
              <a:t>  </a:t>
            </a:r>
          </a:p>
          <a:p>
            <a:pPr>
              <a:buClr>
                <a:schemeClr val="accent1">
                  <a:lumMod val="50000"/>
                </a:schemeClr>
              </a:buClr>
            </a:pPr>
            <a:r>
              <a:rPr lang="en-US" sz="3500" dirty="0"/>
              <a:t>Components of full-time program selected for </a:t>
            </a:r>
            <a:r>
              <a:rPr lang="en-US" sz="3500" dirty="0" smtClean="0"/>
              <a:t>each </a:t>
            </a:r>
            <a:r>
              <a:rPr lang="en-US" sz="3500" dirty="0"/>
              <a:t>student based on assessment of  student’s </a:t>
            </a:r>
            <a:r>
              <a:rPr lang="en-US" sz="3500" dirty="0" smtClean="0"/>
              <a:t>linguistic and educational </a:t>
            </a:r>
            <a:r>
              <a:rPr lang="en-US" sz="3500" dirty="0"/>
              <a:t>needs</a:t>
            </a:r>
          </a:p>
          <a:p>
            <a:pPr>
              <a:buClr>
                <a:schemeClr val="accent1">
                  <a:lumMod val="50000"/>
                </a:schemeClr>
              </a:buClr>
            </a:pPr>
            <a:r>
              <a:rPr lang="en-US" sz="3500" dirty="0"/>
              <a:t>Daily instruction in </a:t>
            </a:r>
            <a:r>
              <a:rPr lang="en-US" sz="3500" dirty="0" smtClean="0"/>
              <a:t>the student’s home </a:t>
            </a:r>
            <a:r>
              <a:rPr lang="en-US" sz="3500" dirty="0"/>
              <a:t>language </a:t>
            </a:r>
            <a:r>
              <a:rPr lang="en-US" sz="3500" dirty="0" smtClean="0"/>
              <a:t>(as </a:t>
            </a:r>
            <a:r>
              <a:rPr lang="en-US" sz="3500" dirty="0"/>
              <a:t>determined by student’s </a:t>
            </a:r>
            <a:r>
              <a:rPr lang="en-US" sz="3500" dirty="0" smtClean="0"/>
              <a:t>needs) and English</a:t>
            </a:r>
            <a:endParaRPr lang="en-US" sz="3500" dirty="0">
              <a:cs typeface="Calibri"/>
            </a:endParaRPr>
          </a:p>
          <a:p>
            <a:pPr lvl="0">
              <a:buClr>
                <a:schemeClr val="accent1">
                  <a:lumMod val="50000"/>
                </a:schemeClr>
              </a:buClr>
            </a:pPr>
            <a:r>
              <a:rPr lang="en-US" sz="3500" dirty="0" smtClean="0"/>
              <a:t>ESL </a:t>
            </a:r>
            <a:r>
              <a:rPr lang="en-US" sz="3500" dirty="0"/>
              <a:t>instruction</a:t>
            </a:r>
          </a:p>
          <a:p>
            <a:pPr marL="0" indent="0">
              <a:buClr>
                <a:schemeClr val="tx1"/>
              </a:buClr>
              <a:buNone/>
            </a:pPr>
            <a:endParaRPr lang="en-US" sz="900" dirty="0"/>
          </a:p>
        </p:txBody>
      </p:sp>
      <p:sp>
        <p:nvSpPr>
          <p:cNvPr id="8" name="Slide Number Placeholder 7"/>
          <p:cNvSpPr>
            <a:spLocks noGrp="1"/>
          </p:cNvSpPr>
          <p:nvPr>
            <p:ph type="sldNum" sz="quarter" idx="12"/>
          </p:nvPr>
        </p:nvSpPr>
        <p:spPr/>
        <p:txBody>
          <a:bodyPr/>
          <a:lstStyle/>
          <a:p>
            <a:fld id="{51673D77-75BC-424E-BFFA-F0B1EFAD03D4}" type="slidenum">
              <a:rPr lang="en-US" smtClean="0"/>
              <a:pPr/>
              <a:t>17</a:t>
            </a:fld>
            <a:endParaRPr lang="en-US" dirty="0"/>
          </a:p>
        </p:txBody>
      </p:sp>
    </p:spTree>
    <p:extLst>
      <p:ext uri="{BB962C8B-B14F-4D97-AF65-F5344CB8AC3E}">
        <p14:creationId xmlns:p14="http://schemas.microsoft.com/office/powerpoint/2010/main" val="395710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2" y="762000"/>
            <a:ext cx="8153400" cy="990600"/>
          </a:xfrm>
        </p:spPr>
        <p:txBody>
          <a:bodyPr>
            <a:normAutofit/>
          </a:bodyPr>
          <a:lstStyle/>
          <a:p>
            <a:r>
              <a:rPr lang="en-US" b="1" dirty="0">
                <a:solidFill>
                  <a:srgbClr val="17375E"/>
                </a:solidFill>
              </a:rPr>
              <a:t>Examples of TBE </a:t>
            </a:r>
            <a:r>
              <a:rPr lang="en-US" b="1" dirty="0" smtClean="0">
                <a:solidFill>
                  <a:srgbClr val="17375E"/>
                </a:solidFill>
              </a:rPr>
              <a:t>Program Models</a:t>
            </a:r>
            <a:endParaRPr lang="en-US" b="1" dirty="0">
              <a:solidFill>
                <a:srgbClr val="17375E"/>
              </a:solidFill>
            </a:endParaRPr>
          </a:p>
        </p:txBody>
      </p:sp>
      <p:sp>
        <p:nvSpPr>
          <p:cNvPr id="8" name="Slide Number Placeholder 7"/>
          <p:cNvSpPr>
            <a:spLocks noGrp="1"/>
          </p:cNvSpPr>
          <p:nvPr>
            <p:ph type="sldNum" sz="quarter" idx="12"/>
          </p:nvPr>
        </p:nvSpPr>
        <p:spPr/>
        <p:txBody>
          <a:bodyPr/>
          <a:lstStyle/>
          <a:p>
            <a:fld id="{51673D77-75BC-424E-BFFA-F0B1EFAD03D4}" type="slidenum">
              <a:rPr lang="en-US" smtClean="0"/>
              <a:pPr/>
              <a:t>18</a:t>
            </a:fld>
            <a:endParaRPr lang="en-US" dirty="0"/>
          </a:p>
        </p:txBody>
      </p:sp>
      <p:sp>
        <p:nvSpPr>
          <p:cNvPr id="15" name="Rectangle 14">
            <a:extLst>
              <a:ext uri="{FF2B5EF4-FFF2-40B4-BE49-F238E27FC236}">
                <a16:creationId xmlns:a16="http://schemas.microsoft.com/office/drawing/2014/main" id="{D3662FD6-26F1-481C-917A-2DD368271CF4}"/>
              </a:ext>
            </a:extLst>
          </p:cNvPr>
          <p:cNvSpPr/>
          <p:nvPr/>
        </p:nvSpPr>
        <p:spPr>
          <a:xfrm>
            <a:off x="400493" y="5564935"/>
            <a:ext cx="8475921" cy="461665"/>
          </a:xfrm>
          <a:prstGeom prst="rect">
            <a:avLst/>
          </a:prstGeom>
        </p:spPr>
        <p:txBody>
          <a:bodyPr wrap="square">
            <a:spAutoFit/>
          </a:bodyPr>
          <a:lstStyle/>
          <a:p>
            <a:pPr marL="0" indent="0">
              <a:buNone/>
            </a:pPr>
            <a:r>
              <a:rPr lang="en-US" i="1" dirty="0" smtClean="0">
                <a:solidFill>
                  <a:srgbClr val="000000"/>
                </a:solidFill>
              </a:rPr>
              <a:t>*</a:t>
            </a:r>
            <a:r>
              <a:rPr lang="en-US" sz="2400" i="1" dirty="0" smtClean="0">
                <a:solidFill>
                  <a:srgbClr val="000000"/>
                </a:solidFill>
              </a:rPr>
              <a:t>Home </a:t>
            </a:r>
            <a:r>
              <a:rPr lang="en-US" sz="2400" i="1" dirty="0">
                <a:solidFill>
                  <a:srgbClr val="000000"/>
                </a:solidFill>
              </a:rPr>
              <a:t>language support must be available to the extent necessary</a:t>
            </a:r>
            <a:endParaRPr lang="en-US" i="1" dirty="0">
              <a:solidFill>
                <a:srgbClr val="000000"/>
              </a:solidFill>
            </a:endParaRPr>
          </a:p>
        </p:txBody>
      </p:sp>
      <p:sp>
        <p:nvSpPr>
          <p:cNvPr id="16" name="TextBox 15">
            <a:extLst>
              <a:ext uri="{FF2B5EF4-FFF2-40B4-BE49-F238E27FC236}">
                <a16:creationId xmlns:a16="http://schemas.microsoft.com/office/drawing/2014/main" id="{45748B0D-6FB2-406E-8C17-028EBB7999CB}"/>
              </a:ext>
            </a:extLst>
          </p:cNvPr>
          <p:cNvSpPr txBox="1"/>
          <p:nvPr/>
        </p:nvSpPr>
        <p:spPr>
          <a:xfrm>
            <a:off x="400493" y="1622609"/>
            <a:ext cx="3152553" cy="646331"/>
          </a:xfrm>
          <a:prstGeom prst="rect">
            <a:avLst/>
          </a:prstGeom>
          <a:noFill/>
          <a:ln>
            <a:noFill/>
          </a:ln>
        </p:spPr>
        <p:txBody>
          <a:bodyPr wrap="square" rtlCol="0">
            <a:spAutoFit/>
          </a:bodyPr>
          <a:lstStyle/>
          <a:p>
            <a:r>
              <a:rPr lang="en-US" sz="3600" b="1" dirty="0" smtClean="0">
                <a:solidFill>
                  <a:schemeClr val="accent1">
                    <a:lumMod val="50000"/>
                  </a:schemeClr>
                </a:solidFill>
                <a:latin typeface="+mn-lt"/>
              </a:rPr>
              <a:t>TBE Part-time</a:t>
            </a:r>
            <a:endParaRPr lang="en-US" sz="3600" b="1" dirty="0">
              <a:solidFill>
                <a:schemeClr val="accent1">
                  <a:lumMod val="50000"/>
                </a:schemeClr>
              </a:solidFill>
              <a:latin typeface="+mn-lt"/>
            </a:endParaRPr>
          </a:p>
        </p:txBody>
      </p:sp>
      <p:graphicFrame>
        <p:nvGraphicFramePr>
          <p:cNvPr id="17" name="Diagram 16">
            <a:extLst>
              <a:ext uri="{FF2B5EF4-FFF2-40B4-BE49-F238E27FC236}">
                <a16:creationId xmlns:a16="http://schemas.microsoft.com/office/drawing/2014/main" id="{E2121D7C-9F07-44BB-B0A3-46D97452BE92}"/>
              </a:ext>
            </a:extLst>
          </p:cNvPr>
          <p:cNvGraphicFramePr/>
          <p:nvPr>
            <p:extLst>
              <p:ext uri="{D42A27DB-BD31-4B8C-83A1-F6EECF244321}">
                <p14:modId xmlns:p14="http://schemas.microsoft.com/office/powerpoint/2010/main" val="4092224973"/>
              </p:ext>
            </p:extLst>
          </p:nvPr>
        </p:nvGraphicFramePr>
        <p:xfrm>
          <a:off x="457200" y="894107"/>
          <a:ext cx="8458200" cy="509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77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43025"/>
            <a:ext cx="8915400" cy="990600"/>
          </a:xfrm>
        </p:spPr>
        <p:txBody>
          <a:bodyPr>
            <a:normAutofit/>
          </a:bodyPr>
          <a:lstStyle/>
          <a:p>
            <a:r>
              <a:rPr lang="en-US" sz="3800" b="1" dirty="0">
                <a:solidFill>
                  <a:srgbClr val="17375E"/>
                </a:solidFill>
              </a:rPr>
              <a:t>Transitional Program of </a:t>
            </a:r>
            <a:r>
              <a:rPr lang="en-US" sz="3800" b="1" dirty="0" smtClean="0">
                <a:solidFill>
                  <a:srgbClr val="17375E"/>
                </a:solidFill>
              </a:rPr>
              <a:t>Instruction (TPI)</a:t>
            </a:r>
            <a:endParaRPr lang="en-US" sz="3800" b="1" dirty="0">
              <a:solidFill>
                <a:srgbClr val="17375E"/>
              </a:solidFill>
            </a:endParaRPr>
          </a:p>
        </p:txBody>
      </p:sp>
      <p:sp>
        <p:nvSpPr>
          <p:cNvPr id="3" name="Content Placeholder 2"/>
          <p:cNvSpPr>
            <a:spLocks noGrp="1"/>
          </p:cNvSpPr>
          <p:nvPr>
            <p:ph idx="4294967295"/>
          </p:nvPr>
        </p:nvSpPr>
        <p:spPr>
          <a:xfrm>
            <a:off x="228600" y="1838325"/>
            <a:ext cx="8915400" cy="3276600"/>
          </a:xfrm>
          <a:prstGeom prst="rect">
            <a:avLst/>
          </a:prstGeom>
        </p:spPr>
        <p:txBody>
          <a:bodyPr>
            <a:normAutofit/>
          </a:bodyPr>
          <a:lstStyle/>
          <a:p>
            <a:pPr marL="0" indent="0">
              <a:buClr>
                <a:schemeClr val="tx1"/>
              </a:buClr>
              <a:buNone/>
            </a:pPr>
            <a:r>
              <a:rPr lang="en-US" sz="3500" dirty="0">
                <a:solidFill>
                  <a:schemeClr val="bg1"/>
                </a:solidFill>
              </a:rPr>
              <a:t>  </a:t>
            </a:r>
          </a:p>
          <a:p>
            <a:pPr lvl="0" defTabSz="1066800">
              <a:lnSpc>
                <a:spcPct val="90000"/>
              </a:lnSpc>
              <a:spcBef>
                <a:spcPct val="0"/>
              </a:spcBef>
              <a:spcAft>
                <a:spcPct val="35000"/>
              </a:spcAft>
            </a:pPr>
            <a:r>
              <a:rPr lang="en-US" sz="3600" dirty="0"/>
              <a:t>ESL instruction</a:t>
            </a:r>
          </a:p>
          <a:p>
            <a:pPr lvl="0" defTabSz="1066800">
              <a:lnSpc>
                <a:spcPct val="90000"/>
              </a:lnSpc>
              <a:spcBef>
                <a:spcPct val="0"/>
              </a:spcBef>
              <a:spcAft>
                <a:spcPct val="35000"/>
              </a:spcAft>
            </a:pPr>
            <a:r>
              <a:rPr lang="en-US" sz="3600" dirty="0"/>
              <a:t>Native language support or instruction, to extent necessary </a:t>
            </a:r>
          </a:p>
          <a:p>
            <a:pPr lvl="0" defTabSz="1066800">
              <a:lnSpc>
                <a:spcPct val="90000"/>
              </a:lnSpc>
              <a:spcBef>
                <a:spcPct val="0"/>
              </a:spcBef>
              <a:spcAft>
                <a:spcPct val="35000"/>
              </a:spcAft>
            </a:pPr>
            <a:r>
              <a:rPr lang="en-US" sz="3600" dirty="0">
                <a:cs typeface="Calibri"/>
              </a:rPr>
              <a:t>Components of TBE services, as needed</a:t>
            </a:r>
          </a:p>
          <a:p>
            <a:pPr marL="0" indent="0">
              <a:buClr>
                <a:schemeClr val="tx1"/>
              </a:buClr>
              <a:buNone/>
            </a:pPr>
            <a:endParaRPr lang="en-US" sz="900" dirty="0"/>
          </a:p>
        </p:txBody>
      </p:sp>
      <p:sp>
        <p:nvSpPr>
          <p:cNvPr id="8" name="Slide Number Placeholder 7"/>
          <p:cNvSpPr>
            <a:spLocks noGrp="1"/>
          </p:cNvSpPr>
          <p:nvPr>
            <p:ph type="sldNum" sz="quarter" idx="12"/>
          </p:nvPr>
        </p:nvSpPr>
        <p:spPr/>
        <p:txBody>
          <a:bodyPr/>
          <a:lstStyle/>
          <a:p>
            <a:fld id="{51673D77-75BC-424E-BFFA-F0B1EFAD03D4}" type="slidenum">
              <a:rPr lang="en-US" smtClean="0"/>
              <a:pPr/>
              <a:t>19</a:t>
            </a:fld>
            <a:endParaRPr lang="en-US" dirty="0"/>
          </a:p>
        </p:txBody>
      </p:sp>
    </p:spTree>
    <p:extLst>
      <p:ext uri="{BB962C8B-B14F-4D97-AF65-F5344CB8AC3E}">
        <p14:creationId xmlns:p14="http://schemas.microsoft.com/office/powerpoint/2010/main" val="61168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A5F9-7C80-4734-ABA9-FC278E6E63C1}"/>
              </a:ext>
            </a:extLst>
          </p:cNvPr>
          <p:cNvSpPr>
            <a:spLocks noGrp="1"/>
          </p:cNvSpPr>
          <p:nvPr>
            <p:ph type="title"/>
          </p:nvPr>
        </p:nvSpPr>
        <p:spPr>
          <a:xfrm>
            <a:off x="381000" y="914400"/>
            <a:ext cx="8153400" cy="762000"/>
          </a:xfrm>
        </p:spPr>
        <p:txBody>
          <a:bodyPr/>
          <a:lstStyle/>
          <a:p>
            <a:r>
              <a:rPr lang="en-US" dirty="0"/>
              <a:t>Purpose</a:t>
            </a:r>
          </a:p>
        </p:txBody>
      </p:sp>
      <p:sp>
        <p:nvSpPr>
          <p:cNvPr id="3" name="Content Placeholder 2">
            <a:extLst>
              <a:ext uri="{FF2B5EF4-FFF2-40B4-BE49-F238E27FC236}">
                <a16:creationId xmlns:a16="http://schemas.microsoft.com/office/drawing/2014/main" id="{780A0029-AD2C-41A7-9C80-81D447BB7448}"/>
              </a:ext>
            </a:extLst>
          </p:cNvPr>
          <p:cNvSpPr>
            <a:spLocks noGrp="1"/>
          </p:cNvSpPr>
          <p:nvPr>
            <p:ph sz="quarter" idx="4294967295"/>
          </p:nvPr>
        </p:nvSpPr>
        <p:spPr>
          <a:xfrm>
            <a:off x="381000" y="1676400"/>
            <a:ext cx="5029199" cy="4419600"/>
          </a:xfrm>
        </p:spPr>
        <p:txBody>
          <a:bodyPr/>
          <a:lstStyle/>
          <a:p>
            <a:pPr marL="0" indent="0">
              <a:buNone/>
            </a:pPr>
            <a:r>
              <a:rPr lang="en-US" dirty="0" smtClean="0"/>
              <a:t>The </a:t>
            </a:r>
            <a:r>
              <a:rPr lang="en-US" b="1" dirty="0" smtClean="0"/>
              <a:t>Professional Development Modules: </a:t>
            </a:r>
            <a:r>
              <a:rPr lang="en-US" b="1" i="1" dirty="0" smtClean="0"/>
              <a:t>English Learner Tool Kit</a:t>
            </a:r>
            <a:r>
              <a:rPr lang="en-US" b="1" dirty="0" smtClean="0"/>
              <a:t> </a:t>
            </a:r>
            <a:r>
              <a:rPr lang="en-US" dirty="0" smtClean="0"/>
              <a:t>is a series </a:t>
            </a:r>
            <a:r>
              <a:rPr lang="en-US" dirty="0"/>
              <a:t>of </a:t>
            </a:r>
            <a:r>
              <a:rPr lang="en-US" dirty="0" smtClean="0"/>
              <a:t>presentations </a:t>
            </a:r>
            <a:r>
              <a:rPr lang="en-US" dirty="0"/>
              <a:t>intended to provide guidance to help local educational leaders meet </a:t>
            </a:r>
            <a:r>
              <a:rPr lang="en-US" dirty="0" smtClean="0"/>
              <a:t>their legal </a:t>
            </a:r>
            <a:r>
              <a:rPr lang="en-US" dirty="0"/>
              <a:t>obligations to English learners (EL) and </a:t>
            </a:r>
            <a:r>
              <a:rPr lang="en-US" dirty="0" smtClean="0"/>
              <a:t> </a:t>
            </a:r>
            <a:r>
              <a:rPr lang="en-US" dirty="0"/>
              <a:t>enhance existing EL </a:t>
            </a:r>
            <a:r>
              <a:rPr lang="en-US" dirty="0" smtClean="0"/>
              <a:t>practices </a:t>
            </a:r>
            <a:r>
              <a:rPr lang="en-US" dirty="0"/>
              <a:t>to </a:t>
            </a:r>
            <a:r>
              <a:rPr lang="en-US" dirty="0" smtClean="0"/>
              <a:t> </a:t>
            </a:r>
            <a:r>
              <a:rPr lang="en-US" dirty="0"/>
              <a:t>meet the needs of all EL </a:t>
            </a:r>
            <a:r>
              <a:rPr lang="en-US" dirty="0" smtClean="0"/>
              <a:t>students, parents, </a:t>
            </a:r>
            <a:r>
              <a:rPr lang="en-US" dirty="0"/>
              <a:t>and </a:t>
            </a:r>
            <a:r>
              <a:rPr lang="en-US" dirty="0" smtClean="0"/>
              <a:t>families</a:t>
            </a:r>
            <a:r>
              <a:rPr lang="en-US" dirty="0"/>
              <a:t>.</a:t>
            </a:r>
          </a:p>
          <a:p>
            <a:pPr marL="0" indent="0">
              <a:buNone/>
            </a:pPr>
            <a:endParaRPr lang="en-US" dirty="0"/>
          </a:p>
        </p:txBody>
      </p:sp>
      <p:pic>
        <p:nvPicPr>
          <p:cNvPr id="4" name="Picture 3">
            <a:hlinkClick r:id="rId3"/>
            <a:extLst>
              <a:ext uri="{FF2B5EF4-FFF2-40B4-BE49-F238E27FC236}">
                <a16:creationId xmlns:a16="http://schemas.microsoft.com/office/drawing/2014/main" id="{4CAB5D17-6151-42A8-9FEC-CBFDDE3AF920}"/>
              </a:ext>
            </a:extLst>
          </p:cNvPr>
          <p:cNvPicPr>
            <a:picLocks noChangeAspect="1"/>
          </p:cNvPicPr>
          <p:nvPr/>
        </p:nvPicPr>
        <p:blipFill>
          <a:blip r:embed="rId4"/>
          <a:stretch>
            <a:fillRect/>
          </a:stretch>
        </p:blipFill>
        <p:spPr>
          <a:xfrm rot="617370">
            <a:off x="5722208" y="1893165"/>
            <a:ext cx="2944080" cy="3758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73502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93" y="1069134"/>
            <a:ext cx="8153400" cy="789655"/>
          </a:xfrm>
        </p:spPr>
        <p:txBody>
          <a:bodyPr>
            <a:normAutofit/>
          </a:bodyPr>
          <a:lstStyle/>
          <a:p>
            <a:r>
              <a:rPr lang="en-US" b="1" dirty="0">
                <a:solidFill>
                  <a:srgbClr val="17375E"/>
                </a:solidFill>
              </a:rPr>
              <a:t>Examples of </a:t>
            </a:r>
            <a:r>
              <a:rPr lang="en-US" b="1" dirty="0" smtClean="0">
                <a:solidFill>
                  <a:srgbClr val="17375E"/>
                </a:solidFill>
              </a:rPr>
              <a:t>TPI Program Models</a:t>
            </a:r>
            <a:endParaRPr lang="en-US" b="1" dirty="0">
              <a:solidFill>
                <a:srgbClr val="17375E"/>
              </a:solidFill>
            </a:endParaRPr>
          </a:p>
        </p:txBody>
      </p:sp>
      <p:sp>
        <p:nvSpPr>
          <p:cNvPr id="8" name="Slide Number Placeholder 7"/>
          <p:cNvSpPr>
            <a:spLocks noGrp="1"/>
          </p:cNvSpPr>
          <p:nvPr>
            <p:ph type="sldNum" sz="quarter" idx="12"/>
          </p:nvPr>
        </p:nvSpPr>
        <p:spPr/>
        <p:txBody>
          <a:bodyPr/>
          <a:lstStyle/>
          <a:p>
            <a:fld id="{51673D77-75BC-424E-BFFA-F0B1EFAD03D4}" type="slidenum">
              <a:rPr lang="en-US" smtClean="0"/>
              <a:pPr/>
              <a:t>20</a:t>
            </a:fld>
            <a:endParaRPr lang="en-US" dirty="0"/>
          </a:p>
        </p:txBody>
      </p:sp>
      <p:sp>
        <p:nvSpPr>
          <p:cNvPr id="15" name="Rectangle 14">
            <a:extLst>
              <a:ext uri="{FF2B5EF4-FFF2-40B4-BE49-F238E27FC236}">
                <a16:creationId xmlns:a16="http://schemas.microsoft.com/office/drawing/2014/main" id="{D3662FD6-26F1-481C-917A-2DD368271CF4}"/>
              </a:ext>
            </a:extLst>
          </p:cNvPr>
          <p:cNvSpPr/>
          <p:nvPr/>
        </p:nvSpPr>
        <p:spPr>
          <a:xfrm>
            <a:off x="400493" y="5564935"/>
            <a:ext cx="8475921" cy="461665"/>
          </a:xfrm>
          <a:prstGeom prst="rect">
            <a:avLst/>
          </a:prstGeom>
        </p:spPr>
        <p:txBody>
          <a:bodyPr wrap="square">
            <a:spAutoFit/>
          </a:bodyPr>
          <a:lstStyle/>
          <a:p>
            <a:pPr marL="0" indent="0">
              <a:buNone/>
            </a:pPr>
            <a:r>
              <a:rPr lang="en-US" i="1" dirty="0" smtClean="0">
                <a:solidFill>
                  <a:srgbClr val="000000"/>
                </a:solidFill>
              </a:rPr>
              <a:t>*</a:t>
            </a:r>
            <a:r>
              <a:rPr lang="en-US" sz="2400" i="1" dirty="0" smtClean="0">
                <a:solidFill>
                  <a:srgbClr val="000000"/>
                </a:solidFill>
              </a:rPr>
              <a:t>Home </a:t>
            </a:r>
            <a:r>
              <a:rPr lang="en-US" sz="2400" i="1" dirty="0">
                <a:solidFill>
                  <a:srgbClr val="000000"/>
                </a:solidFill>
              </a:rPr>
              <a:t>language support must be available to the extent necessary</a:t>
            </a:r>
            <a:endParaRPr lang="en-US" i="1" dirty="0">
              <a:solidFill>
                <a:srgbClr val="000000"/>
              </a:solidFill>
            </a:endParaRPr>
          </a:p>
        </p:txBody>
      </p:sp>
      <p:graphicFrame>
        <p:nvGraphicFramePr>
          <p:cNvPr id="17" name="Diagram 16">
            <a:extLst>
              <a:ext uri="{FF2B5EF4-FFF2-40B4-BE49-F238E27FC236}">
                <a16:creationId xmlns:a16="http://schemas.microsoft.com/office/drawing/2014/main" id="{E2121D7C-9F07-44BB-B0A3-46D97452BE92}"/>
              </a:ext>
            </a:extLst>
          </p:cNvPr>
          <p:cNvGraphicFramePr/>
          <p:nvPr>
            <p:extLst>
              <p:ext uri="{D42A27DB-BD31-4B8C-83A1-F6EECF244321}">
                <p14:modId xmlns:p14="http://schemas.microsoft.com/office/powerpoint/2010/main" val="1961291674"/>
              </p:ext>
            </p:extLst>
          </p:nvPr>
        </p:nvGraphicFramePr>
        <p:xfrm>
          <a:off x="551120" y="1676400"/>
          <a:ext cx="8174665"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99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0B47F2-BD27-4A09-9DBE-B0DA9D445606}"/>
              </a:ext>
            </a:extLst>
          </p:cNvPr>
          <p:cNvPicPr>
            <a:picLocks noChangeAspect="1"/>
          </p:cNvPicPr>
          <p:nvPr/>
        </p:nvPicPr>
        <p:blipFill>
          <a:blip r:embed="rId3"/>
          <a:stretch>
            <a:fillRect/>
          </a:stretch>
        </p:blipFill>
        <p:spPr>
          <a:xfrm>
            <a:off x="6712130" y="3048000"/>
            <a:ext cx="3041470" cy="3041470"/>
          </a:xfrm>
          <a:prstGeom prst="rect">
            <a:avLst/>
          </a:prstGeom>
        </p:spPr>
      </p:pic>
      <p:sp>
        <p:nvSpPr>
          <p:cNvPr id="2" name="Title 1">
            <a:extLst>
              <a:ext uri="{FF2B5EF4-FFF2-40B4-BE49-F238E27FC236}">
                <a16:creationId xmlns:a16="http://schemas.microsoft.com/office/drawing/2014/main" id="{46C882EE-580A-4122-B438-42E878F9F6ED}"/>
              </a:ext>
            </a:extLst>
          </p:cNvPr>
          <p:cNvSpPr>
            <a:spLocks noGrp="1"/>
          </p:cNvSpPr>
          <p:nvPr>
            <p:ph type="title"/>
          </p:nvPr>
        </p:nvSpPr>
        <p:spPr>
          <a:xfrm>
            <a:off x="304800" y="685800"/>
            <a:ext cx="8153400" cy="990600"/>
          </a:xfrm>
        </p:spPr>
        <p:txBody>
          <a:bodyPr/>
          <a:lstStyle/>
          <a:p>
            <a:r>
              <a:rPr lang="en-US" dirty="0"/>
              <a:t>Pause and Reflect</a:t>
            </a:r>
          </a:p>
        </p:txBody>
      </p:sp>
      <p:sp>
        <p:nvSpPr>
          <p:cNvPr id="3" name="Content Placeholder 2">
            <a:extLst>
              <a:ext uri="{FF2B5EF4-FFF2-40B4-BE49-F238E27FC236}">
                <a16:creationId xmlns:a16="http://schemas.microsoft.com/office/drawing/2014/main" id="{124083F5-47AC-4941-AD08-F0BD354ED12A}"/>
              </a:ext>
            </a:extLst>
          </p:cNvPr>
          <p:cNvSpPr>
            <a:spLocks noGrp="1"/>
          </p:cNvSpPr>
          <p:nvPr>
            <p:ph sz="quarter" idx="1"/>
          </p:nvPr>
        </p:nvSpPr>
        <p:spPr>
          <a:xfrm>
            <a:off x="76200" y="1447800"/>
            <a:ext cx="8839200" cy="4953000"/>
          </a:xfrm>
        </p:spPr>
        <p:txBody>
          <a:bodyPr>
            <a:noAutofit/>
          </a:bodyPr>
          <a:lstStyle/>
          <a:p>
            <a:pPr marL="285750" indent="-285750">
              <a:buFont typeface="Wingdings" panose="05000000000000000000" pitchFamily="2" charset="2"/>
              <a:buChar char="q"/>
            </a:pPr>
            <a:r>
              <a:rPr lang="en-US" sz="2800" dirty="0"/>
              <a:t>On which educational </a:t>
            </a:r>
            <a:r>
              <a:rPr lang="en-US" sz="2800" dirty="0" smtClean="0"/>
              <a:t>theory(</a:t>
            </a:r>
            <a:r>
              <a:rPr lang="en-US" sz="2800" dirty="0" err="1" smtClean="0"/>
              <a:t>ies</a:t>
            </a:r>
            <a:r>
              <a:rPr lang="en-US" sz="2800" dirty="0" smtClean="0"/>
              <a:t>) </a:t>
            </a:r>
            <a:r>
              <a:rPr lang="en-US" sz="2800" dirty="0"/>
              <a:t>are our program options based?</a:t>
            </a:r>
          </a:p>
          <a:p>
            <a:pPr marL="285750" indent="-285750">
              <a:buFont typeface="Wingdings" panose="05000000000000000000" pitchFamily="2" charset="2"/>
              <a:buChar char="q"/>
            </a:pPr>
            <a:r>
              <a:rPr lang="en-US" sz="2800" dirty="0"/>
              <a:t>How are placement in an EL program and provision of services informed by a student’s English proficiency </a:t>
            </a:r>
            <a:r>
              <a:rPr lang="en-US" sz="2800" dirty="0" smtClean="0"/>
              <a:t>level and education background?</a:t>
            </a:r>
            <a:endParaRPr lang="en-US" sz="2800" dirty="0"/>
          </a:p>
          <a:p>
            <a:pPr marL="285750" indent="-285750">
              <a:buFont typeface="Wingdings" panose="05000000000000000000" pitchFamily="2" charset="2"/>
              <a:buChar char="q"/>
            </a:pPr>
            <a:r>
              <a:rPr lang="en-US" sz="2800" dirty="0" smtClean="0"/>
              <a:t>How do we ensure that students in our TBE 		      program are receiving native language supports?</a:t>
            </a:r>
            <a:endParaRPr lang="en-US" sz="2800" dirty="0"/>
          </a:p>
          <a:p>
            <a:pPr marL="285750" indent="-285750">
              <a:buFont typeface="Wingdings" panose="05000000000000000000" pitchFamily="2" charset="2"/>
              <a:buChar char="q"/>
            </a:pPr>
            <a:r>
              <a:rPr lang="en-US" sz="2800" dirty="0"/>
              <a:t>Do we have qualified staff to implement                          our </a:t>
            </a:r>
            <a:r>
              <a:rPr lang="en-US" sz="2800" dirty="0" smtClean="0"/>
              <a:t>EL program(s)?</a:t>
            </a:r>
            <a:endParaRPr lang="en-US" sz="2800" dirty="0"/>
          </a:p>
        </p:txBody>
      </p:sp>
    </p:spTree>
    <p:extLst>
      <p:ext uri="{BB962C8B-B14F-4D97-AF65-F5344CB8AC3E}">
        <p14:creationId xmlns:p14="http://schemas.microsoft.com/office/powerpoint/2010/main" val="19128731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0B47F2-BD27-4A09-9DBE-B0DA9D445606}"/>
              </a:ext>
            </a:extLst>
          </p:cNvPr>
          <p:cNvPicPr>
            <a:picLocks noChangeAspect="1"/>
          </p:cNvPicPr>
          <p:nvPr/>
        </p:nvPicPr>
        <p:blipFill>
          <a:blip r:embed="rId3"/>
          <a:stretch>
            <a:fillRect/>
          </a:stretch>
        </p:blipFill>
        <p:spPr>
          <a:xfrm>
            <a:off x="6553200" y="3429000"/>
            <a:ext cx="3041470" cy="3041470"/>
          </a:xfrm>
          <a:prstGeom prst="rect">
            <a:avLst/>
          </a:prstGeom>
        </p:spPr>
      </p:pic>
      <p:sp>
        <p:nvSpPr>
          <p:cNvPr id="2" name="Title 1">
            <a:extLst>
              <a:ext uri="{FF2B5EF4-FFF2-40B4-BE49-F238E27FC236}">
                <a16:creationId xmlns:a16="http://schemas.microsoft.com/office/drawing/2014/main" id="{46C882EE-580A-4122-B438-42E878F9F6ED}"/>
              </a:ext>
            </a:extLst>
          </p:cNvPr>
          <p:cNvSpPr>
            <a:spLocks noGrp="1"/>
          </p:cNvSpPr>
          <p:nvPr>
            <p:ph type="title"/>
          </p:nvPr>
        </p:nvSpPr>
        <p:spPr>
          <a:xfrm>
            <a:off x="304800" y="685800"/>
            <a:ext cx="8153400" cy="990600"/>
          </a:xfrm>
        </p:spPr>
        <p:txBody>
          <a:bodyPr/>
          <a:lstStyle/>
          <a:p>
            <a:r>
              <a:rPr lang="en-US" dirty="0"/>
              <a:t>Pause and Reflect</a:t>
            </a:r>
          </a:p>
        </p:txBody>
      </p:sp>
      <p:sp>
        <p:nvSpPr>
          <p:cNvPr id="3" name="Content Placeholder 2">
            <a:extLst>
              <a:ext uri="{FF2B5EF4-FFF2-40B4-BE49-F238E27FC236}">
                <a16:creationId xmlns:a16="http://schemas.microsoft.com/office/drawing/2014/main" id="{124083F5-47AC-4941-AD08-F0BD354ED12A}"/>
              </a:ext>
            </a:extLst>
          </p:cNvPr>
          <p:cNvSpPr>
            <a:spLocks noGrp="1"/>
          </p:cNvSpPr>
          <p:nvPr>
            <p:ph sz="quarter" idx="1"/>
          </p:nvPr>
        </p:nvSpPr>
        <p:spPr>
          <a:xfrm>
            <a:off x="134679" y="1447800"/>
            <a:ext cx="8839200" cy="5791200"/>
          </a:xfrm>
        </p:spPr>
        <p:txBody>
          <a:bodyPr>
            <a:noAutofit/>
          </a:bodyPr>
          <a:lstStyle/>
          <a:p>
            <a:pPr>
              <a:buClr>
                <a:schemeClr val="tx1"/>
              </a:buClr>
              <a:buFont typeface="Wingdings" panose="05000000000000000000" pitchFamily="2" charset="2"/>
              <a:buChar char="q"/>
            </a:pPr>
            <a:r>
              <a:rPr lang="en-US" sz="2700" dirty="0" smtClean="0"/>
              <a:t>How are </a:t>
            </a:r>
            <a:r>
              <a:rPr lang="en-US" sz="2700" dirty="0"/>
              <a:t>our </a:t>
            </a:r>
            <a:r>
              <a:rPr lang="en-US" sz="2700" dirty="0" smtClean="0"/>
              <a:t>school/district services </a:t>
            </a:r>
            <a:r>
              <a:rPr lang="en-US" sz="2700" dirty="0"/>
              <a:t>and </a:t>
            </a:r>
            <a:r>
              <a:rPr lang="en-US" sz="2700" dirty="0" smtClean="0"/>
              <a:t>programs providing intensive </a:t>
            </a:r>
            <a:r>
              <a:rPr lang="en-US" sz="2700" dirty="0"/>
              <a:t>instruction for those </a:t>
            </a:r>
            <a:r>
              <a:rPr lang="en-US" sz="2700" dirty="0" smtClean="0"/>
              <a:t>furthest from English proficiency?</a:t>
            </a:r>
            <a:endParaRPr lang="en-US" sz="2700" dirty="0"/>
          </a:p>
          <a:p>
            <a:pPr>
              <a:buClr>
                <a:schemeClr val="tx1"/>
              </a:buClr>
              <a:buFont typeface="Wingdings" panose="05000000000000000000" pitchFamily="2" charset="2"/>
              <a:buChar char="q"/>
            </a:pPr>
            <a:r>
              <a:rPr lang="en-US" sz="2700" dirty="0" smtClean="0"/>
              <a:t>How are </a:t>
            </a:r>
            <a:r>
              <a:rPr lang="en-US" sz="2700" dirty="0"/>
              <a:t>ELs at the highest levels of the program continuing to receive services until they </a:t>
            </a:r>
            <a:r>
              <a:rPr lang="en-US" sz="2700" dirty="0" smtClean="0"/>
              <a:t>meet English proficiency?</a:t>
            </a:r>
            <a:endParaRPr lang="en-US" sz="2700" dirty="0"/>
          </a:p>
          <a:p>
            <a:pPr>
              <a:buClr>
                <a:schemeClr val="tx1"/>
              </a:buClr>
              <a:buFont typeface="Wingdings" panose="05000000000000000000" pitchFamily="2" charset="2"/>
              <a:buChar char="q"/>
            </a:pPr>
            <a:r>
              <a:rPr lang="en-US" sz="2700" dirty="0" smtClean="0"/>
              <a:t>What </a:t>
            </a:r>
            <a:r>
              <a:rPr lang="en-US" sz="2700" dirty="0"/>
              <a:t>additional EL services and programs                       </a:t>
            </a:r>
            <a:r>
              <a:rPr lang="en-US" sz="2700" dirty="0" smtClean="0"/>
              <a:t>    are available </a:t>
            </a:r>
            <a:r>
              <a:rPr lang="en-US" sz="2700" dirty="0"/>
              <a:t>for ELs who have not made                               expected progress?</a:t>
            </a:r>
          </a:p>
          <a:p>
            <a:pPr>
              <a:buClr>
                <a:schemeClr val="tx1"/>
              </a:buClr>
              <a:buFont typeface="Wingdings" panose="05000000000000000000" pitchFamily="2" charset="2"/>
              <a:buChar char="q"/>
            </a:pPr>
            <a:r>
              <a:rPr lang="en-US" sz="2700" dirty="0"/>
              <a:t>What criteria are we using to evaluate our                    program and determine if it is meeting                                       its goals</a:t>
            </a:r>
            <a:r>
              <a:rPr lang="en-US" sz="2700" dirty="0" smtClean="0"/>
              <a:t>?</a:t>
            </a:r>
            <a:endParaRPr lang="en-US" sz="2700" dirty="0"/>
          </a:p>
        </p:txBody>
      </p:sp>
    </p:spTree>
    <p:extLst>
      <p:ext uri="{BB962C8B-B14F-4D97-AF65-F5344CB8AC3E}">
        <p14:creationId xmlns:p14="http://schemas.microsoft.com/office/powerpoint/2010/main" val="32742873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842363" cy="1892762"/>
          </a:xfrm>
        </p:spPr>
        <p:txBody>
          <a:bodyPr/>
          <a:lstStyle/>
          <a:p>
            <a:pPr algn="ctr"/>
            <a:r>
              <a:rPr lang="en-US" sz="4800" dirty="0" smtClean="0"/>
              <a:t>Additional Resources</a:t>
            </a:r>
            <a:br>
              <a:rPr lang="en-US" sz="4800" dirty="0" smtClean="0"/>
            </a:br>
            <a:r>
              <a:rPr lang="en-US" sz="4800" dirty="0" smtClean="0"/>
              <a:t>to consider</a:t>
            </a:r>
            <a:br>
              <a:rPr lang="en-US" sz="4800" dirty="0" smtClean="0"/>
            </a:br>
            <a:r>
              <a:rPr lang="en-US" sz="4800" dirty="0" smtClean="0"/>
              <a:t>From the EL Toolkit</a:t>
            </a:r>
            <a:endParaRPr lang="en-US" sz="4800" dirty="0"/>
          </a:p>
        </p:txBody>
      </p:sp>
      <p:sp>
        <p:nvSpPr>
          <p:cNvPr id="3" name="Slide Number Placeholder 2"/>
          <p:cNvSpPr>
            <a:spLocks noGrp="1"/>
          </p:cNvSpPr>
          <p:nvPr>
            <p:ph type="sldNum" sz="quarter" idx="12"/>
          </p:nvPr>
        </p:nvSpPr>
        <p:spPr/>
        <p:txBody>
          <a:bodyPr/>
          <a:lstStyle/>
          <a:p>
            <a:fld id="{51673D77-75BC-424E-BFFA-F0B1EFAD03D4}" type="slidenum">
              <a:rPr lang="en-US" smtClean="0"/>
              <a:t>23</a:t>
            </a:fld>
            <a:endParaRPr lang="en-US"/>
          </a:p>
        </p:txBody>
      </p:sp>
    </p:spTree>
    <p:extLst>
      <p:ext uri="{BB962C8B-B14F-4D97-AF65-F5344CB8AC3E}">
        <p14:creationId xmlns:p14="http://schemas.microsoft.com/office/powerpoint/2010/main" val="135835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955800"/>
            <a:ext cx="8572500" cy="3462486"/>
          </a:xfrm>
          <a:prstGeom prst="rect">
            <a:avLst/>
          </a:prstGeom>
        </p:spPr>
        <p:txBody>
          <a:bodyPr wrap="square">
            <a:spAutoFit/>
          </a:bodyPr>
          <a:lstStyle/>
          <a:p>
            <a:pPr>
              <a:spcAft>
                <a:spcPts val="600"/>
              </a:spcAft>
              <a:buClr>
                <a:schemeClr val="tx1"/>
              </a:buClr>
            </a:pPr>
            <a:r>
              <a:rPr lang="en-US" sz="3600" b="1" dirty="0">
                <a:solidFill>
                  <a:srgbClr val="17375E"/>
                </a:solidFill>
                <a:latin typeface="+mn-lt"/>
              </a:rPr>
              <a:t>Tool #1</a:t>
            </a:r>
            <a:endParaRPr lang="en-US" sz="3600" b="1" dirty="0">
              <a:solidFill>
                <a:schemeClr val="accent1">
                  <a:lumMod val="75000"/>
                </a:schemeClr>
              </a:solidFill>
              <a:latin typeface="+mn-lt"/>
            </a:endParaRPr>
          </a:p>
          <a:p>
            <a:pPr>
              <a:spcAft>
                <a:spcPts val="600"/>
              </a:spcAft>
              <a:buClr>
                <a:schemeClr val="tx1"/>
              </a:buClr>
            </a:pPr>
            <a:r>
              <a:rPr lang="en-US" sz="3200" b="1" i="1" dirty="0">
                <a:solidFill>
                  <a:srgbClr val="221E1F"/>
                </a:solidFill>
                <a:latin typeface="+mn-lt"/>
              </a:rPr>
              <a:t>Guiding Questions to Learn About Your EL Population</a:t>
            </a:r>
          </a:p>
          <a:p>
            <a:pPr>
              <a:spcAft>
                <a:spcPts val="600"/>
              </a:spcAft>
              <a:buClr>
                <a:schemeClr val="tx1"/>
              </a:buClr>
            </a:pPr>
            <a:endParaRPr lang="en-US" sz="1200" dirty="0"/>
          </a:p>
          <a:p>
            <a:pPr>
              <a:spcAft>
                <a:spcPts val="600"/>
              </a:spcAft>
              <a:buClr>
                <a:schemeClr val="tx1"/>
              </a:buClr>
            </a:pPr>
            <a:r>
              <a:rPr lang="en-US" sz="2800" dirty="0"/>
              <a:t>Assists districts </a:t>
            </a:r>
            <a:r>
              <a:rPr lang="en-US" sz="2800" dirty="0" smtClean="0"/>
              <a:t>and school </a:t>
            </a:r>
            <a:r>
              <a:rPr lang="en-US" sz="2800" dirty="0"/>
              <a:t>leadership in discussing and learning about their EL populations including sub-populations and helps teachers frame these discussions. </a:t>
            </a:r>
          </a:p>
        </p:txBody>
      </p:sp>
      <p:sp>
        <p:nvSpPr>
          <p:cNvPr id="11" name="Slide Number Placeholder 10"/>
          <p:cNvSpPr>
            <a:spLocks noGrp="1"/>
          </p:cNvSpPr>
          <p:nvPr>
            <p:ph type="sldNum" sz="quarter" idx="12"/>
          </p:nvPr>
        </p:nvSpPr>
        <p:spPr/>
        <p:txBody>
          <a:bodyPr/>
          <a:lstStyle/>
          <a:p>
            <a:fld id="{51673D77-75BC-424E-BFFA-F0B1EFAD03D4}" type="slidenum">
              <a:rPr lang="en-US" smtClean="0"/>
              <a:pPr/>
              <a:t>24</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Language Assistance Program Tools</a:t>
            </a:r>
            <a:endParaRPr lang="en-US" sz="4000" dirty="0"/>
          </a:p>
        </p:txBody>
      </p:sp>
    </p:spTree>
    <p:extLst>
      <p:ext uri="{BB962C8B-B14F-4D97-AF65-F5344CB8AC3E}">
        <p14:creationId xmlns:p14="http://schemas.microsoft.com/office/powerpoint/2010/main" val="2780235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1" y="1906656"/>
            <a:ext cx="8572499" cy="3785652"/>
          </a:xfrm>
          <a:prstGeom prst="rect">
            <a:avLst/>
          </a:prstGeom>
        </p:spPr>
        <p:txBody>
          <a:bodyPr wrap="square">
            <a:spAutoFit/>
          </a:bodyPr>
          <a:lstStyle/>
          <a:p>
            <a:pPr>
              <a:spcAft>
                <a:spcPts val="600"/>
              </a:spcAft>
              <a:buClr>
                <a:schemeClr val="tx1"/>
              </a:buClr>
            </a:pPr>
            <a:r>
              <a:rPr lang="en-US" sz="3600" b="1" dirty="0">
                <a:solidFill>
                  <a:srgbClr val="17375E"/>
                </a:solidFill>
                <a:latin typeface="+mn-lt"/>
              </a:rPr>
              <a:t>Tool #2</a:t>
            </a:r>
            <a:endParaRPr lang="en-US" sz="3600" dirty="0">
              <a:solidFill>
                <a:srgbClr val="221E1F"/>
              </a:solidFill>
              <a:latin typeface="+mn-lt"/>
            </a:endParaRPr>
          </a:p>
          <a:p>
            <a:pPr>
              <a:spcAft>
                <a:spcPts val="600"/>
              </a:spcAft>
              <a:buClr>
                <a:schemeClr val="tx1"/>
              </a:buClr>
            </a:pPr>
            <a:r>
              <a:rPr lang="en-US" sz="3200" b="1" i="1" dirty="0">
                <a:solidFill>
                  <a:srgbClr val="221E1F"/>
                </a:solidFill>
                <a:latin typeface="+mn-lt"/>
              </a:rPr>
              <a:t>Long Term English Learners</a:t>
            </a:r>
          </a:p>
          <a:p>
            <a:pPr>
              <a:spcAft>
                <a:spcPts val="600"/>
              </a:spcAft>
              <a:buClr>
                <a:schemeClr val="tx1"/>
              </a:buClr>
            </a:pPr>
            <a:endParaRPr lang="en-US" sz="1200" b="1" dirty="0">
              <a:solidFill>
                <a:srgbClr val="221E1F"/>
              </a:solidFill>
              <a:latin typeface="+mn-lt"/>
            </a:endParaRPr>
          </a:p>
          <a:p>
            <a:pPr marL="457200" indent="-457200">
              <a:spcAft>
                <a:spcPts val="600"/>
              </a:spcAft>
              <a:buClr>
                <a:schemeClr val="tx1"/>
              </a:buClr>
              <a:buFont typeface="Arial" panose="020B0604020202020204" pitchFamily="34" charset="0"/>
              <a:buChar char="•"/>
            </a:pPr>
            <a:r>
              <a:rPr lang="en-US" sz="2800" dirty="0">
                <a:solidFill>
                  <a:srgbClr val="221E1F"/>
                </a:solidFill>
                <a:latin typeface="+mn-lt"/>
              </a:rPr>
              <a:t>Assists d</a:t>
            </a:r>
            <a:r>
              <a:rPr lang="en-US" sz="2800" dirty="0"/>
              <a:t>istrict and school leadership in becoming  knowledgeable about the diversity of the EL enrollment and the implications and needs of long term ELs.</a:t>
            </a:r>
          </a:p>
          <a:p>
            <a:pPr marL="457200" indent="-457200">
              <a:spcAft>
                <a:spcPts val="600"/>
              </a:spcAft>
              <a:buClr>
                <a:schemeClr val="tx1"/>
              </a:buClr>
              <a:buFont typeface="Arial" panose="020B0604020202020204" pitchFamily="34" charset="0"/>
              <a:buChar char="•"/>
            </a:pPr>
            <a:r>
              <a:rPr lang="en-US" sz="2800" dirty="0"/>
              <a:t>Considers the implications of </a:t>
            </a:r>
            <a:r>
              <a:rPr lang="en-US" sz="2800" dirty="0" smtClean="0"/>
              <a:t>the </a:t>
            </a:r>
            <a:r>
              <a:rPr lang="en-US" sz="2800" dirty="0"/>
              <a:t>diversity for program design, implementation, and instructional practices. </a:t>
            </a:r>
            <a:endParaRPr lang="en-US" sz="3200" dirty="0">
              <a:solidFill>
                <a:srgbClr val="221E1F"/>
              </a:solidFill>
              <a:latin typeface="+mn-lt"/>
            </a:endParaRPr>
          </a:p>
        </p:txBody>
      </p:sp>
      <p:sp>
        <p:nvSpPr>
          <p:cNvPr id="11" name="Slide Number Placeholder 10"/>
          <p:cNvSpPr>
            <a:spLocks noGrp="1"/>
          </p:cNvSpPr>
          <p:nvPr>
            <p:ph type="sldNum" sz="quarter" idx="12"/>
          </p:nvPr>
        </p:nvSpPr>
        <p:spPr/>
        <p:txBody>
          <a:bodyPr/>
          <a:lstStyle/>
          <a:p>
            <a:fld id="{51673D77-75BC-424E-BFFA-F0B1EFAD03D4}" type="slidenum">
              <a:rPr lang="en-US" smtClean="0"/>
              <a:pPr/>
              <a:t>25</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Language Assistance Program Tools</a:t>
            </a:r>
            <a:endParaRPr lang="en-US" sz="4000" dirty="0"/>
          </a:p>
        </p:txBody>
      </p:sp>
    </p:spTree>
    <p:extLst>
      <p:ext uri="{BB962C8B-B14F-4D97-AF65-F5344CB8AC3E}">
        <p14:creationId xmlns:p14="http://schemas.microsoft.com/office/powerpoint/2010/main" val="130145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2213112"/>
            <a:ext cx="8240663" cy="2585323"/>
          </a:xfrm>
          <a:prstGeom prst="rect">
            <a:avLst/>
          </a:prstGeom>
        </p:spPr>
        <p:txBody>
          <a:bodyPr wrap="square">
            <a:spAutoFit/>
          </a:bodyPr>
          <a:lstStyle/>
          <a:p>
            <a:pPr>
              <a:spcAft>
                <a:spcPts val="600"/>
              </a:spcAft>
              <a:buClr>
                <a:schemeClr val="tx1"/>
              </a:buClr>
            </a:pPr>
            <a:r>
              <a:rPr lang="en-US" sz="3600" b="1" dirty="0">
                <a:solidFill>
                  <a:srgbClr val="17375E"/>
                </a:solidFill>
                <a:latin typeface="+mn-lt"/>
              </a:rPr>
              <a:t>Tool #3</a:t>
            </a:r>
            <a:endParaRPr lang="en-US" sz="3600" b="1" dirty="0">
              <a:solidFill>
                <a:srgbClr val="221E1F"/>
              </a:solidFill>
              <a:latin typeface="+mn-lt"/>
            </a:endParaRPr>
          </a:p>
          <a:p>
            <a:pPr>
              <a:spcAft>
                <a:spcPts val="600"/>
              </a:spcAft>
              <a:buClr>
                <a:schemeClr val="tx1"/>
              </a:buClr>
            </a:pPr>
            <a:r>
              <a:rPr lang="en-US" sz="3200" b="1" i="1" dirty="0">
                <a:solidFill>
                  <a:srgbClr val="221E1F"/>
                </a:solidFill>
                <a:latin typeface="+mn-lt"/>
              </a:rPr>
              <a:t>Research-Based Considerations</a:t>
            </a:r>
            <a:r>
              <a:rPr lang="en-US" sz="3200" b="1" dirty="0">
                <a:solidFill>
                  <a:srgbClr val="221E1F"/>
                </a:solidFill>
                <a:latin typeface="+mn-lt"/>
              </a:rPr>
              <a:t> </a:t>
            </a:r>
          </a:p>
          <a:p>
            <a:pPr>
              <a:spcAft>
                <a:spcPts val="600"/>
              </a:spcAft>
              <a:buClr>
                <a:schemeClr val="tx1"/>
              </a:buClr>
            </a:pPr>
            <a:r>
              <a:rPr lang="en-US" sz="2800" dirty="0">
                <a:solidFill>
                  <a:srgbClr val="221E1F"/>
                </a:solidFill>
                <a:latin typeface="+mn-lt"/>
              </a:rPr>
              <a:t>Offers broad-based considerations for reform efforts regarding EL services and programs in two categories: contextual and strategic/instructional. </a:t>
            </a:r>
          </a:p>
        </p:txBody>
      </p:sp>
      <p:sp>
        <p:nvSpPr>
          <p:cNvPr id="11" name="Slide Number Placeholder 10"/>
          <p:cNvSpPr>
            <a:spLocks noGrp="1"/>
          </p:cNvSpPr>
          <p:nvPr>
            <p:ph type="sldNum" sz="quarter" idx="12"/>
          </p:nvPr>
        </p:nvSpPr>
        <p:spPr/>
        <p:txBody>
          <a:bodyPr/>
          <a:lstStyle/>
          <a:p>
            <a:fld id="{51673D77-75BC-424E-BFFA-F0B1EFAD03D4}" type="slidenum">
              <a:rPr lang="en-US" smtClean="0"/>
              <a:pPr/>
              <a:t>26</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249017"/>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Language Assistance Program Tools</a:t>
            </a:r>
            <a:endParaRPr lang="en-US" sz="4000" dirty="0"/>
          </a:p>
        </p:txBody>
      </p:sp>
    </p:spTree>
    <p:extLst>
      <p:ext uri="{BB962C8B-B14F-4D97-AF65-F5344CB8AC3E}">
        <p14:creationId xmlns:p14="http://schemas.microsoft.com/office/powerpoint/2010/main" val="3738621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2213112"/>
            <a:ext cx="8240663" cy="3354765"/>
          </a:xfrm>
          <a:prstGeom prst="rect">
            <a:avLst/>
          </a:prstGeom>
        </p:spPr>
        <p:txBody>
          <a:bodyPr wrap="square">
            <a:spAutoFit/>
          </a:bodyPr>
          <a:lstStyle/>
          <a:p>
            <a:pPr>
              <a:spcAft>
                <a:spcPts val="600"/>
              </a:spcAft>
              <a:buClr>
                <a:schemeClr val="tx1"/>
              </a:buClr>
            </a:pPr>
            <a:r>
              <a:rPr lang="en-US" sz="3600" b="1" dirty="0">
                <a:solidFill>
                  <a:srgbClr val="17375E"/>
                </a:solidFill>
                <a:latin typeface="+mn-lt"/>
              </a:rPr>
              <a:t>Tool #4</a:t>
            </a:r>
            <a:endParaRPr lang="en-US" sz="3600" dirty="0">
              <a:solidFill>
                <a:srgbClr val="221E1F"/>
              </a:solidFill>
              <a:latin typeface="+mn-lt"/>
            </a:endParaRPr>
          </a:p>
          <a:p>
            <a:pPr>
              <a:spcAft>
                <a:spcPts val="600"/>
              </a:spcAft>
              <a:buClr>
                <a:schemeClr val="tx1"/>
              </a:buClr>
            </a:pPr>
            <a:r>
              <a:rPr lang="en-US" sz="3200" b="1" i="1" dirty="0">
                <a:solidFill>
                  <a:srgbClr val="221E1F"/>
                </a:solidFill>
                <a:latin typeface="+mn-lt"/>
              </a:rPr>
              <a:t>English Learner Program Chart</a:t>
            </a:r>
          </a:p>
          <a:p>
            <a:pPr>
              <a:spcAft>
                <a:spcPts val="600"/>
              </a:spcAft>
              <a:buClr>
                <a:schemeClr val="tx1"/>
              </a:buClr>
            </a:pPr>
            <a:endParaRPr lang="en-US" sz="1200" b="1" i="1" dirty="0">
              <a:solidFill>
                <a:srgbClr val="221E1F"/>
              </a:solidFill>
              <a:latin typeface="+mn-lt"/>
            </a:endParaRPr>
          </a:p>
          <a:p>
            <a:pPr marL="457200" indent="-457200">
              <a:spcAft>
                <a:spcPts val="600"/>
              </a:spcAft>
              <a:buClr>
                <a:schemeClr val="tx1"/>
              </a:buClr>
              <a:buFont typeface="Arial" panose="020B0604020202020204" pitchFamily="34" charset="0"/>
              <a:buChar char="•"/>
            </a:pPr>
            <a:r>
              <a:rPr lang="en-US" sz="2800" dirty="0">
                <a:solidFill>
                  <a:srgbClr val="221E1F"/>
                </a:solidFill>
                <a:latin typeface="+mn-lt"/>
              </a:rPr>
              <a:t>Includes a brief overview of EL program options.</a:t>
            </a:r>
            <a:endParaRPr lang="en-US" sz="2800" b="1" dirty="0">
              <a:solidFill>
                <a:srgbClr val="221E1F"/>
              </a:solidFill>
              <a:latin typeface="+mn-lt"/>
            </a:endParaRPr>
          </a:p>
          <a:p>
            <a:pPr marL="457200" indent="-457200">
              <a:spcAft>
                <a:spcPts val="600"/>
              </a:spcAft>
              <a:buClr>
                <a:schemeClr val="tx1"/>
              </a:buClr>
              <a:buFont typeface="Arial" panose="020B0604020202020204" pitchFamily="34" charset="0"/>
              <a:buChar char="•"/>
            </a:pPr>
            <a:r>
              <a:rPr lang="en-US" sz="2800" dirty="0">
                <a:solidFill>
                  <a:srgbClr val="221E1F"/>
                </a:solidFill>
                <a:latin typeface="+mn-lt"/>
              </a:rPr>
              <a:t>Assists district and school leaders in examining EL program options, including program goals and languages used in instruction.</a:t>
            </a:r>
          </a:p>
        </p:txBody>
      </p:sp>
      <p:sp>
        <p:nvSpPr>
          <p:cNvPr id="11" name="Slide Number Placeholder 10"/>
          <p:cNvSpPr>
            <a:spLocks noGrp="1"/>
          </p:cNvSpPr>
          <p:nvPr>
            <p:ph type="sldNum" sz="quarter" idx="12"/>
          </p:nvPr>
        </p:nvSpPr>
        <p:spPr/>
        <p:txBody>
          <a:bodyPr/>
          <a:lstStyle/>
          <a:p>
            <a:fld id="{51673D77-75BC-424E-BFFA-F0B1EFAD03D4}" type="slidenum">
              <a:rPr lang="en-US" smtClean="0"/>
              <a:pPr/>
              <a:t>27</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249017"/>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Language Assistance Program Tools</a:t>
            </a:r>
            <a:endParaRPr lang="en-US" sz="4000" dirty="0"/>
          </a:p>
        </p:txBody>
      </p:sp>
    </p:spTree>
    <p:extLst>
      <p:ext uri="{BB962C8B-B14F-4D97-AF65-F5344CB8AC3E}">
        <p14:creationId xmlns:p14="http://schemas.microsoft.com/office/powerpoint/2010/main" val="872331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CC56-ACA7-4A85-9A50-2FAF39C4A646}"/>
              </a:ext>
            </a:extLst>
          </p:cNvPr>
          <p:cNvSpPr>
            <a:spLocks noGrp="1"/>
          </p:cNvSpPr>
          <p:nvPr>
            <p:ph type="title"/>
          </p:nvPr>
        </p:nvSpPr>
        <p:spPr/>
        <p:txBody>
          <a:bodyPr/>
          <a:lstStyle/>
          <a:p>
            <a:r>
              <a:rPr lang="en-US" dirty="0"/>
              <a:t>Background Resources</a:t>
            </a:r>
          </a:p>
        </p:txBody>
      </p:sp>
      <p:sp>
        <p:nvSpPr>
          <p:cNvPr id="3" name="Content Placeholder 2">
            <a:extLst>
              <a:ext uri="{FF2B5EF4-FFF2-40B4-BE49-F238E27FC236}">
                <a16:creationId xmlns:a16="http://schemas.microsoft.com/office/drawing/2014/main" id="{26B0F2BC-F4B6-4119-AB93-41D86BDE4C7C}"/>
              </a:ext>
            </a:extLst>
          </p:cNvPr>
          <p:cNvSpPr>
            <a:spLocks noGrp="1"/>
          </p:cNvSpPr>
          <p:nvPr>
            <p:ph sz="quarter" idx="1"/>
          </p:nvPr>
        </p:nvSpPr>
        <p:spPr>
          <a:xfrm>
            <a:off x="236568" y="1524000"/>
            <a:ext cx="8755032" cy="4876800"/>
          </a:xfrm>
        </p:spPr>
        <p:txBody>
          <a:bodyPr>
            <a:noAutofit/>
          </a:bodyPr>
          <a:lstStyle/>
          <a:p>
            <a:r>
              <a:rPr lang="en-US" sz="2500" dirty="0"/>
              <a:t>Fact sheet on the responsibilities of school districts</a:t>
            </a:r>
          </a:p>
          <a:p>
            <a:r>
              <a:rPr lang="en-US" sz="2500" dirty="0"/>
              <a:t>Fact sheet answering common questions about the rights of limited English proficient parents and guardians</a:t>
            </a:r>
          </a:p>
          <a:p>
            <a:r>
              <a:rPr lang="en-US" sz="2500" dirty="0"/>
              <a:t>Original OCR/DOJ guidance in “Dear Colleague” letter </a:t>
            </a:r>
          </a:p>
          <a:p>
            <a:r>
              <a:rPr lang="en-US" sz="2500" dirty="0"/>
              <a:t>Translations into multiple languages</a:t>
            </a:r>
          </a:p>
          <a:p>
            <a:r>
              <a:rPr lang="en-US" sz="2500" dirty="0"/>
              <a:t>All available at </a:t>
            </a:r>
            <a:r>
              <a:rPr lang="en-US" sz="2500" dirty="0">
                <a:hlinkClick r:id="rId3"/>
              </a:rPr>
              <a:t>https://www2.ed.gov/about/offices/list/ocr/ellresources.html</a:t>
            </a:r>
            <a:r>
              <a:rPr lang="en-US" sz="2500" dirty="0"/>
              <a:t> </a:t>
            </a:r>
          </a:p>
          <a:p>
            <a:r>
              <a:rPr lang="en-US" sz="2500" dirty="0"/>
              <a:t>Companion toolkit from the Dept. of Education Office of English Language Acquisition: </a:t>
            </a:r>
            <a:r>
              <a:rPr lang="en-US" sz="2500" dirty="0">
                <a:hlinkClick r:id="rId4"/>
              </a:rPr>
              <a:t>https://www2.ed.gov/about/offices/list/oela/english-learner-toolkit/index.html</a:t>
            </a:r>
            <a:r>
              <a:rPr lang="en-US" sz="2500" dirty="0"/>
              <a:t> </a:t>
            </a:r>
          </a:p>
        </p:txBody>
      </p:sp>
    </p:spTree>
    <p:extLst>
      <p:ext uri="{BB962C8B-B14F-4D97-AF65-F5344CB8AC3E}">
        <p14:creationId xmlns:p14="http://schemas.microsoft.com/office/powerpoint/2010/main" val="3640268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015" y="1447800"/>
            <a:ext cx="8754185" cy="4708981"/>
          </a:xfrm>
          <a:prstGeom prst="rect">
            <a:avLst/>
          </a:prstGeom>
        </p:spPr>
        <p:txBody>
          <a:bodyPr wrap="square">
            <a:spAutoFit/>
          </a:bodyPr>
          <a:lstStyle/>
          <a:p>
            <a:pPr marL="342900" indent="-342900">
              <a:buClr>
                <a:schemeClr val="tx1"/>
              </a:buClr>
              <a:buFont typeface="Arial" panose="020B0604020202020204" pitchFamily="34" charset="0"/>
              <a:buChar char="•"/>
            </a:pPr>
            <a:r>
              <a:rPr lang="en-US" sz="2000" dirty="0"/>
              <a:t>Espinosa, L. M. (2013, August). </a:t>
            </a:r>
            <a:r>
              <a:rPr lang="en-US" sz="2000" dirty="0">
                <a:hlinkClick r:id="rId3"/>
              </a:rPr>
              <a:t>PreK-3rd: Challenging common myths about dual language learners  </a:t>
            </a:r>
            <a:r>
              <a:rPr lang="en-US" sz="2000" dirty="0"/>
              <a:t>(PreK-3rd Policy to Action Brief No. 10). New York, NY: Foundation for Child Development) </a:t>
            </a:r>
          </a:p>
          <a:p>
            <a:pPr marL="342900" indent="-342900">
              <a:buClr>
                <a:schemeClr val="tx1"/>
              </a:buClr>
              <a:buFont typeface="Arial" panose="020B0604020202020204" pitchFamily="34" charset="0"/>
              <a:buChar char="•"/>
            </a:pPr>
            <a:r>
              <a:rPr lang="en-US" sz="2000" dirty="0"/>
              <a:t>Fortune T. W., &amp; Christian, D. (2012, October). </a:t>
            </a:r>
            <a:r>
              <a:rPr lang="en-US" sz="2000" dirty="0">
                <a:hlinkClick r:id="rId4"/>
              </a:rPr>
              <a:t>Dual language immersion education: State of the states. Introduction to Panel Presentation at Immersion 2012: Bridging Contexts for a Multilingual World</a:t>
            </a:r>
            <a:r>
              <a:rPr lang="en-US" sz="2000" dirty="0"/>
              <a:t>, St. Paul, MN.</a:t>
            </a:r>
          </a:p>
          <a:p>
            <a:pPr marL="342900" indent="-342900">
              <a:buClr>
                <a:schemeClr val="tx1"/>
              </a:buClr>
              <a:buFont typeface="Arial" panose="020B0604020202020204" pitchFamily="34" charset="0"/>
              <a:buChar char="•"/>
            </a:pPr>
            <a:r>
              <a:rPr lang="en-US" sz="2000" dirty="0"/>
              <a:t> Howard, E. R., </a:t>
            </a:r>
            <a:r>
              <a:rPr lang="en-US" sz="2000" dirty="0" err="1"/>
              <a:t>Sugarman</a:t>
            </a:r>
            <a:r>
              <a:rPr lang="en-US" sz="2000" dirty="0"/>
              <a:t>, J., Christian, D., Lindholm-Leary, K. J., &amp; Rogers, D. (2007). </a:t>
            </a:r>
            <a:r>
              <a:rPr lang="en-US" sz="2000" dirty="0">
                <a:hlinkClick r:id="rId5"/>
              </a:rPr>
              <a:t>Guiding principles for dual language education </a:t>
            </a:r>
            <a:r>
              <a:rPr lang="en-US" sz="2000" dirty="0"/>
              <a:t>(2nd ed.). Washington, DC: Center for Applied Linguistics. </a:t>
            </a:r>
          </a:p>
          <a:p>
            <a:pPr marL="342900" indent="-342900">
              <a:buClr>
                <a:schemeClr val="tx1"/>
              </a:buClr>
              <a:buFont typeface="Arial" panose="020B0604020202020204" pitchFamily="34" charset="0"/>
              <a:buChar char="•"/>
            </a:pPr>
            <a:r>
              <a:rPr lang="en-US" sz="2000" dirty="0" err="1"/>
              <a:t>Moughamian</a:t>
            </a:r>
            <a:r>
              <a:rPr lang="en-US" sz="2000" dirty="0"/>
              <a:t>, A. C., Rivera, M. O., &amp; Francis, D. J. (2009). </a:t>
            </a:r>
            <a:r>
              <a:rPr lang="en-US" sz="2000" dirty="0">
                <a:hlinkClick r:id="rId6"/>
              </a:rPr>
              <a:t>Instructional models and strategies for teaching English language learners</a:t>
            </a:r>
            <a:r>
              <a:rPr lang="en-US" sz="2000" dirty="0"/>
              <a:t>. Portsmouth, NH: RMC Research Corporation, Center on Instruction. </a:t>
            </a:r>
          </a:p>
          <a:p>
            <a:pPr marL="342900" indent="-342900">
              <a:buClr>
                <a:schemeClr val="tx1"/>
              </a:buClr>
              <a:buFont typeface="Arial" panose="020B0604020202020204" pitchFamily="34" charset="0"/>
              <a:buChar char="•"/>
            </a:pPr>
            <a:r>
              <a:rPr lang="en-US" sz="2000" dirty="0" err="1"/>
              <a:t>Vialpando</a:t>
            </a:r>
            <a:r>
              <a:rPr lang="en-US" sz="2000" dirty="0"/>
              <a:t>, J., Yedlin, J., </a:t>
            </a:r>
            <a:r>
              <a:rPr lang="en-US" sz="2000" dirty="0" err="1"/>
              <a:t>Linse</a:t>
            </a:r>
            <a:r>
              <a:rPr lang="en-US" sz="2000" dirty="0"/>
              <a:t>, C., Harrington, M., &amp; Cannon, G. (2005). </a:t>
            </a:r>
            <a:r>
              <a:rPr lang="en-US" sz="2000" dirty="0">
                <a:hlinkClick r:id="rId7"/>
              </a:rPr>
              <a:t>Educating English language learners: Implementing instructional practices.</a:t>
            </a:r>
            <a:r>
              <a:rPr lang="en-US" sz="2000" dirty="0"/>
              <a:t> Washington, DC: National Council of La Raza. </a:t>
            </a:r>
            <a:endParaRPr lang="en-US" sz="2000" dirty="0">
              <a:solidFill>
                <a:srgbClr val="221E1F"/>
              </a:solidFill>
              <a:latin typeface="+mn-lt"/>
            </a:endParaRPr>
          </a:p>
        </p:txBody>
      </p:sp>
      <p:sp>
        <p:nvSpPr>
          <p:cNvPr id="11" name="Slide Number Placeholder 10"/>
          <p:cNvSpPr>
            <a:spLocks noGrp="1"/>
          </p:cNvSpPr>
          <p:nvPr>
            <p:ph type="sldNum" sz="quarter" idx="12"/>
          </p:nvPr>
        </p:nvSpPr>
        <p:spPr/>
        <p:txBody>
          <a:bodyPr/>
          <a:lstStyle/>
          <a:p>
            <a:fld id="{51673D77-75BC-424E-BFFA-F0B1EFAD03D4}" type="slidenum">
              <a:rPr lang="en-US" smtClean="0"/>
              <a:pPr/>
              <a:t>29</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3387" y="762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t>Further Reading</a:t>
            </a:r>
          </a:p>
        </p:txBody>
      </p:sp>
    </p:spTree>
    <p:extLst>
      <p:ext uri="{BB962C8B-B14F-4D97-AF65-F5344CB8AC3E}">
        <p14:creationId xmlns:p14="http://schemas.microsoft.com/office/powerpoint/2010/main" val="99095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1BA-E467-424C-83BB-926DD3E15E98}"/>
              </a:ext>
            </a:extLst>
          </p:cNvPr>
          <p:cNvSpPr>
            <a:spLocks noGrp="1"/>
          </p:cNvSpPr>
          <p:nvPr>
            <p:ph type="title"/>
          </p:nvPr>
        </p:nvSpPr>
        <p:spPr>
          <a:xfrm>
            <a:off x="635302" y="1066800"/>
            <a:ext cx="8153400" cy="990600"/>
          </a:xfrm>
        </p:spPr>
        <p:txBody>
          <a:bodyPr/>
          <a:lstStyle/>
          <a:p>
            <a:r>
              <a:rPr lang="en-US" i="1" dirty="0" smtClean="0"/>
              <a:t>English Learner Tool Kit </a:t>
            </a:r>
            <a:r>
              <a:rPr lang="en-US" dirty="0" smtClean="0"/>
              <a:t>Topics</a:t>
            </a:r>
            <a:endParaRPr lang="en-US" dirty="0"/>
          </a:p>
        </p:txBody>
      </p:sp>
      <p:sp>
        <p:nvSpPr>
          <p:cNvPr id="3" name="Content Placeholder 2">
            <a:extLst>
              <a:ext uri="{FF2B5EF4-FFF2-40B4-BE49-F238E27FC236}">
                <a16:creationId xmlns:a16="http://schemas.microsoft.com/office/drawing/2014/main" id="{34BB8641-A203-4094-9BEE-99833D057405}"/>
              </a:ext>
            </a:extLst>
          </p:cNvPr>
          <p:cNvSpPr>
            <a:spLocks noGrp="1"/>
          </p:cNvSpPr>
          <p:nvPr>
            <p:ph sz="quarter" idx="1"/>
          </p:nvPr>
        </p:nvSpPr>
        <p:spPr>
          <a:xfrm>
            <a:off x="152400" y="2133600"/>
            <a:ext cx="8864902" cy="4648200"/>
          </a:xfrm>
        </p:spPr>
        <p:txBody>
          <a:bodyPr numCol="2"/>
          <a:lstStyle/>
          <a:p>
            <a:pPr marL="465138" indent="-465138">
              <a:spcBef>
                <a:spcPts val="0"/>
              </a:spcBef>
              <a:buClrTx/>
              <a:buSzPct val="100000"/>
              <a:buFont typeface="+mj-lt"/>
              <a:buAutoNum type="arabicPeriod"/>
            </a:pPr>
            <a:r>
              <a:rPr lang="en-US" sz="3200" dirty="0" smtClean="0"/>
              <a:t>Identifying All ELs</a:t>
            </a:r>
            <a:endParaRPr lang="en-US" sz="3200" dirty="0"/>
          </a:p>
          <a:p>
            <a:pPr marL="465138" indent="-465138">
              <a:spcBef>
                <a:spcPts val="0"/>
              </a:spcBef>
              <a:buClrTx/>
              <a:buSzPct val="100000"/>
              <a:buFont typeface="+mj-lt"/>
              <a:buAutoNum type="arabicPeriod"/>
            </a:pPr>
            <a:r>
              <a:rPr lang="en-US" sz="3200" b="1" u="sng" dirty="0" smtClean="0"/>
              <a:t>Language Assistance Programs</a:t>
            </a:r>
            <a:endParaRPr lang="en-US" sz="3200" b="1" u="sng" dirty="0"/>
          </a:p>
          <a:p>
            <a:pPr marL="465138" indent="-465138">
              <a:spcBef>
                <a:spcPts val="0"/>
              </a:spcBef>
              <a:buClrTx/>
              <a:buSzPct val="100000"/>
              <a:buFont typeface="+mj-lt"/>
              <a:buAutoNum type="arabicPeriod"/>
            </a:pPr>
            <a:r>
              <a:rPr lang="en-US" sz="3200" dirty="0" smtClean="0"/>
              <a:t>Staffing </a:t>
            </a:r>
            <a:r>
              <a:rPr lang="en-US" sz="3200" dirty="0"/>
              <a:t>and </a:t>
            </a:r>
            <a:r>
              <a:rPr lang="en-US" sz="3200" dirty="0" smtClean="0"/>
              <a:t>Supports</a:t>
            </a:r>
            <a:endParaRPr lang="en-US" sz="3200" dirty="0"/>
          </a:p>
          <a:p>
            <a:pPr marL="465138" indent="-465138">
              <a:spcBef>
                <a:spcPts val="0"/>
              </a:spcBef>
              <a:buClrTx/>
              <a:buSzPct val="100000"/>
              <a:buFont typeface="+mj-lt"/>
              <a:buAutoNum type="arabicPeriod"/>
            </a:pPr>
            <a:r>
              <a:rPr lang="en-US" sz="3200" dirty="0"/>
              <a:t>Meaningful </a:t>
            </a:r>
            <a:r>
              <a:rPr lang="en-US" sz="3200" dirty="0" smtClean="0"/>
              <a:t>Access</a:t>
            </a:r>
          </a:p>
          <a:p>
            <a:pPr marL="465138" indent="-465138">
              <a:spcBef>
                <a:spcPts val="0"/>
              </a:spcBef>
              <a:buClrTx/>
              <a:buSzPct val="100000"/>
              <a:buFont typeface="+mj-lt"/>
              <a:buAutoNum type="arabicPeriod"/>
            </a:pPr>
            <a:r>
              <a:rPr lang="en-US" sz="3200" dirty="0" smtClean="0"/>
              <a:t>Inclusive Environment</a:t>
            </a:r>
            <a:endParaRPr lang="en-US" sz="3200" dirty="0"/>
          </a:p>
          <a:p>
            <a:pPr marL="465138" indent="-465138">
              <a:spcBef>
                <a:spcPts val="0"/>
              </a:spcBef>
              <a:buClrTx/>
              <a:buSzPct val="100000"/>
              <a:buFont typeface="+mj-lt"/>
              <a:buAutoNum type="arabicPeriod"/>
            </a:pPr>
            <a:r>
              <a:rPr lang="en-US" sz="3200" dirty="0" smtClean="0"/>
              <a:t>ELs </a:t>
            </a:r>
            <a:r>
              <a:rPr lang="en-US" sz="3200" dirty="0"/>
              <a:t>with </a:t>
            </a:r>
            <a:r>
              <a:rPr lang="en-US" sz="3200" dirty="0" smtClean="0"/>
              <a:t>Disabilities</a:t>
            </a:r>
          </a:p>
          <a:p>
            <a:pPr marL="514350" indent="-514350">
              <a:spcBef>
                <a:spcPts val="0"/>
              </a:spcBef>
              <a:buClrTx/>
              <a:buFont typeface="+mj-lt"/>
              <a:buAutoNum type="arabicPeriod"/>
            </a:pPr>
            <a:endParaRPr lang="en-US" sz="3200" dirty="0"/>
          </a:p>
          <a:p>
            <a:pPr marL="514350" indent="-514350">
              <a:spcBef>
                <a:spcPts val="0"/>
              </a:spcBef>
              <a:buClrTx/>
              <a:buFont typeface="+mj-lt"/>
              <a:buAutoNum type="arabicPeriod"/>
            </a:pPr>
            <a:endParaRPr lang="en-US" sz="3200" dirty="0"/>
          </a:p>
          <a:p>
            <a:pPr marL="798513" indent="-514350">
              <a:spcBef>
                <a:spcPts val="0"/>
              </a:spcBef>
              <a:buClrTx/>
              <a:buSzPct val="100000"/>
              <a:buFont typeface="+mj-lt"/>
              <a:buAutoNum type="arabicPeriod"/>
            </a:pPr>
            <a:r>
              <a:rPr lang="en-US" sz="3200" dirty="0" smtClean="0"/>
              <a:t>ELs </a:t>
            </a:r>
            <a:r>
              <a:rPr lang="en-US" sz="3200" dirty="0"/>
              <a:t>Who Opt </a:t>
            </a:r>
            <a:r>
              <a:rPr lang="en-US" sz="3200" dirty="0" smtClean="0"/>
              <a:t>Out of Programs</a:t>
            </a:r>
            <a:endParaRPr lang="en-US" sz="3200" dirty="0"/>
          </a:p>
          <a:p>
            <a:pPr marL="798513" indent="-514350">
              <a:spcBef>
                <a:spcPts val="0"/>
              </a:spcBef>
              <a:buClrTx/>
              <a:buSzPct val="100000"/>
              <a:buFont typeface="+mj-lt"/>
              <a:buAutoNum type="arabicPeriod"/>
            </a:pPr>
            <a:r>
              <a:rPr lang="en-US" sz="3200" dirty="0"/>
              <a:t>Monitoring and </a:t>
            </a:r>
            <a:r>
              <a:rPr lang="en-US" sz="3200" dirty="0" smtClean="0"/>
              <a:t>Exiting EL Programs</a:t>
            </a:r>
            <a:endParaRPr lang="en-US" sz="3200" dirty="0"/>
          </a:p>
          <a:p>
            <a:pPr marL="798513" indent="-514350">
              <a:spcBef>
                <a:spcPts val="0"/>
              </a:spcBef>
              <a:buClrTx/>
              <a:buSzPct val="100000"/>
              <a:buFont typeface="+mj-lt"/>
              <a:buAutoNum type="arabicPeriod"/>
            </a:pPr>
            <a:r>
              <a:rPr lang="en-US" sz="3200" dirty="0" smtClean="0"/>
              <a:t>Evaluation of EL Programs</a:t>
            </a:r>
            <a:endParaRPr lang="en-US" sz="3200" dirty="0"/>
          </a:p>
          <a:p>
            <a:pPr marL="798513" indent="-514350">
              <a:spcBef>
                <a:spcPts val="0"/>
              </a:spcBef>
              <a:buClrTx/>
              <a:buSzPct val="100000"/>
              <a:buFont typeface="+mj-lt"/>
              <a:buAutoNum type="arabicPeriod"/>
            </a:pPr>
            <a:r>
              <a:rPr lang="en-US" sz="3200" dirty="0" smtClean="0"/>
              <a:t>Communication with EL Parents</a:t>
            </a:r>
            <a:endParaRPr lang="en-US" sz="3200" dirty="0"/>
          </a:p>
        </p:txBody>
      </p:sp>
    </p:spTree>
    <p:extLst>
      <p:ext uri="{BB962C8B-B14F-4D97-AF65-F5344CB8AC3E}">
        <p14:creationId xmlns:p14="http://schemas.microsoft.com/office/powerpoint/2010/main" val="2029499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1AA4-10B1-4FD2-AECD-1936905CC446}"/>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35545A99-4ADF-428E-AA00-CA6E169D15FB}"/>
              </a:ext>
            </a:extLst>
          </p:cNvPr>
          <p:cNvSpPr>
            <a:spLocks noGrp="1"/>
          </p:cNvSpPr>
          <p:nvPr>
            <p:ph sz="quarter" idx="1"/>
          </p:nvPr>
        </p:nvSpPr>
        <p:spPr>
          <a:xfrm>
            <a:off x="457200" y="1905000"/>
            <a:ext cx="8153400" cy="4495800"/>
          </a:xfrm>
        </p:spPr>
        <p:txBody>
          <a:bodyPr/>
          <a:lstStyle/>
          <a:p>
            <a:r>
              <a:rPr lang="en-US" dirty="0">
                <a:hlinkClick r:id="rId3"/>
              </a:rPr>
              <a:t>Title VI of the Civil Rights </a:t>
            </a:r>
            <a:r>
              <a:rPr lang="en-US" dirty="0" smtClean="0">
                <a:hlinkClick r:id="rId3"/>
              </a:rPr>
              <a:t>Act, 1964</a:t>
            </a:r>
            <a:endParaRPr lang="en-US" dirty="0"/>
          </a:p>
          <a:p>
            <a:pPr lvl="1"/>
            <a:r>
              <a:rPr lang="en-US" dirty="0"/>
              <a:t>Prohibits discrimination on the grounds of race, color, or national origin by recipients of federal financial assistance. </a:t>
            </a:r>
          </a:p>
          <a:p>
            <a:pPr lvl="1"/>
            <a:r>
              <a:rPr lang="en-US" dirty="0"/>
              <a:t>The Title VI regulatory requirements have been </a:t>
            </a:r>
            <a:r>
              <a:rPr lang="en-US" dirty="0" smtClean="0"/>
              <a:t>legally interpreted </a:t>
            </a:r>
            <a:r>
              <a:rPr lang="en-US" dirty="0"/>
              <a:t>to prohibit </a:t>
            </a:r>
            <a:r>
              <a:rPr lang="en-US" b="1" dirty="0">
                <a:solidFill>
                  <a:schemeClr val="tx2"/>
                </a:solidFill>
              </a:rPr>
              <a:t>denial of equal access to education </a:t>
            </a:r>
            <a:r>
              <a:rPr lang="en-US" dirty="0"/>
              <a:t>because of a language minority student's limited proficiency in English.</a:t>
            </a:r>
          </a:p>
          <a:p>
            <a:endParaRPr lang="en-US" dirty="0"/>
          </a:p>
        </p:txBody>
      </p:sp>
    </p:spTree>
    <p:extLst>
      <p:ext uri="{BB962C8B-B14F-4D97-AF65-F5344CB8AC3E}">
        <p14:creationId xmlns:p14="http://schemas.microsoft.com/office/powerpoint/2010/main" val="17374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F11D-B17C-4B3A-A69D-AA21FDC15154}"/>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F31878D2-DFC8-4679-8A12-902A7D10C11C}"/>
              </a:ext>
            </a:extLst>
          </p:cNvPr>
          <p:cNvSpPr>
            <a:spLocks noGrp="1"/>
          </p:cNvSpPr>
          <p:nvPr>
            <p:ph sz="quarter" idx="1"/>
          </p:nvPr>
        </p:nvSpPr>
        <p:spPr>
          <a:xfrm>
            <a:off x="612648" y="1752600"/>
            <a:ext cx="8153400" cy="4495800"/>
          </a:xfrm>
        </p:spPr>
        <p:txBody>
          <a:bodyPr/>
          <a:lstStyle/>
          <a:p>
            <a:r>
              <a:rPr lang="en-US" sz="3200" i="1" dirty="0">
                <a:solidFill>
                  <a:schemeClr val="accent2"/>
                </a:solidFill>
                <a:hlinkClick r:id="rId3"/>
              </a:rPr>
              <a:t>Lau v. Nichols </a:t>
            </a:r>
            <a:r>
              <a:rPr lang="en-US" sz="3200" dirty="0">
                <a:solidFill>
                  <a:schemeClr val="accent2"/>
                </a:solidFill>
                <a:hlinkClick r:id="rId3"/>
              </a:rPr>
              <a:t>Court </a:t>
            </a:r>
            <a:r>
              <a:rPr lang="en-US" sz="3200" dirty="0" smtClean="0">
                <a:solidFill>
                  <a:schemeClr val="accent2"/>
                </a:solidFill>
                <a:hlinkClick r:id="rId3"/>
              </a:rPr>
              <a:t>Case, </a:t>
            </a:r>
            <a:r>
              <a:rPr lang="en-US" sz="3200" dirty="0">
                <a:solidFill>
                  <a:schemeClr val="accent2"/>
                </a:solidFill>
                <a:hlinkClick r:id="rId3"/>
              </a:rPr>
              <a:t>1974</a:t>
            </a:r>
            <a:endParaRPr lang="en-US" sz="3200" dirty="0">
              <a:solidFill>
                <a:schemeClr val="accent2"/>
              </a:solidFill>
            </a:endParaRPr>
          </a:p>
          <a:p>
            <a:pPr lvl="1"/>
            <a:r>
              <a:rPr lang="en-US" sz="2700" dirty="0"/>
              <a:t>Case dealt with San Francisco school system’s failure to provide English language instruction to 1,800 students of Chinese ancestry.</a:t>
            </a:r>
          </a:p>
          <a:p>
            <a:pPr lvl="1"/>
            <a:r>
              <a:rPr lang="en-US" sz="2700" dirty="0"/>
              <a:t>U.S. Supreme Court unanimously ruled that a lack of supplemental instruction for English learners denies them a </a:t>
            </a:r>
            <a:r>
              <a:rPr lang="en-US" sz="2700" b="1" dirty="0">
                <a:solidFill>
                  <a:srgbClr val="17375E"/>
                </a:solidFill>
              </a:rPr>
              <a:t>meaningful </a:t>
            </a:r>
            <a:r>
              <a:rPr lang="en-US" sz="2700" dirty="0"/>
              <a:t>opportunity to participate in </a:t>
            </a:r>
            <a:r>
              <a:rPr lang="en-US" sz="2700" dirty="0" smtClean="0"/>
              <a:t>educational programs, </a:t>
            </a:r>
            <a:r>
              <a:rPr lang="en-US" sz="2700" dirty="0"/>
              <a:t>which violates the Civil Rights Act of 1964. </a:t>
            </a:r>
          </a:p>
        </p:txBody>
      </p:sp>
    </p:spTree>
    <p:extLst>
      <p:ext uri="{BB962C8B-B14F-4D97-AF65-F5344CB8AC3E}">
        <p14:creationId xmlns:p14="http://schemas.microsoft.com/office/powerpoint/2010/main" val="4265512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8976-0561-43CF-B829-3DEE5E5E5010}"/>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AE8334A5-EA5F-4645-A8AC-E106776DD0FA}"/>
              </a:ext>
            </a:extLst>
          </p:cNvPr>
          <p:cNvSpPr>
            <a:spLocks noGrp="1"/>
          </p:cNvSpPr>
          <p:nvPr>
            <p:ph sz="quarter" idx="1"/>
          </p:nvPr>
        </p:nvSpPr>
        <p:spPr>
          <a:xfrm>
            <a:off x="612648" y="1752600"/>
            <a:ext cx="8153400" cy="4495800"/>
          </a:xfrm>
        </p:spPr>
        <p:txBody>
          <a:bodyPr/>
          <a:lstStyle/>
          <a:p>
            <a:r>
              <a:rPr lang="en-US" dirty="0">
                <a:hlinkClick r:id="rId3"/>
              </a:rPr>
              <a:t>Equal Educational Opportunities Act (EEOA), 1974</a:t>
            </a:r>
          </a:p>
          <a:p>
            <a:pPr lvl="1"/>
            <a:r>
              <a:rPr lang="en-US" dirty="0"/>
              <a:t>Prohibits states from denying equal educational opportunity to an individual on account of his or her race, color, sex, or national origin. </a:t>
            </a:r>
          </a:p>
          <a:p>
            <a:pPr lvl="1"/>
            <a:r>
              <a:rPr lang="en-US" dirty="0"/>
              <a:t>The statute specifically prohibits states from </a:t>
            </a:r>
            <a:r>
              <a:rPr lang="en-US" b="1" dirty="0">
                <a:solidFill>
                  <a:schemeClr val="tx2"/>
                </a:solidFill>
              </a:rPr>
              <a:t>denying equal educational </a:t>
            </a:r>
            <a:r>
              <a:rPr lang="en-US" dirty="0"/>
              <a:t>opportunity by the failure of an educational agency to take appropriate action to overcome language barriers that impede equal participation by its students in its instructional programs. </a:t>
            </a:r>
          </a:p>
          <a:p>
            <a:endParaRPr lang="en-US" dirty="0"/>
          </a:p>
        </p:txBody>
      </p:sp>
    </p:spTree>
    <p:extLst>
      <p:ext uri="{BB962C8B-B14F-4D97-AF65-F5344CB8AC3E}">
        <p14:creationId xmlns:p14="http://schemas.microsoft.com/office/powerpoint/2010/main" val="1400390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6D86AA9-2D8D-4BEB-B1E4-39DCC56DCDF9}"/>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b="30804"/>
          <a:stretch/>
        </p:blipFill>
        <p:spPr>
          <a:xfrm>
            <a:off x="-76200" y="3429000"/>
            <a:ext cx="9296400" cy="3429000"/>
          </a:xfrm>
          <a:prstGeom prst="rect">
            <a:avLst/>
          </a:prstGeom>
          <a:ln w="38100">
            <a:noFill/>
          </a:ln>
        </p:spPr>
      </p:pic>
      <p:sp>
        <p:nvSpPr>
          <p:cNvPr id="7" name="Rectangle 6"/>
          <p:cNvSpPr/>
          <p:nvPr/>
        </p:nvSpPr>
        <p:spPr>
          <a:xfrm>
            <a:off x="-76200" y="-76200"/>
            <a:ext cx="9296400" cy="7010400"/>
          </a:xfrm>
          <a:prstGeom prst="rect">
            <a:avLst/>
          </a:prstGeom>
          <a:solidFill>
            <a:srgbClr val="17375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89" y="152400"/>
            <a:ext cx="7306611" cy="3276600"/>
          </a:xfrm>
        </p:spPr>
        <p:txBody>
          <a:bodyPr/>
          <a:lstStyle/>
          <a:p>
            <a:pPr>
              <a:spcAft>
                <a:spcPts val="600"/>
              </a:spcAft>
            </a:pPr>
            <a:r>
              <a:rPr lang="en-US" sz="3000" dirty="0"/>
              <a:t>“There is no equality of treatment merely by providing students with the same facilities, textbooks, teachers, and curriculum; for students who do not understand English are effectively foreclosed from any meaningful education.”</a:t>
            </a:r>
          </a:p>
        </p:txBody>
      </p:sp>
      <p:sp>
        <p:nvSpPr>
          <p:cNvPr id="11" name="Text Placeholder 10"/>
          <p:cNvSpPr>
            <a:spLocks noGrp="1"/>
          </p:cNvSpPr>
          <p:nvPr>
            <p:ph type="body" sz="quarter" idx="10"/>
          </p:nvPr>
        </p:nvSpPr>
        <p:spPr>
          <a:xfrm>
            <a:off x="4038600" y="2667000"/>
            <a:ext cx="4419600" cy="946150"/>
          </a:xfrm>
        </p:spPr>
        <p:txBody>
          <a:bodyPr>
            <a:normAutofit fontScale="92500"/>
          </a:bodyPr>
          <a:lstStyle/>
          <a:p>
            <a:pPr marL="0" indent="0">
              <a:buNone/>
            </a:pPr>
            <a:r>
              <a:rPr lang="en-US" sz="3200" dirty="0"/>
              <a:t>—</a:t>
            </a:r>
            <a:r>
              <a:rPr lang="en-US" sz="3200" i="1" dirty="0"/>
              <a:t>Justice William Douglas</a:t>
            </a:r>
            <a:endParaRPr lang="en-US" sz="3200"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606297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A29-E417-4C2C-BFA5-B9B42C3ABBA6}"/>
              </a:ext>
            </a:extLst>
          </p:cNvPr>
          <p:cNvSpPr>
            <a:spLocks noGrp="1"/>
          </p:cNvSpPr>
          <p:nvPr>
            <p:ph type="title"/>
          </p:nvPr>
        </p:nvSpPr>
        <p:spPr>
          <a:xfrm>
            <a:off x="635302" y="914400"/>
            <a:ext cx="8153400" cy="990600"/>
          </a:xfrm>
        </p:spPr>
        <p:txBody>
          <a:bodyPr/>
          <a:lstStyle/>
          <a:p>
            <a:r>
              <a:rPr lang="en-US" dirty="0" smtClean="0"/>
              <a:t>Legal </a:t>
            </a:r>
            <a:r>
              <a:rPr lang="en-US" dirty="0"/>
              <a:t>Obligations</a:t>
            </a:r>
          </a:p>
        </p:txBody>
      </p:sp>
      <p:sp>
        <p:nvSpPr>
          <p:cNvPr id="3" name="Content Placeholder 2">
            <a:extLst>
              <a:ext uri="{FF2B5EF4-FFF2-40B4-BE49-F238E27FC236}">
                <a16:creationId xmlns:a16="http://schemas.microsoft.com/office/drawing/2014/main" id="{894A6F4B-62E0-4DF1-9C10-4EF4C0F2D97A}"/>
              </a:ext>
            </a:extLst>
          </p:cNvPr>
          <p:cNvSpPr>
            <a:spLocks noGrp="1"/>
          </p:cNvSpPr>
          <p:nvPr>
            <p:ph sz="quarter" idx="1"/>
          </p:nvPr>
        </p:nvSpPr>
        <p:spPr>
          <a:xfrm>
            <a:off x="612648" y="1752600"/>
            <a:ext cx="5864352" cy="4495800"/>
          </a:xfrm>
        </p:spPr>
        <p:txBody>
          <a:bodyPr/>
          <a:lstStyle/>
          <a:p>
            <a:r>
              <a:rPr lang="en-US" sz="2800" dirty="0"/>
              <a:t>U.S. Department of Education’s Office of Civil Rights (OCR) and the U.S. Department of Justice (DOJ) share enforcement authority.</a:t>
            </a:r>
          </a:p>
          <a:p>
            <a:r>
              <a:rPr lang="en-US" sz="2800" dirty="0"/>
              <a:t>Issued joint guidance in 2015 to help states, districts, and </a:t>
            </a:r>
            <a:r>
              <a:rPr lang="en-US" sz="2800" dirty="0" smtClean="0"/>
              <a:t>schools meet legal obligations to ELs.</a:t>
            </a:r>
            <a:endParaRPr lang="en-US" sz="2800" dirty="0"/>
          </a:p>
          <a:p>
            <a:r>
              <a:rPr lang="en-US" sz="2800" dirty="0"/>
              <a:t>Guidance identifies </a:t>
            </a:r>
            <a:r>
              <a:rPr lang="en-US" sz="2800" dirty="0">
                <a:hlinkClick r:id="rId3"/>
              </a:rPr>
              <a:t>10 common civil rights issues for English </a:t>
            </a:r>
            <a:r>
              <a:rPr lang="en-US" sz="2800" dirty="0" smtClean="0">
                <a:hlinkClick r:id="rId3"/>
              </a:rPr>
              <a:t>learners.</a:t>
            </a:r>
            <a:endParaRPr lang="en-US" sz="2800" dirty="0"/>
          </a:p>
        </p:txBody>
      </p:sp>
      <p:pic>
        <p:nvPicPr>
          <p:cNvPr id="1026" name="Picture 2" descr="Department of justice 1 Free vector in Encapsulated ...">
            <a:extLst>
              <a:ext uri="{FF2B5EF4-FFF2-40B4-BE49-F238E27FC236}">
                <a16:creationId xmlns:a16="http://schemas.microsoft.com/office/drawing/2014/main" id="{6786BBA3-2996-4D5F-B37D-4525617A4D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93854" y="1371600"/>
            <a:ext cx="2194848" cy="21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Office of Educational Technology">
            <a:extLst>
              <a:ext uri="{FF2B5EF4-FFF2-40B4-BE49-F238E27FC236}">
                <a16:creationId xmlns:a16="http://schemas.microsoft.com/office/drawing/2014/main" id="{6AA2EB72-EF80-4736-B6C4-18B362E42F61}"/>
              </a:ext>
            </a:extLst>
          </p:cNvPr>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6593854" y="3810000"/>
            <a:ext cx="2194560" cy="215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3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a:xfrm>
            <a:off x="762000" y="1523999"/>
            <a:ext cx="7467600" cy="2438401"/>
          </a:xfrm>
        </p:spPr>
        <p:txBody>
          <a:bodyPr/>
          <a:lstStyle/>
          <a:p>
            <a:pPr algn="ctr"/>
            <a:r>
              <a:rPr lang="en-US" sz="5400" cap="none" dirty="0"/>
              <a:t>Providing a Language Assistance Program</a:t>
            </a:r>
          </a:p>
        </p:txBody>
      </p:sp>
    </p:spTree>
    <p:extLst>
      <p:ext uri="{BB962C8B-B14F-4D97-AF65-F5344CB8AC3E}">
        <p14:creationId xmlns:p14="http://schemas.microsoft.com/office/powerpoint/2010/main" val="42868510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SBE Layout 1">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3452AEA-1AC0-4BAA-8C2C-3246DA1DFD38}">
  <we:reference id="wa104381335"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 xsi:nil="true"/>
    <Heading xmlns="6ce3111e-7420-4802-b50a-75d4e9a0b980" xsi:nil="true"/>
    <Sort_x0020_Order xmlns="6ce3111e-7420-4802-b50a-75d4e9a0b980">999</Sort_x0020_Order>
    <Year xmlns="d21dc803-237d-4c68-8692-8d731fd29118" xsi:nil="true"/>
    <ModifiedBeforeRun xmlns="d21dc803-237d-4c68-8692-8d731fd29118" xsi:nil="true"/>
    <ParagraphBeforeLink xmlns="d21dc803-237d-4c68-8692-8d731fd29118" xsi:nil="true"/>
    <Archive xmlns="6ce3111e-7420-4802-b50a-75d4e9a0b980">true</Archive>
    <AdditionalPageInfo xmlns="d21dc803-237d-4c68-8692-8d731fd29118" xsi:nil="true"/>
    <LifetimeViews xmlns="d21dc803-237d-4c68-8692-8d731fd29118" xsi:nil="true"/>
    <Subbullet xmlns="d21dc803-237d-4c68-8692-8d731fd29118" xsi:nil="true"/>
    <PublishingExpirationDate xmlns="http://schemas.microsoft.com/sharepoint/v3" xsi:nil="true"/>
    <ActiveInactive xmlns="d21dc803-237d-4c68-8692-8d731fd29118">true</ActiveInactive>
    <Divisions xmlns="4d435f69-8686-490b-bd6d-b153bf22ab50">54</Divisions>
    <PublishingStartDate xmlns="http://schemas.microsoft.com/sharepoint/v3" xsi:nil="true"/>
    <TargetAudience xmlns="6ce3111e-7420-4802-b50a-75d4e9a0b980">
      <Value>2</Value>
    </TargetAudience>
    <MediaType xmlns="6ce3111e-7420-4802-b50a-75d4e9a0b980">
      <Value>15</Value>
      <Value>8</Value>
    </MediaType>
    <DisplayPage xmlns="d21dc803-237d-4c68-8692-8d731fd29118" xsi:nil="true"/>
    <Subheading xmlns="d21dc803-237d-4c68-8692-8d731fd29118" xsi:nil="true"/>
    <TaxCatchAll xmlns="6ce3111e-7420-4802-b50a-75d4e9a0b980"/>
    <Language xmlns="d21dc803-237d-4c68-8692-8d731fd29118" xsi:nil="true"/>
  </documentManagement>
</p:properties>
</file>

<file path=customXml/itemProps1.xml><?xml version="1.0" encoding="utf-8"?>
<ds:datastoreItem xmlns:ds="http://schemas.openxmlformats.org/officeDocument/2006/customXml" ds:itemID="{55B97472-B45A-463D-9662-81CDFD5A280C}"/>
</file>

<file path=customXml/itemProps2.xml><?xml version="1.0" encoding="utf-8"?>
<ds:datastoreItem xmlns:ds="http://schemas.openxmlformats.org/officeDocument/2006/customXml" ds:itemID="{FE9EE7D8-BEE3-45EA-9CF9-B912968F6E6B}"/>
</file>

<file path=customXml/itemProps3.xml><?xml version="1.0" encoding="utf-8"?>
<ds:datastoreItem xmlns:ds="http://schemas.openxmlformats.org/officeDocument/2006/customXml" ds:itemID="{5C84EED6-CB37-44E6-A092-B26142E66BCB}"/>
</file>

<file path=docProps/app.xml><?xml version="1.0" encoding="utf-8"?>
<Properties xmlns="http://schemas.openxmlformats.org/officeDocument/2006/extended-properties" xmlns:vt="http://schemas.openxmlformats.org/officeDocument/2006/docPropsVTypes">
  <Template>EL Toolkit Intro _ edited</Template>
  <TotalTime>7989</TotalTime>
  <Words>3693</Words>
  <Application>Microsoft Office PowerPoint</Application>
  <PresentationFormat>On-screen Show (4:3)</PresentationFormat>
  <Paragraphs>299</Paragraphs>
  <Slides>29</Slides>
  <Notes>29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Britannic Bold</vt:lpstr>
      <vt:lpstr>Calibri</vt:lpstr>
      <vt:lpstr>Courier New</vt:lpstr>
      <vt:lpstr>Tw Cen MT</vt:lpstr>
      <vt:lpstr>Wingdings</vt:lpstr>
      <vt:lpstr>Wingdings 2</vt:lpstr>
      <vt:lpstr>ISBE Layout 1</vt:lpstr>
      <vt:lpstr>1_Median</vt:lpstr>
      <vt:lpstr>Median</vt:lpstr>
      <vt:lpstr>Professional Development Modules: English Learner Tool Kit  Chapter Two - Language Assistance Programs</vt:lpstr>
      <vt:lpstr>Purpose</vt:lpstr>
      <vt:lpstr>English Learner Tool Kit Topics</vt:lpstr>
      <vt:lpstr>Significant Legal History</vt:lpstr>
      <vt:lpstr>Significant Legal History</vt:lpstr>
      <vt:lpstr>Significant Legal History</vt:lpstr>
      <vt:lpstr>“There is no equality of treatment merely by providing students with the same facilities, textbooks, teachers, and curriculum; for students who do not understand English are effectively foreclosed from any meaningful education.”</vt:lpstr>
      <vt:lpstr>Legal Obligations</vt:lpstr>
      <vt:lpstr>Providing a Language Assistance Program</vt:lpstr>
      <vt:lpstr>ENGLISH LEARNER TOOLKIT Chapter 2 </vt:lpstr>
      <vt:lpstr>PowerPoint Presentation</vt:lpstr>
      <vt:lpstr>ILLINOIS REQUIREMENTS</vt:lpstr>
      <vt:lpstr>Illinois State Requirements</vt:lpstr>
      <vt:lpstr>Program Models</vt:lpstr>
      <vt:lpstr>Transitional Bilingual Education</vt:lpstr>
      <vt:lpstr>Examples of TBE Program Models</vt:lpstr>
      <vt:lpstr>Transitional Bilingual Education</vt:lpstr>
      <vt:lpstr>Examples of TBE Program Models</vt:lpstr>
      <vt:lpstr>Transitional Program of Instruction (TPI)</vt:lpstr>
      <vt:lpstr>Examples of TPI Program Models</vt:lpstr>
      <vt:lpstr>Pause and Reflect</vt:lpstr>
      <vt:lpstr>Pause and Reflect</vt:lpstr>
      <vt:lpstr>Additional Resources to consider From the EL Toolkit</vt:lpstr>
      <vt:lpstr>PowerPoint Presentation</vt:lpstr>
      <vt:lpstr>PowerPoint Presentation</vt:lpstr>
      <vt:lpstr>PowerPoint Presentation</vt:lpstr>
      <vt:lpstr>PowerPoint Presentation</vt:lpstr>
      <vt:lpstr>Background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Providing English Learners with a Language Assistance Program</dc:title>
  <dc:creator>DAVID GONZALEZ NIETO</dc:creator>
  <cp:lastModifiedBy>AGUIRRE SAMUEL</cp:lastModifiedBy>
  <cp:revision>515</cp:revision>
  <cp:lastPrinted>2018-06-19T12:35:58Z</cp:lastPrinted>
  <dcterms:created xsi:type="dcterms:W3CDTF">2013-03-29T15:08:11Z</dcterms:created>
  <dcterms:modified xsi:type="dcterms:W3CDTF">2018-08-31T10:15:33Z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y fmtid="{D5CDD505-2E9C-101B-9397-08002B2CF9AE}" pid="3" name="ContentTypeId">
    <vt:lpwstr>0x010100552988822C20F24E83D1DD5E4C131AA0</vt:lpwstr>
  </property>
  <property fmtid="{D5CDD505-2E9C-101B-9397-08002B2CF9AE}" pid="4" name="TaxKeyword">
    <vt:lpwstr/>
  </property>
</Properties>
</file>