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presentation.xml" ContentType="application/vnd.openxmlformats-officedocument.presentationml.presentation.main+xml"/>
  <Override PartName="/ppt/slides/slide1.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notesSlides/notesSlide23.xml" ContentType="application/vnd.openxmlformats-officedocument.presentationml.notesSlide+xml"/>
  <Override PartName="/ppt/slideLayouts/slideLayout18.xml" ContentType="application/vnd.openxmlformats-officedocument.presentationml.slideLayout+xml"/>
  <Override PartName="/ppt/slideLayouts/slideLayout12.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17.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notesSlides/notesSlide24.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slideLayouts/slideLayout7.xml" ContentType="application/vnd.openxmlformats-officedocument.presentationml.slideLayout+xml"/>
  <Override PartName="/ppt/notesSlides/notesSlide17.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slideLayouts/slideLayout5.xml" ContentType="application/vnd.openxmlformats-officedocument.presentationml.slideLayout+xml"/>
  <Override PartName="/ppt/notesSlides/notesSlide9.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8.xml" ContentType="application/vnd.openxmlformats-officedocument.presentationml.notesSlide+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webextensions/webextension1.xml" ContentType="application/vnd.ms-office.webextension+xml"/>
  <Override PartName="/ppt/handoutMasters/handoutMaster1.xml" ContentType="application/vnd.openxmlformats-officedocument.presentationml.handoutMaster+xml"/>
  <Override PartName="/ppt/webextensions/taskpanes.xml" ContentType="application/vnd.ms-office.webextensiontaskpanes+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ustom.xml" ContentType="application/vnd.openxmlformats-officedocument.custom-properties+xml"/>
  <Override PartName="/customXml/itemProps1.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6" r:id="rId2"/>
    <p:sldMasterId id="2147484055" r:id="rId3"/>
  </p:sldMasterIdLst>
  <p:notesMasterIdLst>
    <p:notesMasterId r:id="rId37"/>
  </p:notesMasterIdLst>
  <p:handoutMasterIdLst>
    <p:handoutMasterId r:id="rId38"/>
  </p:handoutMasterIdLst>
  <p:sldIdLst>
    <p:sldId id="377" r:id="rId4"/>
    <p:sldId id="378" r:id="rId5"/>
    <p:sldId id="379" r:id="rId6"/>
    <p:sldId id="380" r:id="rId7"/>
    <p:sldId id="381" r:id="rId8"/>
    <p:sldId id="382" r:id="rId9"/>
    <p:sldId id="383" r:id="rId10"/>
    <p:sldId id="384" r:id="rId11"/>
    <p:sldId id="361" r:id="rId12"/>
    <p:sldId id="304" r:id="rId13"/>
    <p:sldId id="373" r:id="rId14"/>
    <p:sldId id="305" r:id="rId15"/>
    <p:sldId id="370" r:id="rId16"/>
    <p:sldId id="374" r:id="rId17"/>
    <p:sldId id="334" r:id="rId18"/>
    <p:sldId id="328" r:id="rId19"/>
    <p:sldId id="329" r:id="rId20"/>
    <p:sldId id="330" r:id="rId21"/>
    <p:sldId id="375" r:id="rId22"/>
    <p:sldId id="336" r:id="rId23"/>
    <p:sldId id="337" r:id="rId24"/>
    <p:sldId id="338" r:id="rId25"/>
    <p:sldId id="339" r:id="rId26"/>
    <p:sldId id="342" r:id="rId27"/>
    <p:sldId id="343" r:id="rId28"/>
    <p:sldId id="345" r:id="rId29"/>
    <p:sldId id="346" r:id="rId30"/>
    <p:sldId id="371" r:id="rId31"/>
    <p:sldId id="372" r:id="rId32"/>
    <p:sldId id="360" r:id="rId33"/>
    <p:sldId id="376" r:id="rId34"/>
    <p:sldId id="333" r:id="rId35"/>
    <p:sldId id="327" r:id="rId36"/>
  </p:sldIdLst>
  <p:sldSz cx="9144000" cy="6858000" type="screen4x3"/>
  <p:notesSz cx="7019925" cy="9305925"/>
  <p:defaultTextStyle>
    <a:defPPr>
      <a:defRPr lang="en-US"/>
    </a:defPPr>
    <a:lvl1pPr algn="l" defTabSz="457200" rtl="0" fontAlgn="base">
      <a:spcBef>
        <a:spcPct val="0"/>
      </a:spcBef>
      <a:spcAft>
        <a:spcPct val="0"/>
      </a:spcAft>
      <a:defRPr kern="1200">
        <a:solidFill>
          <a:schemeClr val="tx1"/>
        </a:solidFill>
        <a:latin typeface="Tw Cen MT" pitchFamily="34" charset="0"/>
        <a:ea typeface="+mn-ea"/>
        <a:cs typeface="Arial" charset="0"/>
      </a:defRPr>
    </a:lvl1pPr>
    <a:lvl2pPr marL="457200" algn="l" defTabSz="457200" rtl="0" fontAlgn="base">
      <a:spcBef>
        <a:spcPct val="0"/>
      </a:spcBef>
      <a:spcAft>
        <a:spcPct val="0"/>
      </a:spcAft>
      <a:defRPr kern="1200">
        <a:solidFill>
          <a:schemeClr val="tx1"/>
        </a:solidFill>
        <a:latin typeface="Tw Cen MT" pitchFamily="34" charset="0"/>
        <a:ea typeface="+mn-ea"/>
        <a:cs typeface="Arial" charset="0"/>
      </a:defRPr>
    </a:lvl2pPr>
    <a:lvl3pPr marL="914400" algn="l" defTabSz="457200" rtl="0" fontAlgn="base">
      <a:spcBef>
        <a:spcPct val="0"/>
      </a:spcBef>
      <a:spcAft>
        <a:spcPct val="0"/>
      </a:spcAft>
      <a:defRPr kern="1200">
        <a:solidFill>
          <a:schemeClr val="tx1"/>
        </a:solidFill>
        <a:latin typeface="Tw Cen MT" pitchFamily="34" charset="0"/>
        <a:ea typeface="+mn-ea"/>
        <a:cs typeface="Arial" charset="0"/>
      </a:defRPr>
    </a:lvl3pPr>
    <a:lvl4pPr marL="1371600" algn="l" defTabSz="457200" rtl="0" fontAlgn="base">
      <a:spcBef>
        <a:spcPct val="0"/>
      </a:spcBef>
      <a:spcAft>
        <a:spcPct val="0"/>
      </a:spcAft>
      <a:defRPr kern="1200">
        <a:solidFill>
          <a:schemeClr val="tx1"/>
        </a:solidFill>
        <a:latin typeface="Tw Cen MT" pitchFamily="34" charset="0"/>
        <a:ea typeface="+mn-ea"/>
        <a:cs typeface="Arial" charset="0"/>
      </a:defRPr>
    </a:lvl4pPr>
    <a:lvl5pPr marL="1828800" algn="l" defTabSz="457200" rtl="0" fontAlgn="base">
      <a:spcBef>
        <a:spcPct val="0"/>
      </a:spcBef>
      <a:spcAft>
        <a:spcPct val="0"/>
      </a:spcAft>
      <a:defRPr kern="1200">
        <a:solidFill>
          <a:schemeClr val="tx1"/>
        </a:solidFill>
        <a:latin typeface="Tw Cen MT" pitchFamily="34" charset="0"/>
        <a:ea typeface="+mn-ea"/>
        <a:cs typeface="Arial" charset="0"/>
      </a:defRPr>
    </a:lvl5pPr>
    <a:lvl6pPr marL="2286000" algn="l" defTabSz="914400" rtl="0" eaLnBrk="1" latinLnBrk="0" hangingPunct="1">
      <a:defRPr kern="1200">
        <a:solidFill>
          <a:schemeClr val="tx1"/>
        </a:solidFill>
        <a:latin typeface="Tw Cen MT" pitchFamily="34" charset="0"/>
        <a:ea typeface="+mn-ea"/>
        <a:cs typeface="Arial" charset="0"/>
      </a:defRPr>
    </a:lvl6pPr>
    <a:lvl7pPr marL="2743200" algn="l" defTabSz="914400" rtl="0" eaLnBrk="1" latinLnBrk="0" hangingPunct="1">
      <a:defRPr kern="1200">
        <a:solidFill>
          <a:schemeClr val="tx1"/>
        </a:solidFill>
        <a:latin typeface="Tw Cen MT" pitchFamily="34" charset="0"/>
        <a:ea typeface="+mn-ea"/>
        <a:cs typeface="Arial" charset="0"/>
      </a:defRPr>
    </a:lvl7pPr>
    <a:lvl8pPr marL="3200400" algn="l" defTabSz="914400" rtl="0" eaLnBrk="1" latinLnBrk="0" hangingPunct="1">
      <a:defRPr kern="1200">
        <a:solidFill>
          <a:schemeClr val="tx1"/>
        </a:solidFill>
        <a:latin typeface="Tw Cen MT" pitchFamily="34" charset="0"/>
        <a:ea typeface="+mn-ea"/>
        <a:cs typeface="Arial" charset="0"/>
      </a:defRPr>
    </a:lvl8pPr>
    <a:lvl9pPr marL="3657600" algn="l" defTabSz="914400" rtl="0" eaLnBrk="1" latinLnBrk="0" hangingPunct="1">
      <a:defRPr kern="1200">
        <a:solidFill>
          <a:schemeClr val="tx1"/>
        </a:solidFill>
        <a:latin typeface="Tw Cen MT" pitchFamily="34" charset="0"/>
        <a:ea typeface="+mn-ea"/>
        <a:cs typeface="Arial" charset="0"/>
      </a:defRPr>
    </a:lvl9pPr>
  </p:defaultTextStyle>
  <p:extLst>
    <p:ext uri="{521415D9-36F7-43E2-AB2F-B90AF26B5E84}">
      <p14:sectionLst xmlns:p14="http://schemas.microsoft.com/office/powerpoint/2010/main">
        <p14:section name="Introduction" id="{E269DB9C-E4E7-4838-8596-39E512BFA9AB}">
          <p14:sldIdLst>
            <p14:sldId id="377"/>
          </p14:sldIdLst>
        </p14:section>
        <p14:section name="Background" id="{004F18CA-9F9E-4CB4-B7D9-86604D34ADE6}">
          <p14:sldIdLst>
            <p14:sldId id="378"/>
            <p14:sldId id="379"/>
            <p14:sldId id="380"/>
            <p14:sldId id="381"/>
            <p14:sldId id="382"/>
            <p14:sldId id="383"/>
            <p14:sldId id="384"/>
          </p14:sldIdLst>
        </p14:section>
        <p14:section name="Meaningful Access &amp; Inclusive Environment" id="{8784B3ED-8B9A-4555-A2AA-FF31FA6CA234}">
          <p14:sldIdLst>
            <p14:sldId id="361"/>
            <p14:sldId id="304"/>
            <p14:sldId id="373"/>
            <p14:sldId id="305"/>
            <p14:sldId id="370"/>
            <p14:sldId id="374"/>
            <p14:sldId id="334"/>
            <p14:sldId id="328"/>
            <p14:sldId id="329"/>
            <p14:sldId id="330"/>
          </p14:sldIdLst>
        </p14:section>
        <p14:section name="Supplemental Resources" id="{9FA3EE3F-1C15-4D54-BD1A-14B1AAEA3CF8}">
          <p14:sldIdLst>
            <p14:sldId id="375"/>
            <p14:sldId id="336"/>
            <p14:sldId id="337"/>
            <p14:sldId id="338"/>
            <p14:sldId id="339"/>
            <p14:sldId id="342"/>
            <p14:sldId id="343"/>
            <p14:sldId id="345"/>
            <p14:sldId id="346"/>
            <p14:sldId id="371"/>
            <p14:sldId id="372"/>
            <p14:sldId id="360"/>
            <p14:sldId id="376"/>
            <p14:sldId id="333"/>
            <p14:sldId id="32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AK ZANETA" initials="ZZ" lastIdx="0" clrIdx="0"/>
  <p:cmAuthor id="1" name="Garcia, Alicia" initials="GA" lastIdx="8" clrIdx="1">
    <p:extLst>
      <p:ext uri="{19B8F6BF-5375-455C-9EA6-DF929625EA0E}">
        <p15:presenceInfo xmlns:p15="http://schemas.microsoft.com/office/powerpoint/2012/main" userId="S-1-5-21-1472932569-214068005-926709054-44536" providerId="AD"/>
      </p:ext>
    </p:extLst>
  </p:cmAuthor>
  <p:cmAuthor id="2" name="Shimmel, Lisa" initials="SL" lastIdx="23" clrIdx="2">
    <p:extLst>
      <p:ext uri="{19B8F6BF-5375-455C-9EA6-DF929625EA0E}">
        <p15:presenceInfo xmlns:p15="http://schemas.microsoft.com/office/powerpoint/2012/main" userId="S-1-5-21-1472932569-214068005-926709054-44542" providerId="AD"/>
      </p:ext>
    </p:extLst>
  </p:cmAuthor>
  <p:cmAuthor id="3" name="Gilbert, Kelly" initials="GK" lastIdx="23" clrIdx="3">
    <p:extLst>
      <p:ext uri="{19B8F6BF-5375-455C-9EA6-DF929625EA0E}">
        <p15:presenceInfo xmlns:p15="http://schemas.microsoft.com/office/powerpoint/2012/main" userId="S-1-5-21-1472932569-214068005-926709054-63721" providerId="AD"/>
      </p:ext>
    </p:extLst>
  </p:cmAuthor>
  <p:cmAuthor id="4" name="Furlano, Patti" initials="FP" lastIdx="11" clrIdx="4">
    <p:extLst>
      <p:ext uri="{19B8F6BF-5375-455C-9EA6-DF929625EA0E}">
        <p15:presenceInfo xmlns:p15="http://schemas.microsoft.com/office/powerpoint/2012/main" userId="S-1-5-21-1472932569-214068005-926709054-58881" providerId="AD"/>
      </p:ext>
    </p:extLst>
  </p:cmAuthor>
  <p:cmAuthor id="5" name="Colyott, James" initials="CJ" lastIdx="4" clrIdx="5">
    <p:extLst>
      <p:ext uri="{19B8F6BF-5375-455C-9EA6-DF929625EA0E}">
        <p15:presenceInfo xmlns:p15="http://schemas.microsoft.com/office/powerpoint/2012/main" userId="S-1-5-21-1472932569-214068005-926709054-70661" providerId="AD"/>
      </p:ext>
    </p:extLst>
  </p:cmAuthor>
  <p:cmAuthor id="6" name="AGUIRRE SAMUEL" initials="AS" lastIdx="3" clrIdx="6">
    <p:extLst>
      <p:ext uri="{19B8F6BF-5375-455C-9EA6-DF929625EA0E}">
        <p15:presenceInfo xmlns:p15="http://schemas.microsoft.com/office/powerpoint/2012/main" userId="S-1-5-21-44243306-824406822-553663824-263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000000"/>
    <a:srgbClr val="B7DB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44" autoAdjust="0"/>
    <p:restoredTop sz="80804" autoAdjust="0"/>
  </p:normalViewPr>
  <p:slideViewPr>
    <p:cSldViewPr>
      <p:cViewPr varScale="1">
        <p:scale>
          <a:sx n="70" d="100"/>
          <a:sy n="70" d="100"/>
        </p:scale>
        <p:origin x="136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p:cViewPr varScale="1">
        <p:scale>
          <a:sx n="54" d="100"/>
          <a:sy n="54" d="100"/>
        </p:scale>
        <p:origin x="287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ommentAuthors" Target="commentAuthor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presProps" Target="presProps.xml"/><Relationship Id="rId58" Type="http://schemas.openxmlformats.org/officeDocument/2006/relationships/customXml" Target="../customXml/item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57"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 Id="rId59" Type="http://schemas.openxmlformats.org/officeDocument/2006/relationships/customXml" Target="../customXml/item3.xml"/><Relationship Id="rId20" Type="http://schemas.openxmlformats.org/officeDocument/2006/relationships/slide" Target="slides/slide17.xml"/><Relationship Id="rId4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382" cy="465296"/>
          </a:xfrm>
          <a:prstGeom prst="rect">
            <a:avLst/>
          </a:prstGeom>
        </p:spPr>
        <p:txBody>
          <a:bodyPr vert="horz" lIns="92583" tIns="46292" rIns="92583" bIns="46292" rtlCol="0"/>
          <a:lstStyle>
            <a:lvl1pPr algn="l">
              <a:defRPr sz="1200"/>
            </a:lvl1pPr>
          </a:lstStyle>
          <a:p>
            <a:endParaRPr lang="en-US" dirty="0"/>
          </a:p>
        </p:txBody>
      </p:sp>
      <p:sp>
        <p:nvSpPr>
          <p:cNvPr id="3" name="Date Placeholder 2"/>
          <p:cNvSpPr>
            <a:spLocks noGrp="1"/>
          </p:cNvSpPr>
          <p:nvPr>
            <p:ph type="dt" sz="quarter" idx="1"/>
          </p:nvPr>
        </p:nvSpPr>
        <p:spPr>
          <a:xfrm>
            <a:off x="3976948" y="0"/>
            <a:ext cx="3041381" cy="465296"/>
          </a:xfrm>
          <a:prstGeom prst="rect">
            <a:avLst/>
          </a:prstGeom>
        </p:spPr>
        <p:txBody>
          <a:bodyPr vert="horz" lIns="92583" tIns="46292" rIns="92583" bIns="46292" rtlCol="0"/>
          <a:lstStyle>
            <a:lvl1pPr algn="r">
              <a:defRPr sz="1200"/>
            </a:lvl1pPr>
          </a:lstStyle>
          <a:p>
            <a:fld id="{041BB975-2753-40CC-9BDA-35CF867D80A5}" type="datetimeFigureOut">
              <a:rPr lang="en-US" smtClean="0"/>
              <a:pPr/>
              <a:t>8/31/2018</a:t>
            </a:fld>
            <a:endParaRPr lang="en-US" dirty="0"/>
          </a:p>
        </p:txBody>
      </p:sp>
      <p:sp>
        <p:nvSpPr>
          <p:cNvPr id="4" name="Footer Placeholder 3"/>
          <p:cNvSpPr>
            <a:spLocks noGrp="1"/>
          </p:cNvSpPr>
          <p:nvPr>
            <p:ph type="ftr" sz="quarter" idx="2"/>
          </p:nvPr>
        </p:nvSpPr>
        <p:spPr>
          <a:xfrm>
            <a:off x="0" y="8839014"/>
            <a:ext cx="3041382" cy="465296"/>
          </a:xfrm>
          <a:prstGeom prst="rect">
            <a:avLst/>
          </a:prstGeom>
        </p:spPr>
        <p:txBody>
          <a:bodyPr vert="horz" lIns="92583" tIns="46292" rIns="92583" bIns="4629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6948" y="8839014"/>
            <a:ext cx="3041381" cy="465296"/>
          </a:xfrm>
          <a:prstGeom prst="rect">
            <a:avLst/>
          </a:prstGeom>
        </p:spPr>
        <p:txBody>
          <a:bodyPr vert="horz" lIns="92583" tIns="46292" rIns="92583" bIns="46292" rtlCol="0" anchor="b"/>
          <a:lstStyle>
            <a:lvl1pPr algn="r">
              <a:defRPr sz="1200"/>
            </a:lvl1pPr>
          </a:lstStyle>
          <a:p>
            <a:fld id="{AA1CB7E3-2371-4F24-A078-1DE817ED1EA0}" type="slidenum">
              <a:rPr lang="en-US" smtClean="0"/>
              <a:pPr/>
              <a:t>‹#›</a:t>
            </a:fld>
            <a:endParaRPr lang="en-US" dirty="0"/>
          </a:p>
        </p:txBody>
      </p:sp>
    </p:spTree>
    <p:extLst>
      <p:ext uri="{BB962C8B-B14F-4D97-AF65-F5344CB8AC3E}">
        <p14:creationId xmlns:p14="http://schemas.microsoft.com/office/powerpoint/2010/main" val="1031569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1968" cy="465296"/>
          </a:xfrm>
          <a:prstGeom prst="rect">
            <a:avLst/>
          </a:prstGeom>
        </p:spPr>
        <p:txBody>
          <a:bodyPr vert="horz" lIns="92583" tIns="46292" rIns="92583" bIns="46292" rtlCol="0"/>
          <a:lstStyle>
            <a:lvl1pPr algn="l">
              <a:defRPr sz="1200"/>
            </a:lvl1pPr>
          </a:lstStyle>
          <a:p>
            <a:endParaRPr lang="fr-CA" dirty="0"/>
          </a:p>
        </p:txBody>
      </p:sp>
      <p:sp>
        <p:nvSpPr>
          <p:cNvPr id="3" name="Espace réservé de la date 2"/>
          <p:cNvSpPr>
            <a:spLocks noGrp="1"/>
          </p:cNvSpPr>
          <p:nvPr>
            <p:ph type="dt" idx="1"/>
          </p:nvPr>
        </p:nvSpPr>
        <p:spPr>
          <a:xfrm>
            <a:off x="3976333" y="0"/>
            <a:ext cx="3041968" cy="465296"/>
          </a:xfrm>
          <a:prstGeom prst="rect">
            <a:avLst/>
          </a:prstGeom>
        </p:spPr>
        <p:txBody>
          <a:bodyPr vert="horz" lIns="92583" tIns="46292" rIns="92583" bIns="46292" rtlCol="0"/>
          <a:lstStyle>
            <a:lvl1pPr algn="r">
              <a:defRPr sz="1200"/>
            </a:lvl1pPr>
          </a:lstStyle>
          <a:p>
            <a:fld id="{1ADB9F1D-B996-4BA0-9039-613E6AF2E072}" type="datetimeFigureOut">
              <a:rPr lang="fr-FR" smtClean="0"/>
              <a:pPr/>
              <a:t>31/08/2018</a:t>
            </a:fld>
            <a:endParaRPr lang="fr-CA" dirty="0"/>
          </a:p>
        </p:txBody>
      </p:sp>
      <p:sp>
        <p:nvSpPr>
          <p:cNvPr id="4" name="Espace réservé de l'image des diapositives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2583" tIns="46292" rIns="92583" bIns="46292" rtlCol="0" anchor="ctr"/>
          <a:lstStyle/>
          <a:p>
            <a:endParaRPr lang="fr-CA" dirty="0"/>
          </a:p>
        </p:txBody>
      </p:sp>
      <p:sp>
        <p:nvSpPr>
          <p:cNvPr id="5" name="Espace réservé des commentaires 4"/>
          <p:cNvSpPr>
            <a:spLocks noGrp="1"/>
          </p:cNvSpPr>
          <p:nvPr>
            <p:ph type="body" sz="quarter" idx="3"/>
          </p:nvPr>
        </p:nvSpPr>
        <p:spPr>
          <a:xfrm>
            <a:off x="701993" y="4420315"/>
            <a:ext cx="5615940" cy="4187666"/>
          </a:xfrm>
          <a:prstGeom prst="rect">
            <a:avLst/>
          </a:prstGeom>
        </p:spPr>
        <p:txBody>
          <a:bodyPr vert="horz" lIns="92583" tIns="46292" rIns="92583" bIns="46292"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839014"/>
            <a:ext cx="3041968" cy="465296"/>
          </a:xfrm>
          <a:prstGeom prst="rect">
            <a:avLst/>
          </a:prstGeom>
        </p:spPr>
        <p:txBody>
          <a:bodyPr vert="horz" lIns="92583" tIns="46292" rIns="92583" bIns="46292" rtlCol="0" anchor="b"/>
          <a:lstStyle>
            <a:lvl1pPr algn="l">
              <a:defRPr sz="1200"/>
            </a:lvl1pPr>
          </a:lstStyle>
          <a:p>
            <a:endParaRPr lang="fr-CA" dirty="0"/>
          </a:p>
        </p:txBody>
      </p:sp>
      <p:sp>
        <p:nvSpPr>
          <p:cNvPr id="7" name="Espace réservé du numéro de diapositive 6"/>
          <p:cNvSpPr>
            <a:spLocks noGrp="1"/>
          </p:cNvSpPr>
          <p:nvPr>
            <p:ph type="sldNum" sz="quarter" idx="5"/>
          </p:nvPr>
        </p:nvSpPr>
        <p:spPr>
          <a:xfrm>
            <a:off x="3976333" y="8839014"/>
            <a:ext cx="3041968" cy="465296"/>
          </a:xfrm>
          <a:prstGeom prst="rect">
            <a:avLst/>
          </a:prstGeom>
        </p:spPr>
        <p:txBody>
          <a:bodyPr vert="horz" lIns="92583" tIns="46292" rIns="92583" bIns="46292" rtlCol="0" anchor="b"/>
          <a:lstStyle>
            <a:lvl1pPr algn="r">
              <a:defRPr sz="1200"/>
            </a:lvl1pPr>
          </a:lstStyle>
          <a:p>
            <a:fld id="{3F7CA053-64A5-468B-A4AC-F179676E72A7}" type="slidenum">
              <a:rPr lang="fr-CA" smtClean="0"/>
              <a:pPr/>
              <a:t>‹#›</a:t>
            </a:fld>
            <a:endParaRPr lang="fr-CA" dirty="0"/>
          </a:p>
        </p:txBody>
      </p:sp>
    </p:spTree>
    <p:extLst>
      <p:ext uri="{BB962C8B-B14F-4D97-AF65-F5344CB8AC3E}">
        <p14:creationId xmlns:p14="http://schemas.microsoft.com/office/powerpoint/2010/main" val="672646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ilga.gov/legislation/ilcs/ilcs4.asp?DocName=010500050HArt.+14C&amp;ActID=1005&amp;ChapterID=17&amp;SeqStart=120600000&amp;SeqEnd=122100000"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isbe.net/Documents/228ARK.pdf"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www.ilga.gov/legislation/ilcs/ilcs4.asp?DocName=010500050HArt.+14C&amp;ActID=1005&amp;ChapterID=17&amp;SeqStart=120600000&amp;SeqEnd=122100000"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2.ed.gov/about/offices/list/ocr/ellresources.html"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2.ed.gov/about/offices/list/oela/english-learner-toolkit/index.html"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1</a:t>
            </a:fld>
            <a:endParaRPr lang="fr-CA"/>
          </a:p>
        </p:txBody>
      </p:sp>
    </p:spTree>
    <p:extLst>
      <p:ext uri="{BB962C8B-B14F-4D97-AF65-F5344CB8AC3E}">
        <p14:creationId xmlns:p14="http://schemas.microsoft.com/office/powerpoint/2010/main" val="3300134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all legal requirements that districts and schools must comply </a:t>
            </a:r>
            <a:r>
              <a:rPr lang="en-US" baseline="0" dirty="0" smtClean="0"/>
              <a:t>with to provide </a:t>
            </a:r>
            <a:r>
              <a:rPr lang="en-US" baseline="0" dirty="0" smtClean="0"/>
              <a:t>equal access.</a:t>
            </a:r>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11</a:t>
            </a:fld>
            <a:endParaRPr lang="en-US" dirty="0"/>
          </a:p>
        </p:txBody>
      </p:sp>
    </p:spTree>
    <p:extLst>
      <p:ext uri="{BB962C8B-B14F-4D97-AF65-F5344CB8AC3E}">
        <p14:creationId xmlns:p14="http://schemas.microsoft.com/office/powerpoint/2010/main" val="2294269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Continuation of legal</a:t>
            </a:r>
            <a:r>
              <a:rPr lang="en-US" baseline="0" dirty="0" smtClean="0"/>
              <a:t> </a:t>
            </a:r>
            <a:r>
              <a:rPr lang="en-US" baseline="0" dirty="0" smtClean="0"/>
              <a:t>requirements.</a:t>
            </a:r>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12</a:t>
            </a:fld>
            <a:endParaRPr lang="en-US" dirty="0"/>
          </a:p>
        </p:txBody>
      </p:sp>
    </p:spTree>
    <p:extLst>
      <p:ext uri="{BB962C8B-B14F-4D97-AF65-F5344CB8AC3E}">
        <p14:creationId xmlns:p14="http://schemas.microsoft.com/office/powerpoint/2010/main" val="3165749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Chapter 5 addresses inclusion and unnecessary segregation</a:t>
            </a:r>
            <a:r>
              <a:rPr lang="en-US" baseline="0" dirty="0" smtClean="0"/>
              <a:t> of ELs.</a:t>
            </a:r>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13</a:t>
            </a:fld>
            <a:endParaRPr lang="en-US" dirty="0"/>
          </a:p>
        </p:txBody>
      </p:sp>
    </p:spTree>
    <p:extLst>
      <p:ext uri="{BB962C8B-B14F-4D97-AF65-F5344CB8AC3E}">
        <p14:creationId xmlns:p14="http://schemas.microsoft.com/office/powerpoint/2010/main" val="1646849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all legal requirements that districts and schools must comply with to avoid </a:t>
            </a:r>
            <a:r>
              <a:rPr lang="en-US" baseline="0" dirty="0" err="1" smtClean="0"/>
              <a:t>unecessary</a:t>
            </a:r>
            <a:r>
              <a:rPr lang="en-US" baseline="0" dirty="0" smtClean="0"/>
              <a:t> segregation of students.</a:t>
            </a:r>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14</a:t>
            </a:fld>
            <a:endParaRPr lang="en-US" dirty="0"/>
          </a:p>
        </p:txBody>
      </p:sp>
    </p:spTree>
    <p:extLst>
      <p:ext uri="{BB962C8B-B14F-4D97-AF65-F5344CB8AC3E}">
        <p14:creationId xmlns:p14="http://schemas.microsoft.com/office/powerpoint/2010/main" val="1653802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Illinois School Code calls for all gifted</a:t>
            </a:r>
            <a:r>
              <a:rPr lang="en-US" baseline="0" dirty="0"/>
              <a:t> programs to be accessible to all students. Furthermore, section </a:t>
            </a:r>
            <a:r>
              <a:rPr lang="en-US" baseline="0" dirty="0" smtClean="0"/>
              <a:t>105 ILCS 5/12A-30(1</a:t>
            </a:r>
            <a:r>
              <a:rPr lang="en-US" baseline="0" dirty="0"/>
              <a:t>) calls for assessment instruments to make the selection process equitable to all, including ELs.</a:t>
            </a:r>
            <a:endParaRPr lang="en-US" dirty="0"/>
          </a:p>
        </p:txBody>
      </p:sp>
      <p:sp>
        <p:nvSpPr>
          <p:cNvPr id="4" name="Slide Number Placeholder 3"/>
          <p:cNvSpPr>
            <a:spLocks noGrp="1"/>
          </p:cNvSpPr>
          <p:nvPr>
            <p:ph type="sldNum" sz="quarter" idx="10"/>
          </p:nvPr>
        </p:nvSpPr>
        <p:spPr/>
        <p:txBody>
          <a:bodyPr/>
          <a:lstStyle/>
          <a:p>
            <a:fld id="{25F7E55C-A733-421E-9123-C8AF8246155C}" type="slidenum">
              <a:rPr lang="en-US" smtClean="0"/>
              <a:t>16</a:t>
            </a:fld>
            <a:endParaRPr lang="en-US" dirty="0"/>
          </a:p>
        </p:txBody>
      </p:sp>
    </p:spTree>
    <p:extLst>
      <p:ext uri="{BB962C8B-B14F-4D97-AF65-F5344CB8AC3E}">
        <p14:creationId xmlns:p14="http://schemas.microsoft.com/office/powerpoint/2010/main" val="3393719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Illinois School Code supports </a:t>
            </a:r>
            <a:r>
              <a:rPr lang="en-US" baseline="0" dirty="0" smtClean="0"/>
              <a:t>equal </a:t>
            </a:r>
            <a:r>
              <a:rPr lang="en-US" baseline="0" dirty="0" smtClean="0"/>
              <a:t>access to education opportunities for all students, including ELs, at all grade levels</a:t>
            </a:r>
            <a:r>
              <a:rPr lang="en-US" baseline="0" dirty="0" smtClean="0"/>
              <a:t>. </a:t>
            </a:r>
            <a:r>
              <a:rPr lang="en-US" sz="1200" kern="1200" baseline="0" dirty="0" smtClean="0">
                <a:solidFill>
                  <a:schemeClr val="tx1"/>
                </a:solidFill>
                <a:effectLst/>
                <a:latin typeface="+mn-lt"/>
                <a:ea typeface="+mn-ea"/>
                <a:cs typeface="+mn-cs"/>
              </a:rPr>
              <a:t>Resource </a:t>
            </a:r>
            <a:r>
              <a:rPr lang="en-US" sz="1200" kern="1200" dirty="0" smtClean="0">
                <a:solidFill>
                  <a:schemeClr val="tx1"/>
                </a:solidFill>
                <a:effectLst/>
                <a:latin typeface="+mn-lt"/>
                <a:ea typeface="+mn-ea"/>
                <a:cs typeface="+mn-cs"/>
              </a:rPr>
              <a:t>on 105 ILCS 5/14C linked here: </a:t>
            </a:r>
            <a:r>
              <a:rPr lang="en-US" sz="1200" u="sng" kern="1200" dirty="0" smtClean="0">
                <a:solidFill>
                  <a:schemeClr val="tx1"/>
                </a:solidFill>
                <a:effectLst/>
                <a:latin typeface="+mn-lt"/>
                <a:ea typeface="+mn-ea"/>
                <a:cs typeface="+mn-cs"/>
                <a:hlinkClick r:id="rId3"/>
              </a:rPr>
              <a:t>http://www.ilga.gov/legislation/ilcs/ilcs4.asp?DocName=010500050HArt%2E+14C&amp;ActID=1005&amp;ChapterID=17&amp;SeqStart=120600000&amp;SeqEnd=122100000</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25F7E55C-A733-421E-9123-C8AF8246155C}" type="slidenum">
              <a:rPr lang="en-US" smtClean="0"/>
              <a:t>17</a:t>
            </a:fld>
            <a:endParaRPr lang="en-US" dirty="0"/>
          </a:p>
        </p:txBody>
      </p:sp>
    </p:spTree>
    <p:extLst>
      <p:ext uri="{BB962C8B-B14F-4D97-AF65-F5344CB8AC3E}">
        <p14:creationId xmlns:p14="http://schemas.microsoft.com/office/powerpoint/2010/main" val="3531726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Illinois Administrative Code expands on defining how ELs should have equal access to education opportunities. </a:t>
            </a:r>
            <a:r>
              <a:rPr lang="en-US" sz="1200" kern="1200" dirty="0" smtClean="0">
                <a:solidFill>
                  <a:schemeClr val="tx1"/>
                </a:solidFill>
                <a:effectLst/>
                <a:latin typeface="+mn-lt"/>
                <a:ea typeface="+mn-ea"/>
                <a:cs typeface="+mn-cs"/>
              </a:rPr>
              <a:t>Resource on 23 Ill. Admin. Code Part 228.30</a:t>
            </a:r>
            <a:r>
              <a:rPr lang="en-US" sz="1200" kern="1200" baseline="0" dirty="0" smtClean="0">
                <a:solidFill>
                  <a:schemeClr val="tx1"/>
                </a:solidFill>
                <a:effectLst/>
                <a:latin typeface="+mn-lt"/>
                <a:ea typeface="+mn-ea"/>
                <a:cs typeface="+mn-cs"/>
              </a:rPr>
              <a:t> linked</a:t>
            </a:r>
            <a:r>
              <a:rPr lang="en-US" sz="1200" kern="1200" dirty="0" smtClean="0">
                <a:solidFill>
                  <a:schemeClr val="tx1"/>
                </a:solidFill>
                <a:effectLst/>
                <a:latin typeface="+mn-lt"/>
                <a:ea typeface="+mn-ea"/>
                <a:cs typeface="+mn-cs"/>
              </a:rPr>
              <a:t> here: </a:t>
            </a:r>
            <a:r>
              <a:rPr lang="en-US" sz="1200" u="sng" kern="1200" dirty="0" smtClean="0">
                <a:solidFill>
                  <a:schemeClr val="tx1"/>
                </a:solidFill>
                <a:effectLst/>
                <a:latin typeface="+mn-lt"/>
                <a:ea typeface="+mn-ea"/>
                <a:cs typeface="+mn-cs"/>
                <a:hlinkClick r:id="rId3"/>
              </a:rPr>
              <a:t>https://www.isbe.net/Documents/228ARK.pdf</a:t>
            </a:r>
            <a:r>
              <a:rPr lang="en-US" sz="1200" kern="1200" dirty="0" smtClean="0">
                <a:solidFill>
                  <a:schemeClr val="tx1"/>
                </a:solidFill>
                <a:effectLst/>
                <a:latin typeface="+mn-lt"/>
                <a:ea typeface="+mn-ea"/>
                <a:cs typeface="+mn-cs"/>
              </a:rPr>
              <a:t> and 105 ILCS 5/14C linked here: </a:t>
            </a:r>
            <a:r>
              <a:rPr lang="en-US" sz="1200" u="sng" kern="1200" dirty="0" smtClean="0">
                <a:solidFill>
                  <a:schemeClr val="tx1"/>
                </a:solidFill>
                <a:effectLst/>
                <a:latin typeface="+mn-lt"/>
                <a:ea typeface="+mn-ea"/>
                <a:cs typeface="+mn-cs"/>
                <a:hlinkClick r:id="rId4"/>
              </a:rPr>
              <a:t>http://www.ilga.gov/legislation/ilcs/ilcs4.asp?DocName=010500050HArt%2E+14C&amp;ActID=1005&amp;ChapterID=17&amp;SeqStart=120600000&amp;SeqEnd=122100000</a:t>
            </a:r>
            <a:r>
              <a:rPr lang="en-US"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5F7E55C-A733-421E-9123-C8AF8246155C}" type="slidenum">
              <a:rPr lang="en-US" smtClean="0"/>
              <a:t>18</a:t>
            </a:fld>
            <a:endParaRPr lang="en-US" dirty="0"/>
          </a:p>
        </p:txBody>
      </p:sp>
    </p:spTree>
    <p:extLst>
      <p:ext uri="{BB962C8B-B14F-4D97-AF65-F5344CB8AC3E}">
        <p14:creationId xmlns:p14="http://schemas.microsoft.com/office/powerpoint/2010/main" val="1312072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19</a:t>
            </a:fld>
            <a:endParaRPr lang="fr-CA"/>
          </a:p>
        </p:txBody>
      </p:sp>
    </p:spTree>
    <p:extLst>
      <p:ext uri="{BB962C8B-B14F-4D97-AF65-F5344CB8AC3E}">
        <p14:creationId xmlns:p14="http://schemas.microsoft.com/office/powerpoint/2010/main" val="3022090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3270" rtl="0" eaLnBrk="1" fontAlgn="auto" latinLnBrk="0" hangingPunct="1">
              <a:lnSpc>
                <a:spcPct val="100000"/>
              </a:lnSpc>
              <a:spcBef>
                <a:spcPts val="0"/>
              </a:spcBef>
              <a:spcAft>
                <a:spcPts val="0"/>
              </a:spcAft>
              <a:buClrTx/>
              <a:buSzTx/>
              <a:buFontTx/>
              <a:buNone/>
              <a:tabLst/>
              <a:defRPr/>
            </a:pPr>
            <a:r>
              <a:rPr lang="en-US" sz="1200" dirty="0"/>
              <a:t>These tools are available to </a:t>
            </a:r>
            <a:r>
              <a:rPr lang="en-US" dirty="0"/>
              <a:t>further support</a:t>
            </a:r>
            <a:r>
              <a:rPr lang="en-US" baseline="0" dirty="0"/>
              <a:t> </a:t>
            </a:r>
            <a:r>
              <a:rPr lang="en-US" baseline="0" dirty="0" smtClean="0"/>
              <a:t>equal </a:t>
            </a:r>
            <a:r>
              <a:rPr lang="en-US" baseline="0" dirty="0"/>
              <a:t>access </a:t>
            </a:r>
            <a:r>
              <a:rPr lang="en-US" baseline="0" dirty="0" smtClean="0"/>
              <a:t>and inclusion for </a:t>
            </a:r>
            <a:r>
              <a:rPr lang="en-US" baseline="0" dirty="0" smtClean="0"/>
              <a:t>ELs. </a:t>
            </a:r>
            <a:r>
              <a:rPr lang="en-US" sz="1200" baseline="0" dirty="0" smtClean="0"/>
              <a:t>These are a</a:t>
            </a:r>
            <a:r>
              <a:rPr lang="en-US" sz="1200" dirty="0" smtClean="0"/>
              <a:t>vailable </a:t>
            </a:r>
            <a:r>
              <a:rPr lang="en-US" sz="1200" dirty="0"/>
              <a:t>at http://www2.ed.gov/about/offices/list/oela/english-learner-toolkit/index.html. </a:t>
            </a:r>
            <a:r>
              <a:rPr lang="en-US" dirty="0" smtClean="0"/>
              <a:t>The</a:t>
            </a:r>
            <a:r>
              <a:rPr lang="en-US" baseline="0" dirty="0" smtClean="0"/>
              <a:t> </a:t>
            </a:r>
            <a:r>
              <a:rPr lang="en-US" baseline="0" dirty="0"/>
              <a:t>Civil Rights Data Collection page allows visitors to search statistics of ELs by school, city, county, and state</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20</a:t>
            </a:fld>
            <a:endParaRPr lang="en-US" dirty="0"/>
          </a:p>
        </p:txBody>
      </p:sp>
    </p:spTree>
    <p:extLst>
      <p:ext uri="{BB962C8B-B14F-4D97-AF65-F5344CB8AC3E}">
        <p14:creationId xmlns:p14="http://schemas.microsoft.com/office/powerpoint/2010/main" val="16105602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3270" rtl="0" eaLnBrk="1" fontAlgn="auto" latinLnBrk="0" hangingPunct="1">
              <a:lnSpc>
                <a:spcPct val="100000"/>
              </a:lnSpc>
              <a:spcBef>
                <a:spcPts val="0"/>
              </a:spcBef>
              <a:spcAft>
                <a:spcPts val="0"/>
              </a:spcAft>
              <a:buClrTx/>
              <a:buSzTx/>
              <a:buFontTx/>
              <a:buNone/>
              <a:tabLst/>
              <a:defRPr/>
            </a:pPr>
            <a:r>
              <a:rPr lang="en-US" sz="1200" dirty="0" smtClean="0"/>
              <a:t>These </a:t>
            </a:r>
            <a:r>
              <a:rPr lang="en-US" sz="1200" dirty="0"/>
              <a:t>tools are available to </a:t>
            </a:r>
            <a:r>
              <a:rPr lang="en-US" dirty="0"/>
              <a:t>further support</a:t>
            </a:r>
            <a:r>
              <a:rPr lang="en-US" baseline="0" dirty="0"/>
              <a:t> the equal </a:t>
            </a:r>
            <a:r>
              <a:rPr lang="en-US" baseline="0" dirty="0" smtClean="0"/>
              <a:t>access and inclusion for </a:t>
            </a:r>
            <a:r>
              <a:rPr lang="en-US" baseline="0" dirty="0" smtClean="0"/>
              <a:t>ELs.</a:t>
            </a:r>
            <a:r>
              <a:rPr lang="en-US" baseline="0" dirty="0"/>
              <a:t> </a:t>
            </a:r>
            <a:r>
              <a:rPr lang="en-US" sz="1200" dirty="0" smtClean="0"/>
              <a:t>Available </a:t>
            </a:r>
            <a:r>
              <a:rPr lang="en-US" sz="1200" dirty="0"/>
              <a:t>at http://www2.ed.gov/about/offices/list/oela/english-learner-toolkit/index.html. </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Common Core State Standards (CCSS) in ELA and Math, as well as the Next Generation Science Standards (NGSS), require that ELs meet rigorous, grade level academic standards. The six principles are meant to guide teachers, coaches, EL specialists, curriculum leaders, school principals, and district administrators as they work to develop CCSS-aligned instruction for ELs. NO single principle should be considered more important than any other. All principles should be incorporated into the planning and delivery of every lesson or unit of instruction. </a:t>
            </a:r>
            <a:r>
              <a:rPr lang="en-US" sz="1200" dirty="0">
                <a:latin typeface="+mn-lt"/>
              </a:rPr>
              <a:t>These principles are applicable to any type of instruction regardless of grade, proficiency level, or program type. </a:t>
            </a:r>
          </a:p>
          <a:p>
            <a:r>
              <a:rPr lang="en-US" sz="1200" b="0" i="0" u="none" strike="noStrike" kern="1200" baseline="0" dirty="0" smtClean="0">
                <a:solidFill>
                  <a:schemeClr val="tx1"/>
                </a:solidFill>
                <a:latin typeface="+mn-lt"/>
                <a:ea typeface="+mn-ea"/>
                <a:cs typeface="+mn-cs"/>
              </a:rPr>
              <a:t>Source</a:t>
            </a:r>
            <a:r>
              <a:rPr lang="en-US" sz="1200" b="0" i="0" u="none" strike="noStrike" kern="1200" baseline="0" dirty="0">
                <a:solidFill>
                  <a:schemeClr val="tx1"/>
                </a:solidFill>
                <a:latin typeface="+mn-lt"/>
                <a:ea typeface="+mn-ea"/>
                <a:cs typeface="+mn-cs"/>
              </a:rPr>
              <a:t>: Stanford University, Graduate School of Education, Understanding Language. (2013). </a:t>
            </a:r>
            <a:r>
              <a:rPr lang="en-US" sz="1200" b="0" i="1" u="none" strike="noStrike" kern="1200" baseline="0" dirty="0">
                <a:solidFill>
                  <a:schemeClr val="tx1"/>
                </a:solidFill>
                <a:latin typeface="+mn-lt"/>
                <a:ea typeface="+mn-ea"/>
                <a:cs typeface="+mn-cs"/>
              </a:rPr>
              <a:t>Key principles for EL Instruction. </a:t>
            </a:r>
            <a:r>
              <a:rPr lang="en-US" sz="1200" b="0" i="0" u="none" strike="noStrike" kern="1200" baseline="0" dirty="0">
                <a:solidFill>
                  <a:schemeClr val="tx1"/>
                </a:solidFill>
                <a:latin typeface="+mn-lt"/>
                <a:ea typeface="+mn-ea"/>
                <a:cs typeface="+mn-cs"/>
              </a:rPr>
              <a:t>Stanford, CA: Author. Retrieved from </a:t>
            </a:r>
            <a:r>
              <a:rPr lang="en-US" sz="1200" b="0" i="1" u="none" strike="noStrike" kern="1200" baseline="0" dirty="0">
                <a:solidFill>
                  <a:schemeClr val="tx1"/>
                </a:solidFill>
                <a:latin typeface="+mn-lt"/>
                <a:ea typeface="+mn-ea"/>
                <a:cs typeface="+mn-cs"/>
              </a:rPr>
              <a:t>http://ell.stanford.edu/sites/default/files/Key%20Principles%20for%20ELL%20Instruction%20with%20references_0.pdf </a:t>
            </a:r>
            <a:endParaRPr lang="en-US" dirty="0"/>
          </a:p>
          <a:p>
            <a:pPr marL="0" marR="0" lvl="0" indent="0" algn="l" defTabSz="923270" rtl="0" eaLnBrk="1" fontAlgn="auto" latinLnBrk="0" hangingPunct="1">
              <a:lnSpc>
                <a:spcPct val="100000"/>
              </a:lnSpc>
              <a:spcBef>
                <a:spcPts val="0"/>
              </a:spcBef>
              <a:spcAft>
                <a:spcPts val="0"/>
              </a:spcAft>
              <a:buClrTx/>
              <a:buSzTx/>
              <a:buFontTx/>
              <a:buNone/>
              <a:tabLst/>
              <a:defRPr/>
            </a:pPr>
            <a:endParaRPr lang="en-US" sz="1200" b="1"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21</a:t>
            </a:fld>
            <a:endParaRPr lang="en-US" dirty="0"/>
          </a:p>
        </p:txBody>
      </p:sp>
    </p:spTree>
    <p:extLst>
      <p:ext uri="{BB962C8B-B14F-4D97-AF65-F5344CB8AC3E}">
        <p14:creationId xmlns:p14="http://schemas.microsoft.com/office/powerpoint/2010/main" val="638089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effectLst/>
                <a:latin typeface="+mn-lt"/>
                <a:ea typeface="+mn-ea"/>
                <a:cs typeface="+mn-cs"/>
              </a:rPr>
              <a:t>This professional development power point module is one of a ten-part series designed to introduce viewers to the </a:t>
            </a:r>
            <a:r>
              <a:rPr lang="en-US" sz="1200" i="1" kern="1200" dirty="0" smtClean="0">
                <a:solidFill>
                  <a:schemeClr val="tx1"/>
                </a:solidFill>
                <a:effectLst/>
                <a:latin typeface="+mn-lt"/>
                <a:ea typeface="+mn-ea"/>
                <a:cs typeface="+mn-cs"/>
              </a:rPr>
              <a:t>English Learner Tool Kit, </a:t>
            </a:r>
            <a:r>
              <a:rPr lang="en-US" sz="1200" kern="1200" dirty="0" smtClean="0">
                <a:solidFill>
                  <a:schemeClr val="tx1"/>
                </a:solidFill>
                <a:effectLst/>
                <a:latin typeface="+mn-lt"/>
                <a:ea typeface="+mn-ea"/>
                <a:cs typeface="+mn-cs"/>
              </a:rPr>
              <a:t>which provides an overview of legal obligations that schools/districts must address in supporting the educational needs of English learners (ELs).  This series frames federal and civil rights requirements with related Illinois statute requirements for statewide implementation.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Professional Development Modules: </a:t>
            </a:r>
            <a:r>
              <a:rPr lang="en-US" sz="1200" b="1" i="1" kern="1200" dirty="0" smtClean="0">
                <a:solidFill>
                  <a:schemeClr val="tx1"/>
                </a:solidFill>
                <a:effectLst/>
                <a:latin typeface="+mn-lt"/>
                <a:ea typeface="+mn-ea"/>
                <a:cs typeface="+mn-cs"/>
              </a:rPr>
              <a:t>English Learner Tool Kit </a:t>
            </a:r>
            <a:r>
              <a:rPr lang="en-US" sz="1200" kern="1200" dirty="0" smtClean="0">
                <a:solidFill>
                  <a:schemeClr val="tx1"/>
                </a:solidFill>
                <a:effectLst/>
                <a:latin typeface="+mn-lt"/>
                <a:ea typeface="+mn-ea"/>
                <a:cs typeface="+mn-cs"/>
              </a:rPr>
              <a:t>are a facilitator’s guide and a resource tool. These PD Modules can also be used as a teacher support with suggestions and references to encourage inclusionary practices to ensure equity and access for English learners.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key objectives of the Professional Development Modules: </a:t>
            </a:r>
            <a:r>
              <a:rPr lang="en-US" sz="1200" i="1" kern="1200" dirty="0" smtClean="0">
                <a:solidFill>
                  <a:schemeClr val="tx1"/>
                </a:solidFill>
                <a:effectLst/>
                <a:latin typeface="+mn-lt"/>
                <a:ea typeface="+mn-ea"/>
                <a:cs typeface="+mn-cs"/>
              </a:rPr>
              <a:t>English Learner Tool Kit</a:t>
            </a:r>
            <a:r>
              <a:rPr lang="en-US" sz="1200" kern="1200" dirty="0" smtClean="0">
                <a:solidFill>
                  <a:schemeClr val="tx1"/>
                </a:solidFill>
                <a:effectLst/>
                <a:latin typeface="+mn-lt"/>
                <a:ea typeface="+mn-ea"/>
                <a:cs typeface="+mn-cs"/>
              </a:rPr>
              <a:t> include: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Expand knowledge on legal obligations to meet the needs of English learners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Implement inclusionary practices for equity and access for all English learners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Provide a resource and tool for professional learning</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Serve as a companion and supplemental resource to legal guidance (“Dear Colleague Letter, OCR 2015” from US Department of Education)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Integrate Illinois-specific requirements for English learners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Each of the 10 self-paced PD Modules will include links to additional resources that can be downloaded.</a:t>
            </a:r>
          </a:p>
          <a:p>
            <a:r>
              <a:rPr lang="en-US" sz="1200" kern="1200" dirty="0" smtClean="0">
                <a:solidFill>
                  <a:schemeClr val="tx1"/>
                </a:solidFill>
                <a:effectLst/>
                <a:latin typeface="+mn-lt"/>
                <a:ea typeface="+mn-ea"/>
                <a:cs typeface="+mn-cs"/>
              </a:rPr>
              <a:t>Facilitators can download the EL toolkit at: https://www2.ed.gov/about/offices/list/oela/english-learner-toolkit/index.html</a:t>
            </a:r>
          </a:p>
        </p:txBody>
      </p:sp>
      <p:sp>
        <p:nvSpPr>
          <p:cNvPr id="4" name="Slide Number Placeholder 3"/>
          <p:cNvSpPr>
            <a:spLocks noGrp="1"/>
          </p:cNvSpPr>
          <p:nvPr>
            <p:ph type="sldNum" sz="quarter" idx="10"/>
          </p:nvPr>
        </p:nvSpPr>
        <p:spPr/>
        <p:txBody>
          <a:bodyPr/>
          <a:lstStyle/>
          <a:p>
            <a:fld id="{3F7CA053-64A5-468B-A4AC-F179676E72A7}" type="slidenum">
              <a:rPr lang="fr-CA" smtClean="0"/>
              <a:pPr/>
              <a:t>2</a:t>
            </a:fld>
            <a:endParaRPr lang="fr-CA" dirty="0"/>
          </a:p>
        </p:txBody>
      </p:sp>
    </p:spTree>
    <p:extLst>
      <p:ext uri="{BB962C8B-B14F-4D97-AF65-F5344CB8AC3E}">
        <p14:creationId xmlns:p14="http://schemas.microsoft.com/office/powerpoint/2010/main" val="742007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3270" rtl="0" eaLnBrk="1" fontAlgn="auto" latinLnBrk="0" hangingPunct="1">
              <a:lnSpc>
                <a:spcPct val="100000"/>
              </a:lnSpc>
              <a:spcBef>
                <a:spcPts val="0"/>
              </a:spcBef>
              <a:spcAft>
                <a:spcPts val="0"/>
              </a:spcAft>
              <a:buClrTx/>
              <a:buSzTx/>
              <a:buFontTx/>
              <a:buNone/>
              <a:tabLst/>
              <a:defRPr/>
            </a:pPr>
            <a:r>
              <a:rPr lang="en-US" sz="1200" dirty="0"/>
              <a:t>These tools are available to </a:t>
            </a:r>
            <a:r>
              <a:rPr lang="en-US" dirty="0"/>
              <a:t>further support</a:t>
            </a:r>
            <a:r>
              <a:rPr lang="en-US" baseline="0" dirty="0"/>
              <a:t> the equal access </a:t>
            </a:r>
            <a:r>
              <a:rPr lang="en-US" baseline="0" dirty="0" smtClean="0"/>
              <a:t>and inclusion for </a:t>
            </a:r>
            <a:r>
              <a:rPr lang="en-US" baseline="0" dirty="0" smtClean="0"/>
              <a:t>ELs.</a:t>
            </a:r>
            <a:r>
              <a:rPr lang="en-US" baseline="0" dirty="0"/>
              <a:t> </a:t>
            </a:r>
            <a:r>
              <a:rPr lang="en-US" sz="1200" dirty="0" smtClean="0"/>
              <a:t>Available </a:t>
            </a:r>
            <a:r>
              <a:rPr lang="en-US" sz="1200" dirty="0"/>
              <a:t>at http://www2.ed.gov/about/offices/list/oela/english-learner-toolkit/index.html. </a:t>
            </a:r>
          </a:p>
          <a:p>
            <a:pPr marL="0" marR="0" lvl="0" indent="0" algn="l" defTabSz="92327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a:t>
            </a:r>
            <a:r>
              <a:rPr lang="en-US" sz="1200" b="0" i="0" u="none" strike="noStrike" kern="1200" baseline="0" dirty="0">
                <a:solidFill>
                  <a:schemeClr val="tx1"/>
                </a:solidFill>
                <a:latin typeface="+mn-lt"/>
                <a:ea typeface="+mn-ea"/>
                <a:cs typeface="+mn-cs"/>
              </a:rPr>
              <a:t>Common Core State Standards (CCSS) in ELA and Math, as well as the Next Generation Science Standards (NGSS), require that ELs meet rigorous, grade level academic standards. The six principles are meant to guide teachers, coaches, EL specialists, curriculum leaders, school principals, and district administrators as they work to develop CCSS-aligned instruction for ELs. NO single principle should be considered more important than any other. All principles should be incorporated into the planning and delivery of every lesson or unit of instruction. </a:t>
            </a:r>
            <a:r>
              <a:rPr lang="en-US" sz="1200" dirty="0">
                <a:latin typeface="+mn-lt"/>
              </a:rPr>
              <a:t>These principles are applicable to any type of instruction regardless of grade, proficiency level, or program type. </a:t>
            </a:r>
          </a:p>
          <a:p>
            <a:r>
              <a:rPr lang="en-US" sz="1200" b="0" i="0" u="none" strike="noStrike" kern="1200" baseline="0" dirty="0" smtClean="0">
                <a:solidFill>
                  <a:schemeClr val="tx1"/>
                </a:solidFill>
                <a:latin typeface="+mn-lt"/>
                <a:ea typeface="+mn-ea"/>
                <a:cs typeface="+mn-cs"/>
              </a:rPr>
              <a:t>Source</a:t>
            </a:r>
            <a:r>
              <a:rPr lang="en-US" sz="1200" b="0" i="0" u="none" strike="noStrike" kern="1200" baseline="0" dirty="0">
                <a:solidFill>
                  <a:schemeClr val="tx1"/>
                </a:solidFill>
                <a:latin typeface="+mn-lt"/>
                <a:ea typeface="+mn-ea"/>
                <a:cs typeface="+mn-cs"/>
              </a:rPr>
              <a:t>: Stanford University, Graduate School of Education, Understanding Language. (2013). </a:t>
            </a:r>
            <a:r>
              <a:rPr lang="en-US" sz="1200" b="0" i="1" u="none" strike="noStrike" kern="1200" baseline="0" dirty="0">
                <a:solidFill>
                  <a:schemeClr val="tx1"/>
                </a:solidFill>
                <a:latin typeface="+mn-lt"/>
                <a:ea typeface="+mn-ea"/>
                <a:cs typeface="+mn-cs"/>
              </a:rPr>
              <a:t>Key principles for EL </a:t>
            </a:r>
            <a:r>
              <a:rPr lang="en-US" sz="1200" b="0" i="1" u="none" strike="noStrike" kern="1200" baseline="0" dirty="0" smtClean="0">
                <a:solidFill>
                  <a:schemeClr val="tx1"/>
                </a:solidFill>
                <a:latin typeface="+mn-lt"/>
                <a:ea typeface="+mn-ea"/>
                <a:cs typeface="+mn-cs"/>
              </a:rPr>
              <a:t>Instruction. </a:t>
            </a:r>
            <a:r>
              <a:rPr lang="en-US" sz="1200" b="0" i="0" u="none" strike="noStrike" kern="1200" baseline="0" dirty="0" smtClean="0">
                <a:solidFill>
                  <a:schemeClr val="tx1"/>
                </a:solidFill>
                <a:latin typeface="+mn-lt"/>
                <a:ea typeface="+mn-ea"/>
                <a:cs typeface="+mn-cs"/>
              </a:rPr>
              <a:t>Stanford</a:t>
            </a:r>
            <a:r>
              <a:rPr lang="en-US" sz="1200" b="0" i="0" u="none" strike="noStrike" kern="1200" baseline="0" dirty="0">
                <a:solidFill>
                  <a:schemeClr val="tx1"/>
                </a:solidFill>
                <a:latin typeface="+mn-lt"/>
                <a:ea typeface="+mn-ea"/>
                <a:cs typeface="+mn-cs"/>
              </a:rPr>
              <a:t>, CA: Author. Retrieved from </a:t>
            </a:r>
            <a:r>
              <a:rPr lang="en-US" sz="1200" b="0" i="1" u="none" strike="noStrike" kern="1200" baseline="0" dirty="0">
                <a:solidFill>
                  <a:schemeClr val="tx1"/>
                </a:solidFill>
                <a:latin typeface="+mn-lt"/>
                <a:ea typeface="+mn-ea"/>
                <a:cs typeface="+mn-cs"/>
              </a:rPr>
              <a:t>http://ell.stanford.edu/sites/default/files/Key%20Principles%20for%20ELL%20Instruction%20with%20references_0.pdf </a:t>
            </a:r>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22</a:t>
            </a:fld>
            <a:endParaRPr lang="en-US" dirty="0"/>
          </a:p>
        </p:txBody>
      </p:sp>
    </p:spTree>
    <p:extLst>
      <p:ext uri="{BB962C8B-B14F-4D97-AF65-F5344CB8AC3E}">
        <p14:creationId xmlns:p14="http://schemas.microsoft.com/office/powerpoint/2010/main" val="38787559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3270" rtl="0" eaLnBrk="1" fontAlgn="auto" latinLnBrk="0" hangingPunct="1">
              <a:lnSpc>
                <a:spcPct val="100000"/>
              </a:lnSpc>
              <a:spcBef>
                <a:spcPts val="0"/>
              </a:spcBef>
              <a:spcAft>
                <a:spcPts val="0"/>
              </a:spcAft>
              <a:buClrTx/>
              <a:buSzTx/>
              <a:buFontTx/>
              <a:buNone/>
              <a:tabLst/>
              <a:defRPr/>
            </a:pPr>
            <a:r>
              <a:rPr lang="en-US" sz="1200" dirty="0" smtClean="0"/>
              <a:t>See </a:t>
            </a:r>
            <a:r>
              <a:rPr lang="en-US" sz="1200" dirty="0" smtClean="0"/>
              <a:t>Language Arts and Mathematics</a:t>
            </a:r>
            <a:r>
              <a:rPr lang="en-US" sz="1200" baseline="0" dirty="0" smtClean="0"/>
              <a:t> </a:t>
            </a:r>
            <a:r>
              <a:rPr lang="en-US" sz="1200" baseline="0" dirty="0" smtClean="0"/>
              <a:t>EL College and Career Ready Standards in the EL Toolkit.  </a:t>
            </a:r>
            <a:r>
              <a:rPr lang="en-US" sz="1200" dirty="0" smtClean="0"/>
              <a:t>These tools are available to </a:t>
            </a:r>
            <a:r>
              <a:rPr lang="en-US" dirty="0" smtClean="0"/>
              <a:t>further support</a:t>
            </a:r>
            <a:r>
              <a:rPr lang="en-US" baseline="0" dirty="0" smtClean="0"/>
              <a:t> the equal access and inclusion for ELs.  </a:t>
            </a:r>
            <a:r>
              <a:rPr lang="en-US" sz="1200" dirty="0" smtClean="0"/>
              <a:t>Available </a:t>
            </a:r>
            <a:r>
              <a:rPr lang="en-US" sz="1200" dirty="0"/>
              <a:t>at http://www2.ed.gov/about/offices/list/oela/english-learner-toolkit/index.html.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While this tool is designed for states that have adopted the Common Core State </a:t>
            </a:r>
            <a:r>
              <a:rPr lang="en-US" sz="1200" b="0" i="0" u="none" strike="noStrike" kern="1200" baseline="0" dirty="0" smtClean="0">
                <a:solidFill>
                  <a:schemeClr val="tx1"/>
                </a:solidFill>
                <a:latin typeface="+mn-lt"/>
                <a:ea typeface="+mn-ea"/>
                <a:cs typeface="+mn-cs"/>
              </a:rPr>
              <a:t>Standards, </a:t>
            </a:r>
            <a:r>
              <a:rPr lang="en-US" sz="1200" b="0" i="0" u="none" strike="noStrike" kern="1200" baseline="0" dirty="0">
                <a:solidFill>
                  <a:schemeClr val="tx1"/>
                </a:solidFill>
                <a:latin typeface="+mn-lt"/>
                <a:ea typeface="+mn-ea"/>
                <a:cs typeface="+mn-cs"/>
              </a:rPr>
              <a:t>it may </a:t>
            </a:r>
            <a:r>
              <a:rPr lang="en-US" sz="1200" b="0" i="0" u="none" strike="noStrike" kern="1200" baseline="0" dirty="0" smtClean="0">
                <a:solidFill>
                  <a:schemeClr val="tx1"/>
                </a:solidFill>
                <a:latin typeface="+mn-lt"/>
                <a:ea typeface="+mn-ea"/>
                <a:cs typeface="+mn-cs"/>
              </a:rPr>
              <a:t>be </a:t>
            </a:r>
            <a:r>
              <a:rPr lang="en-US" sz="1200" b="0" i="0" u="none" strike="noStrike" kern="1200" baseline="0" dirty="0">
                <a:solidFill>
                  <a:schemeClr val="tx1"/>
                </a:solidFill>
                <a:latin typeface="+mn-lt"/>
                <a:ea typeface="+mn-ea"/>
                <a:cs typeface="+mn-cs"/>
              </a:rPr>
              <a:t>useful for any state in applying college- and career-ready standards to ELs. </a:t>
            </a:r>
            <a:r>
              <a:rPr lang="en-US" sz="1200" b="0" i="0" u="none" strike="noStrike" kern="1200" baseline="0" dirty="0" smtClean="0">
                <a:solidFill>
                  <a:schemeClr val="tx1"/>
                </a:solidFill>
                <a:latin typeface="+mn-lt"/>
                <a:ea typeface="+mn-ea"/>
                <a:cs typeface="+mn-cs"/>
              </a:rPr>
              <a:t> The </a:t>
            </a:r>
            <a:r>
              <a:rPr lang="en-US" sz="1200" b="0" i="0" u="none" strike="noStrike" kern="1200" baseline="0" dirty="0">
                <a:solidFill>
                  <a:schemeClr val="tx1"/>
                </a:solidFill>
                <a:latin typeface="+mn-lt"/>
                <a:ea typeface="+mn-ea"/>
                <a:cs typeface="+mn-cs"/>
              </a:rPr>
              <a:t>Common Core State Standards for English language arts (ELA) articulate rigorous grade-level expectations in the areas </a:t>
            </a:r>
            <a:r>
              <a:rPr lang="en-US" sz="1200" b="0" i="0" u="none" strike="noStrike" kern="1200" baseline="0" dirty="0" smtClean="0">
                <a:solidFill>
                  <a:schemeClr val="tx1"/>
                </a:solidFill>
                <a:latin typeface="+mn-lt"/>
                <a:ea typeface="+mn-ea"/>
                <a:cs typeface="+mn-cs"/>
              </a:rPr>
              <a:t>of speaking</a:t>
            </a:r>
            <a:r>
              <a:rPr lang="en-US" sz="1200" b="0" i="0" u="none" strike="noStrike" kern="1200" baseline="0" dirty="0">
                <a:solidFill>
                  <a:schemeClr val="tx1"/>
                </a:solidFill>
                <a:latin typeface="+mn-lt"/>
                <a:ea typeface="+mn-ea"/>
                <a:cs typeface="+mn-cs"/>
              </a:rPr>
              <a:t>, listening, reading, and writing to prepare all students to be college and career ready, including English language learners. </a:t>
            </a:r>
            <a:r>
              <a:rPr lang="en-US" sz="1200" b="0" i="0" u="none" strike="noStrike" kern="1200" baseline="0" dirty="0" smtClean="0">
                <a:solidFill>
                  <a:schemeClr val="tx1"/>
                </a:solidFill>
                <a:latin typeface="+mn-lt"/>
                <a:ea typeface="+mn-ea"/>
                <a:cs typeface="+mn-cs"/>
              </a:rPr>
              <a:t>The </a:t>
            </a:r>
            <a:r>
              <a:rPr lang="en-US" sz="1200" b="0" i="0" u="none" strike="noStrike" kern="1200" baseline="0" dirty="0">
                <a:solidFill>
                  <a:schemeClr val="tx1"/>
                </a:solidFill>
                <a:latin typeface="+mn-lt"/>
                <a:ea typeface="+mn-ea"/>
                <a:cs typeface="+mn-cs"/>
              </a:rPr>
              <a:t>resource above, and others, can be found on the </a:t>
            </a:r>
            <a:r>
              <a:rPr lang="en-US" sz="1200" b="0" i="0" u="sng" strike="noStrike" kern="1200" baseline="0" dirty="0">
                <a:solidFill>
                  <a:schemeClr val="tx1"/>
                </a:solidFill>
                <a:latin typeface="+mn-lt"/>
                <a:ea typeface="+mn-ea"/>
                <a:cs typeface="+mn-cs"/>
              </a:rPr>
              <a:t>http://www.corestandards.org</a:t>
            </a:r>
            <a:r>
              <a:rPr lang="en-US" sz="1200" b="0" i="0" u="none" strike="noStrike" kern="1200" baseline="0" dirty="0">
                <a:solidFill>
                  <a:schemeClr val="tx1"/>
                </a:solidFill>
                <a:latin typeface="+mn-lt"/>
                <a:ea typeface="+mn-ea"/>
                <a:cs typeface="+mn-cs"/>
              </a:rPr>
              <a:t> website. </a:t>
            </a:r>
            <a:r>
              <a:rPr lang="en-US" sz="1200" b="0" i="0" u="none" strike="noStrike" kern="1200" baseline="0" dirty="0" smtClean="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2010, National Governors Association Center for Best Practices and Council of Chief State School Officers. All rights reserved.</a:t>
            </a:r>
            <a:endParaRPr lang="en-US" dirty="0"/>
          </a:p>
          <a:p>
            <a:pPr marL="0" marR="0" lvl="0" indent="0" algn="l" defTabSz="92327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23270" rtl="0" eaLnBrk="1" fontAlgn="auto" latinLnBrk="0" hangingPunct="1">
              <a:lnSpc>
                <a:spcPct val="100000"/>
              </a:lnSpc>
              <a:spcBef>
                <a:spcPts val="0"/>
              </a:spcBef>
              <a:spcAft>
                <a:spcPts val="0"/>
              </a:spcAft>
              <a:buClrTx/>
              <a:buSzTx/>
              <a:buFontTx/>
              <a:buNone/>
              <a:tabLst/>
              <a:defRPr/>
            </a:pPr>
            <a:endParaRPr lang="en-US" sz="1200" b="1"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23</a:t>
            </a:fld>
            <a:endParaRPr lang="en-US" dirty="0"/>
          </a:p>
        </p:txBody>
      </p:sp>
    </p:spTree>
    <p:extLst>
      <p:ext uri="{BB962C8B-B14F-4D97-AF65-F5344CB8AC3E}">
        <p14:creationId xmlns:p14="http://schemas.microsoft.com/office/powerpoint/2010/main" val="27621931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3270" rtl="0" eaLnBrk="1" fontAlgn="auto" latinLnBrk="0" hangingPunct="1">
              <a:lnSpc>
                <a:spcPct val="100000"/>
              </a:lnSpc>
              <a:spcBef>
                <a:spcPts val="0"/>
              </a:spcBef>
              <a:spcAft>
                <a:spcPts val="0"/>
              </a:spcAft>
              <a:buClrTx/>
              <a:buSzTx/>
              <a:buFontTx/>
              <a:buNone/>
              <a:tabLst/>
              <a:defRPr/>
            </a:pPr>
            <a:r>
              <a:rPr lang="en-US" sz="1200" dirty="0"/>
              <a:t>These tools are available to </a:t>
            </a:r>
            <a:r>
              <a:rPr lang="en-US" dirty="0"/>
              <a:t>further support</a:t>
            </a:r>
            <a:r>
              <a:rPr lang="en-US" baseline="0" dirty="0"/>
              <a:t> the equal access </a:t>
            </a:r>
            <a:r>
              <a:rPr lang="en-US" baseline="0" dirty="0" smtClean="0"/>
              <a:t>and inclusion for ELs. </a:t>
            </a:r>
            <a:r>
              <a:rPr lang="en-US" sz="1200" dirty="0" smtClean="0"/>
              <a:t>Available </a:t>
            </a:r>
            <a:r>
              <a:rPr lang="en-US" sz="1200" dirty="0" smtClean="0"/>
              <a:t>at http://www2.ed.gov/about/offices/list/oela/english-learner-toolkit/index.html. </a:t>
            </a:r>
            <a:endParaRPr lang="en-US" sz="1200" b="1" dirty="0" smtClean="0"/>
          </a:p>
          <a:p>
            <a:pPr marL="0" marR="0" lvl="0" indent="0" algn="l" defTabSz="923270" rtl="0" eaLnBrk="1" fontAlgn="auto" latinLnBrk="0" hangingPunct="1">
              <a:lnSpc>
                <a:spcPct val="100000"/>
              </a:lnSpc>
              <a:spcBef>
                <a:spcPts val="0"/>
              </a:spcBef>
              <a:spcAft>
                <a:spcPts val="0"/>
              </a:spcAft>
              <a:buClrTx/>
              <a:buSzTx/>
              <a:buFontTx/>
              <a:buNone/>
              <a:tabLst/>
              <a:defRPr/>
            </a:pPr>
            <a:endParaRPr lang="en-US" sz="1200" b="1" dirty="0"/>
          </a:p>
          <a:p>
            <a:r>
              <a:rPr lang="en-US" sz="1200" b="0" i="0" u="none" strike="noStrike" kern="1200" baseline="0" dirty="0">
                <a:solidFill>
                  <a:schemeClr val="tx1"/>
                </a:solidFill>
                <a:latin typeface="+mn-lt"/>
                <a:ea typeface="+mn-ea"/>
                <a:cs typeface="+mn-cs"/>
              </a:rPr>
              <a:t>The National Association for Gifted Children developed a position statement that includes four dimensions and five recommendations for equitably identifying gifted students from culturally, linguistically, and socioeconomically diverse groups. </a:t>
            </a:r>
          </a:p>
          <a:p>
            <a:r>
              <a:rPr lang="en-US" sz="1200" b="0" i="0" u="none" strike="noStrike" kern="1200" baseline="0" dirty="0" smtClean="0">
                <a:solidFill>
                  <a:schemeClr val="tx1"/>
                </a:solidFill>
                <a:latin typeface="+mn-lt"/>
                <a:ea typeface="+mn-ea"/>
                <a:cs typeface="+mn-cs"/>
              </a:rPr>
              <a:t>Source</a:t>
            </a:r>
            <a:r>
              <a:rPr lang="en-US" sz="1200" b="0" i="0" u="none" strike="noStrike" kern="1200" baseline="0" dirty="0">
                <a:solidFill>
                  <a:schemeClr val="tx1"/>
                </a:solidFill>
                <a:latin typeface="+mn-lt"/>
                <a:ea typeface="+mn-ea"/>
                <a:cs typeface="+mn-cs"/>
              </a:rPr>
              <a:t>: National Association for Gifted Children (NAGC). (2011). </a:t>
            </a:r>
            <a:r>
              <a:rPr lang="en-US" sz="1200" b="0" i="1" u="none" strike="noStrike" kern="1200" baseline="0" dirty="0">
                <a:solidFill>
                  <a:schemeClr val="tx1"/>
                </a:solidFill>
                <a:latin typeface="+mn-lt"/>
                <a:ea typeface="+mn-ea"/>
                <a:cs typeface="+mn-cs"/>
              </a:rPr>
              <a:t>Identifying and serving culturally and linguistically diverse gifted students </a:t>
            </a:r>
            <a:r>
              <a:rPr lang="en-US" sz="1200" b="0" i="0" u="none" strike="noStrike" kern="1200" baseline="0" dirty="0">
                <a:solidFill>
                  <a:schemeClr val="tx1"/>
                </a:solidFill>
                <a:latin typeface="+mn-lt"/>
                <a:ea typeface="+mn-ea"/>
                <a:cs typeface="+mn-cs"/>
              </a:rPr>
              <a:t>(Position Statement). Washington, DC: Author. Retrieved from </a:t>
            </a:r>
            <a:r>
              <a:rPr lang="en-US" sz="1200" b="0" i="0" u="sng" strike="noStrike" kern="1200" baseline="0" dirty="0">
                <a:solidFill>
                  <a:schemeClr val="tx1"/>
                </a:solidFill>
                <a:latin typeface="+mn-lt"/>
                <a:ea typeface="+mn-ea"/>
                <a:cs typeface="+mn-cs"/>
              </a:rPr>
              <a:t>http://www.nagc.org/sites/default/files/Position%20Statement/Identifying%20and%20Serving%20Culturally%20and%20Linguistically.pdf </a:t>
            </a:r>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24</a:t>
            </a:fld>
            <a:endParaRPr lang="en-US" dirty="0"/>
          </a:p>
        </p:txBody>
      </p:sp>
    </p:spTree>
    <p:extLst>
      <p:ext uri="{BB962C8B-B14F-4D97-AF65-F5344CB8AC3E}">
        <p14:creationId xmlns:p14="http://schemas.microsoft.com/office/powerpoint/2010/main" val="1545716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See complete list of</a:t>
            </a:r>
            <a:r>
              <a:rPr lang="en-US" baseline="0" dirty="0" smtClean="0"/>
              <a:t> questions on the EL Toolkit, </a:t>
            </a:r>
            <a:r>
              <a:rPr lang="en-US" sz="1200" baseline="0" dirty="0" smtClean="0"/>
              <a:t>a</a:t>
            </a:r>
            <a:r>
              <a:rPr lang="en-US" sz="1200" dirty="0" smtClean="0"/>
              <a:t>vailable at http://www2.ed.gov/about/offices/list/oela/english-learner-toolkit/index.html. </a:t>
            </a:r>
            <a:endParaRPr lang="en-US" sz="12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These are examples of  </a:t>
            </a:r>
            <a:r>
              <a:rPr lang="en-US" dirty="0"/>
              <a:t>tools to </a:t>
            </a:r>
            <a:r>
              <a:rPr lang="en-US" baseline="0" dirty="0"/>
              <a:t>help districts and schools </a:t>
            </a:r>
            <a:r>
              <a:rPr lang="en-US" baseline="0" dirty="0" smtClean="0"/>
              <a:t>self- assess </a:t>
            </a:r>
            <a:r>
              <a:rPr lang="en-US" baseline="0" dirty="0"/>
              <a:t>the level and types of services they provide ELs.  They are </a:t>
            </a:r>
            <a:r>
              <a:rPr lang="en-US" sz="1200" b="0" i="0" u="none" strike="noStrike" kern="1200" baseline="0" dirty="0">
                <a:solidFill>
                  <a:schemeClr val="tx1"/>
                </a:solidFill>
                <a:latin typeface="+mn-lt"/>
                <a:ea typeface="+mn-ea"/>
                <a:cs typeface="+mn-cs"/>
              </a:rPr>
              <a:t>intended to help </a:t>
            </a:r>
            <a:r>
              <a:rPr lang="en-US" sz="1200" b="0" i="0" u="none" strike="noStrike" kern="1200" baseline="0" dirty="0" smtClean="0">
                <a:solidFill>
                  <a:schemeClr val="tx1"/>
                </a:solidFill>
                <a:latin typeface="+mn-lt"/>
                <a:ea typeface="+mn-ea"/>
                <a:cs typeface="+mn-cs"/>
              </a:rPr>
              <a:t>schools and districts </a:t>
            </a:r>
            <a:r>
              <a:rPr lang="en-US" sz="1200" b="0" i="0" u="none" strike="noStrike" kern="1200" baseline="0" dirty="0">
                <a:solidFill>
                  <a:schemeClr val="tx1"/>
                </a:solidFill>
                <a:latin typeface="+mn-lt"/>
                <a:ea typeface="+mn-ea"/>
                <a:cs typeface="+mn-cs"/>
              </a:rPr>
              <a:t>to create welcoming and inclusive environments </a:t>
            </a:r>
            <a:r>
              <a:rPr lang="en-US" sz="1200" b="0" i="0" u="none" strike="noStrike" kern="1200" baseline="0" dirty="0" smtClean="0">
                <a:solidFill>
                  <a:schemeClr val="tx1"/>
                </a:solidFill>
                <a:latin typeface="+mn-lt"/>
                <a:ea typeface="+mn-ea"/>
                <a:cs typeface="+mn-cs"/>
              </a:rPr>
              <a:t>for </a:t>
            </a:r>
            <a:r>
              <a:rPr lang="en-US" sz="1200" b="0" i="0" u="none" strike="noStrike" kern="1200" baseline="0" dirty="0">
                <a:solidFill>
                  <a:schemeClr val="tx1"/>
                </a:solidFill>
                <a:latin typeface="+mn-lt"/>
                <a:ea typeface="+mn-ea"/>
                <a:cs typeface="+mn-cs"/>
              </a:rPr>
              <a:t>ELs. The tools give tips on how to begin conversations about diversity and address bullying and harassment. They also provide a sample self-monitoring aid to avoid unnecessary segregation. </a:t>
            </a:r>
          </a:p>
          <a:p>
            <a:r>
              <a:rPr lang="en-US" sz="1200" b="0" i="0" u="none" strike="noStrike" kern="1200" baseline="0" dirty="0">
                <a:solidFill>
                  <a:schemeClr val="tx1"/>
                </a:solidFill>
                <a:latin typeface="+mn-lt"/>
                <a:ea typeface="+mn-ea"/>
                <a:cs typeface="+mn-cs"/>
              </a:rPr>
              <a:t>Source: Montgomery, W. (2001). Creating culturally responsive, inclusive classrooms. </a:t>
            </a:r>
            <a:r>
              <a:rPr lang="en-US" sz="1200" b="0" i="1" u="none" strike="noStrike" kern="1200" baseline="0" dirty="0">
                <a:solidFill>
                  <a:schemeClr val="tx1"/>
                </a:solidFill>
                <a:latin typeface="+mn-lt"/>
                <a:ea typeface="+mn-ea"/>
                <a:cs typeface="+mn-cs"/>
              </a:rPr>
              <a:t>Teaching Exceptional Children, 33</a:t>
            </a:r>
            <a:r>
              <a:rPr lang="en-US" sz="1200" b="0" i="0" u="none" strike="noStrike" kern="1200" baseline="0" dirty="0">
                <a:solidFill>
                  <a:schemeClr val="tx1"/>
                </a:solidFill>
                <a:latin typeface="+mn-lt"/>
                <a:ea typeface="+mn-ea"/>
                <a:cs typeface="+mn-cs"/>
              </a:rPr>
              <a:t>(4), 4-9. </a:t>
            </a:r>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25</a:t>
            </a:fld>
            <a:endParaRPr lang="en-US" dirty="0"/>
          </a:p>
        </p:txBody>
      </p:sp>
    </p:spTree>
    <p:extLst>
      <p:ext uri="{BB962C8B-B14F-4D97-AF65-F5344CB8AC3E}">
        <p14:creationId xmlns:p14="http://schemas.microsoft.com/office/powerpoint/2010/main" val="21617793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3270" rtl="0" eaLnBrk="1" fontAlgn="auto" latinLnBrk="0" hangingPunct="1">
              <a:lnSpc>
                <a:spcPct val="100000"/>
              </a:lnSpc>
              <a:spcBef>
                <a:spcPts val="0"/>
              </a:spcBef>
              <a:spcAft>
                <a:spcPts val="0"/>
              </a:spcAft>
              <a:buClrTx/>
              <a:buSzTx/>
              <a:buFontTx/>
              <a:buNone/>
              <a:tabLst/>
              <a:defRPr/>
            </a:pPr>
            <a:r>
              <a:rPr lang="en-US" dirty="0"/>
              <a:t>Several resources are listed in this tool to address bullying and </a:t>
            </a:r>
            <a:r>
              <a:rPr lang="en-US" dirty="0" smtClean="0"/>
              <a:t>harassment.  See complete list on the EL Toolkit,</a:t>
            </a:r>
            <a:r>
              <a:rPr lang="en-US" baseline="0" dirty="0" smtClean="0"/>
              <a:t> a</a:t>
            </a:r>
            <a:r>
              <a:rPr lang="en-US" sz="1200" dirty="0" smtClean="0"/>
              <a:t>vailable </a:t>
            </a:r>
            <a:r>
              <a:rPr lang="en-US" sz="1200" dirty="0"/>
              <a:t>at http://www2.ed.gov/about/offices/list/oela/english-learner-toolkit/index.html. </a:t>
            </a:r>
          </a:p>
          <a:p>
            <a:pPr marL="0" marR="0" lvl="0" indent="0" algn="l" defTabSz="92327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23270" rtl="0" eaLnBrk="1" fontAlgn="auto" latinLnBrk="0" hangingPunct="1">
              <a:lnSpc>
                <a:spcPct val="100000"/>
              </a:lnSpc>
              <a:spcBef>
                <a:spcPts val="0"/>
              </a:spcBef>
              <a:spcAft>
                <a:spcPts val="0"/>
              </a:spcAft>
              <a:buClrTx/>
              <a:buSzTx/>
              <a:buFontTx/>
              <a:buNone/>
              <a:tabLst/>
              <a:defRPr/>
            </a:pPr>
            <a:endParaRPr lang="en-US" sz="1200" b="1"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26</a:t>
            </a:fld>
            <a:endParaRPr lang="en-US" dirty="0"/>
          </a:p>
        </p:txBody>
      </p:sp>
    </p:spTree>
    <p:extLst>
      <p:ext uri="{BB962C8B-B14F-4D97-AF65-F5344CB8AC3E}">
        <p14:creationId xmlns:p14="http://schemas.microsoft.com/office/powerpoint/2010/main" val="28022627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3270" rtl="0" eaLnBrk="1" fontAlgn="auto" latinLnBrk="0" hangingPunct="1">
              <a:lnSpc>
                <a:spcPct val="100000"/>
              </a:lnSpc>
              <a:spcBef>
                <a:spcPts val="0"/>
              </a:spcBef>
              <a:spcAft>
                <a:spcPts val="0"/>
              </a:spcAft>
              <a:buClrTx/>
              <a:buSzTx/>
              <a:buFontTx/>
              <a:buNone/>
              <a:tabLst/>
              <a:defRPr/>
            </a:pPr>
            <a:r>
              <a:rPr lang="en-US" sz="1200" dirty="0" smtClean="0"/>
              <a:t>This</a:t>
            </a:r>
            <a:r>
              <a:rPr lang="en-US" sz="1200" baseline="0" dirty="0" smtClean="0"/>
              <a:t> tool highlights a Self-Monitoring From to create and maintain inclusive environments for ELs. </a:t>
            </a:r>
            <a:r>
              <a:rPr lang="en-US" sz="1200" dirty="0" smtClean="0"/>
              <a:t>Available at http://www2.ed.gov/about/offices/list/oela/english-learner-toolkit/index.html. </a:t>
            </a:r>
          </a:p>
          <a:p>
            <a:pPr marL="0" marR="0" lvl="0" indent="0" algn="l" defTabSz="923270" rtl="0" eaLnBrk="1" fontAlgn="auto" latinLnBrk="0" hangingPunct="1">
              <a:lnSpc>
                <a:spcPct val="100000"/>
              </a:lnSpc>
              <a:spcBef>
                <a:spcPts val="0"/>
              </a:spcBef>
              <a:spcAft>
                <a:spcPts val="0"/>
              </a:spcAft>
              <a:buClrTx/>
              <a:buSzTx/>
              <a:buFontTx/>
              <a:buNone/>
              <a:tabLst/>
              <a:defRPr/>
            </a:pPr>
            <a:r>
              <a:rPr lang="en-US" sz="1200" b="0" dirty="0" smtClean="0"/>
              <a:t>Source</a:t>
            </a:r>
            <a:r>
              <a:rPr lang="en-US" sz="1200" b="0" baseline="0" dirty="0" smtClean="0"/>
              <a:t> site: </a:t>
            </a:r>
            <a:r>
              <a:rPr lang="en-US" sz="1200" b="0" dirty="0" smtClean="0"/>
              <a:t>https</a:t>
            </a:r>
            <a:r>
              <a:rPr lang="en-US" sz="1200" b="0" dirty="0"/>
              <a:t>://</a:t>
            </a:r>
            <a:r>
              <a:rPr lang="en-US" sz="1200" b="0" dirty="0" smtClean="0"/>
              <a:t>ncela.ed.gov/files/forms/NCELASelfMonitoringForm.pdf.</a:t>
            </a:r>
            <a:endParaRPr lang="en-US" sz="1200" b="0"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27</a:t>
            </a:fld>
            <a:endParaRPr lang="en-US" dirty="0"/>
          </a:p>
        </p:txBody>
      </p:sp>
    </p:spTree>
    <p:extLst>
      <p:ext uri="{BB962C8B-B14F-4D97-AF65-F5344CB8AC3E}">
        <p14:creationId xmlns:p14="http://schemas.microsoft.com/office/powerpoint/2010/main" val="5694201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t>
            </a:r>
            <a:r>
              <a:rPr lang="en-US" baseline="0" dirty="0" smtClean="0"/>
              <a:t>his checklist helps schools self assess the services they provide ELs. </a:t>
            </a:r>
            <a:r>
              <a:rPr lang="en-US" sz="1200" b="0" i="0" u="none" strike="noStrike" kern="1200" baseline="0" dirty="0" smtClean="0">
                <a:solidFill>
                  <a:schemeClr val="tx1"/>
                </a:solidFill>
                <a:latin typeface="+mn-lt"/>
                <a:ea typeface="+mn-ea"/>
                <a:cs typeface="+mn-cs"/>
              </a:rPr>
              <a:t>It is intended to assist schools and districts in determining whether their EL programs unnecessarily segregate ELs from non-ELs. </a:t>
            </a:r>
            <a:r>
              <a:rPr lang="en-US" sz="1200" dirty="0" smtClean="0"/>
              <a:t>Available at http://www2.ed.gov/about/offices/list/oela/english-learner-toolkit/index.html. </a:t>
            </a:r>
          </a:p>
          <a:p>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28</a:t>
            </a:fld>
            <a:endParaRPr lang="en-US" dirty="0"/>
          </a:p>
        </p:txBody>
      </p:sp>
    </p:spTree>
    <p:extLst>
      <p:ext uri="{BB962C8B-B14F-4D97-AF65-F5344CB8AC3E}">
        <p14:creationId xmlns:p14="http://schemas.microsoft.com/office/powerpoint/2010/main" val="30596030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t>
            </a:r>
            <a:r>
              <a:rPr lang="en-US" baseline="0" dirty="0" smtClean="0"/>
              <a:t>his checklist helps schools self assess the services they provide ELs. </a:t>
            </a:r>
            <a:r>
              <a:rPr lang="en-US" sz="1200" b="0" i="0" u="none" strike="noStrike" kern="1200" baseline="0" dirty="0" smtClean="0">
                <a:solidFill>
                  <a:schemeClr val="tx1"/>
                </a:solidFill>
                <a:latin typeface="+mn-lt"/>
                <a:ea typeface="+mn-ea"/>
                <a:cs typeface="+mn-cs"/>
              </a:rPr>
              <a:t>It is intended to assist schools and districts in determining whether their EL programs unnecessarily segregate ELs from non-ELs. </a:t>
            </a:r>
            <a:r>
              <a:rPr lang="en-US" sz="1200" dirty="0" smtClean="0"/>
              <a:t>Available at http://www2.ed.gov/about/offices/list/oela/english-learner-toolkit/index.html. </a:t>
            </a:r>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29</a:t>
            </a:fld>
            <a:endParaRPr lang="en-US" dirty="0"/>
          </a:p>
        </p:txBody>
      </p:sp>
    </p:spTree>
    <p:extLst>
      <p:ext uri="{BB962C8B-B14F-4D97-AF65-F5344CB8AC3E}">
        <p14:creationId xmlns:p14="http://schemas.microsoft.com/office/powerpoint/2010/main" val="5765505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Background resources </a:t>
            </a:r>
            <a:r>
              <a:rPr lang="en-US" i="0" dirty="0" smtClean="0"/>
              <a:t> </a:t>
            </a:r>
            <a:r>
              <a:rPr lang="en-US" i="0" dirty="0"/>
              <a:t>are accessible to district and building leaders and </a:t>
            </a:r>
            <a:r>
              <a:rPr lang="en-US" i="0" dirty="0" smtClean="0"/>
              <a:t>staff. </a:t>
            </a:r>
            <a:r>
              <a:rPr lang="en-US" i="0" dirty="0" smtClean="0"/>
              <a:t>Parent </a:t>
            </a:r>
            <a:r>
              <a:rPr lang="en-US" i="0" dirty="0"/>
              <a:t>resources are available in multiple languages. </a:t>
            </a:r>
            <a:r>
              <a:rPr lang="en-US" i="0" dirty="0" smtClean="0"/>
              <a:t>Additionally</a:t>
            </a:r>
            <a:r>
              <a:rPr lang="en-US" i="0" dirty="0"/>
              <a:t>, English learner program self-evaluation tools are available to support deeper </a:t>
            </a:r>
            <a:r>
              <a:rPr lang="en-US" i="0" dirty="0" smtClean="0"/>
              <a:t>conversations. </a:t>
            </a:r>
            <a:endParaRPr lang="en-US" i="0" dirty="0"/>
          </a:p>
          <a:p>
            <a:endParaRPr lang="en-US" i="0" dirty="0"/>
          </a:p>
          <a:p>
            <a:r>
              <a:rPr lang="en-US" i="0" dirty="0"/>
              <a:t>The listed resources can be downloaded at </a:t>
            </a:r>
            <a:r>
              <a:rPr lang="en-US" i="0" dirty="0">
                <a:hlinkClick r:id="rId3"/>
              </a:rPr>
              <a:t>https://www2.ed.gov/about/offices/list/ocr/ellresources.html</a:t>
            </a:r>
            <a:r>
              <a:rPr lang="en-US" i="0" dirty="0"/>
              <a:t>.</a:t>
            </a:r>
          </a:p>
          <a:p>
            <a:r>
              <a:rPr lang="en-US" i="0" dirty="0"/>
              <a:t>District and school leaders may wish to review and share the resources with staff to support development and implementation of EL initiatives and programs in their buildings. The companion toolkit which can be downloaded at </a:t>
            </a:r>
            <a:r>
              <a:rPr lang="en-US" i="0" dirty="0">
                <a:hlinkClick r:id="rId4"/>
              </a:rPr>
              <a:t>https://www2.ed.gov/about/offices/list/oela/english-learner-toolkit/index.html</a:t>
            </a:r>
            <a:r>
              <a:rPr lang="en-US" i="0" dirty="0"/>
              <a:t> can provide further support for implementation</a:t>
            </a:r>
            <a:r>
              <a:rPr lang="en-US" i="0" dirty="0" smtClean="0"/>
              <a:t>.</a:t>
            </a:r>
            <a:endParaRPr lang="en-US" i="0"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30</a:t>
            </a:fld>
            <a:endParaRPr lang="fr-CA"/>
          </a:p>
        </p:txBody>
      </p:sp>
    </p:spTree>
    <p:extLst>
      <p:ext uri="{BB962C8B-B14F-4D97-AF65-F5344CB8AC3E}">
        <p14:creationId xmlns:p14="http://schemas.microsoft.com/office/powerpoint/2010/main" val="479998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Available </a:t>
            </a:r>
            <a:r>
              <a:rPr lang="en-US" dirty="0" smtClean="0"/>
              <a:t>resources for further reading.</a:t>
            </a:r>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31</a:t>
            </a:fld>
            <a:endParaRPr lang="en-US" dirty="0"/>
          </a:p>
        </p:txBody>
      </p:sp>
    </p:spTree>
    <p:extLst>
      <p:ext uri="{BB962C8B-B14F-4D97-AF65-F5344CB8AC3E}">
        <p14:creationId xmlns:p14="http://schemas.microsoft.com/office/powerpoint/2010/main" val="721556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This list is an overview of the ten topics that will be covered within the ten Professional Development Modules: </a:t>
            </a:r>
            <a:r>
              <a:rPr lang="en-US" sz="1200" i="1" kern="1200" dirty="0" smtClean="0">
                <a:solidFill>
                  <a:schemeClr val="tx1"/>
                </a:solidFill>
                <a:effectLst/>
                <a:latin typeface="+mn-lt"/>
                <a:ea typeface="+mn-ea"/>
                <a:cs typeface="+mn-cs"/>
              </a:rPr>
              <a:t>English Learner Tool Kit</a:t>
            </a:r>
            <a:r>
              <a:rPr lang="en-US" sz="1200" kern="1200" dirty="0" smtClean="0">
                <a:solidFill>
                  <a:schemeClr val="tx1"/>
                </a:solidFill>
                <a:effectLst/>
                <a:latin typeface="+mn-lt"/>
                <a:ea typeface="+mn-ea"/>
                <a:cs typeface="+mn-cs"/>
              </a:rPr>
              <a:t>.  These happen to be the most commonly overlooked (or violated) areas across the country.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This module focuses on Chapter 4: Providing English Learners Meaningful Access to Core Curricular and Extracurricular Programs, and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Chapter 5: Creating an Inclusive Environment for and Avoiding the Unnecessary Segregation of English Learners.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defTabSz="461635">
              <a:defRPr/>
            </a:pPr>
            <a:fld id="{3F7CA053-64A5-468B-A4AC-F179676E72A7}" type="slidenum">
              <a:rPr lang="fr-CA">
                <a:solidFill>
                  <a:prstClr val="black"/>
                </a:solidFill>
              </a:rPr>
              <a:pPr defTabSz="461635">
                <a:defRPr/>
              </a:pPr>
              <a:t>3</a:t>
            </a:fld>
            <a:endParaRPr lang="fr-CA" dirty="0">
              <a:solidFill>
                <a:prstClr val="black"/>
              </a:solidFill>
            </a:endParaRPr>
          </a:p>
        </p:txBody>
      </p:sp>
    </p:spTree>
    <p:extLst>
      <p:ext uri="{BB962C8B-B14F-4D97-AF65-F5344CB8AC3E}">
        <p14:creationId xmlns:p14="http://schemas.microsoft.com/office/powerpoint/2010/main" val="28275900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Available resources for further reading.</a:t>
            </a:r>
          </a:p>
          <a:p>
            <a:endParaRPr lang="en-US"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32</a:t>
            </a:fld>
            <a:endParaRPr lang="fr-CA" dirty="0"/>
          </a:p>
        </p:txBody>
      </p:sp>
    </p:spTree>
    <p:extLst>
      <p:ext uri="{BB962C8B-B14F-4D97-AF65-F5344CB8AC3E}">
        <p14:creationId xmlns:p14="http://schemas.microsoft.com/office/powerpoint/2010/main" val="21786249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Available resources for further reading.</a:t>
            </a:r>
          </a:p>
          <a:p>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33</a:t>
            </a:fld>
            <a:endParaRPr lang="en-US" dirty="0"/>
          </a:p>
        </p:txBody>
      </p:sp>
    </p:spTree>
    <p:extLst>
      <p:ext uri="{BB962C8B-B14F-4D97-AF65-F5344CB8AC3E}">
        <p14:creationId xmlns:p14="http://schemas.microsoft.com/office/powerpoint/2010/main" val="171823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a significant legal obligation. Title VI of the Civil Rights Act lays the foundation for prohibiting all aspects of discrimination and it has been legally interpreted to protect English learners (formerly labeled as Limited English Proficient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LEP, but changed to EL with passage of ESSA to eliminate deficit-labeling language).</a:t>
            </a:r>
          </a:p>
        </p:txBody>
      </p:sp>
      <p:sp>
        <p:nvSpPr>
          <p:cNvPr id="4" name="Slide Number Placeholder 3"/>
          <p:cNvSpPr>
            <a:spLocks noGrp="1"/>
          </p:cNvSpPr>
          <p:nvPr>
            <p:ph type="sldNum" sz="quarter" idx="10"/>
          </p:nvPr>
        </p:nvSpPr>
        <p:spPr/>
        <p:txBody>
          <a:bodyPr/>
          <a:lstStyle/>
          <a:p>
            <a:pPr defTabSz="461635">
              <a:defRPr/>
            </a:pPr>
            <a:fld id="{3F7CA053-64A5-468B-A4AC-F179676E72A7}" type="slidenum">
              <a:rPr lang="fr-CA">
                <a:solidFill>
                  <a:prstClr val="black"/>
                </a:solidFill>
              </a:rPr>
              <a:pPr defTabSz="461635">
                <a:defRPr/>
              </a:pPr>
              <a:t>4</a:t>
            </a:fld>
            <a:endParaRPr lang="fr-CA" dirty="0">
              <a:solidFill>
                <a:prstClr val="black"/>
              </a:solidFill>
            </a:endParaRPr>
          </a:p>
        </p:txBody>
      </p:sp>
    </p:spTree>
    <p:extLst>
      <p:ext uri="{BB962C8B-B14F-4D97-AF65-F5344CB8AC3E}">
        <p14:creationId xmlns:p14="http://schemas.microsoft.com/office/powerpoint/2010/main" val="347856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Lau v. Nichols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Probably the most important legal event for bilingual education was the </a:t>
            </a:r>
            <a:r>
              <a:rPr lang="en-US" sz="1200" i="1" kern="1200" dirty="0" smtClean="0">
                <a:solidFill>
                  <a:schemeClr val="tx1"/>
                </a:solidFill>
                <a:effectLst/>
                <a:latin typeface="+mn-lt"/>
                <a:ea typeface="+mn-ea"/>
                <a:cs typeface="+mn-cs"/>
              </a:rPr>
              <a:t>Lau v. Nichols </a:t>
            </a:r>
            <a:r>
              <a:rPr lang="en-US" sz="1200" kern="1200" dirty="0" smtClean="0">
                <a:solidFill>
                  <a:schemeClr val="tx1"/>
                </a:solidFill>
                <a:effectLst/>
                <a:latin typeface="+mn-lt"/>
                <a:ea typeface="+mn-ea"/>
                <a:cs typeface="+mn-cs"/>
              </a:rPr>
              <a:t>case, which was brought against the San Francisco Unified School District by the parents of nearly 1,800 Chinese students. It began as a discrimination case in 1970 when a poverty lawyer decided to represent a Chinese student who was failing in school because he could not understand the lessons and was given no special assistance. The school district countered that its policies were not discriminatory because it offered the same instruction to all students regardless of national origin. The lack of English proficiency was not the district’s fault.</a:t>
            </a:r>
          </a:p>
          <a:p>
            <a:r>
              <a:rPr lang="en-US" sz="1200" kern="1200" dirty="0" smtClean="0">
                <a:solidFill>
                  <a:schemeClr val="tx1"/>
                </a:solidFill>
                <a:effectLst/>
                <a:latin typeface="+mn-lt"/>
                <a:ea typeface="+mn-ea"/>
                <a:cs typeface="+mn-cs"/>
              </a:rPr>
              <a:t>Lower courts ruled in favor of the San Francisco schools, but in 1974 the U.S. Supreme Court ruled unanimously in favor of the plaintiffs. In his opinion, Justice William O. Douglas stated simply that “there is no equality of treatment merely by providing students with the same facilities, textbooks, teachers, and curriculum; for students who do not understand English are effectively foreclosed from any meaningful education.” The Court cited Title VI of the Civil Rights Act, noting that the students in question fall into the protected category established therein. (More information on </a:t>
            </a:r>
            <a:r>
              <a:rPr lang="en-US" sz="1200" i="1" kern="1200" dirty="0" smtClean="0">
                <a:solidFill>
                  <a:schemeClr val="tx1"/>
                </a:solidFill>
                <a:effectLst/>
                <a:latin typeface="+mn-lt"/>
                <a:ea typeface="+mn-ea"/>
                <a:cs typeface="+mn-cs"/>
              </a:rPr>
              <a:t>Lau v.</a:t>
            </a:r>
            <a:r>
              <a:rPr lang="en-US" sz="1200" i="1" kern="1200" baseline="0" dirty="0" smtClean="0">
                <a:solidFill>
                  <a:schemeClr val="tx1"/>
                </a:solidFill>
                <a:effectLst/>
                <a:latin typeface="+mn-lt"/>
                <a:ea typeface="+mn-ea"/>
                <a:cs typeface="+mn-cs"/>
              </a:rPr>
              <a:t> Nichols </a:t>
            </a:r>
            <a:r>
              <a:rPr lang="en-US" sz="1200" kern="1200" baseline="0" dirty="0" smtClean="0">
                <a:solidFill>
                  <a:schemeClr val="tx1"/>
                </a:solidFill>
                <a:effectLst/>
                <a:latin typeface="+mn-lt"/>
                <a:ea typeface="+mn-ea"/>
                <a:cs typeface="+mn-cs"/>
              </a:rPr>
              <a:t>can be found at: </a:t>
            </a:r>
            <a:r>
              <a:rPr lang="en-US" sz="1200" kern="1200" dirty="0" smtClean="0">
                <a:solidFill>
                  <a:schemeClr val="tx1"/>
                </a:solidFill>
                <a:effectLst/>
                <a:latin typeface="+mn-lt"/>
                <a:ea typeface="+mn-ea"/>
                <a:cs typeface="+mn-cs"/>
              </a:rPr>
              <a:t>https://www2.ed.gov/about/offices/list/ocr/ell/lau.html)</a:t>
            </a:r>
          </a:p>
        </p:txBody>
      </p:sp>
      <p:sp>
        <p:nvSpPr>
          <p:cNvPr id="4" name="Slide Number Placeholder 3"/>
          <p:cNvSpPr>
            <a:spLocks noGrp="1"/>
          </p:cNvSpPr>
          <p:nvPr>
            <p:ph type="sldNum" sz="quarter" idx="10"/>
          </p:nvPr>
        </p:nvSpPr>
        <p:spPr/>
        <p:txBody>
          <a:bodyPr/>
          <a:lstStyle/>
          <a:p>
            <a:fld id="{3F7CA053-64A5-468B-A4AC-F179676E72A7}" type="slidenum">
              <a:rPr lang="fr-CA" smtClean="0"/>
              <a:pPr/>
              <a:t>5</a:t>
            </a:fld>
            <a:endParaRPr lang="fr-CA"/>
          </a:p>
        </p:txBody>
      </p:sp>
    </p:spTree>
    <p:extLst>
      <p:ext uri="{BB962C8B-B14F-4D97-AF65-F5344CB8AC3E}">
        <p14:creationId xmlns:p14="http://schemas.microsoft.com/office/powerpoint/2010/main" val="2600320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EEOA takes Title VI to a very specific level focused in education and mandates that education institutions cannot deny equal educational opportunity to its students.</a:t>
            </a:r>
          </a:p>
        </p:txBody>
      </p:sp>
      <p:sp>
        <p:nvSpPr>
          <p:cNvPr id="4" name="Slide Number Placeholder 3"/>
          <p:cNvSpPr>
            <a:spLocks noGrp="1"/>
          </p:cNvSpPr>
          <p:nvPr>
            <p:ph type="sldNum" sz="quarter" idx="10"/>
          </p:nvPr>
        </p:nvSpPr>
        <p:spPr/>
        <p:txBody>
          <a:bodyPr/>
          <a:lstStyle/>
          <a:p>
            <a:fld id="{3F7CA053-64A5-468B-A4AC-F179676E72A7}" type="slidenum">
              <a:rPr lang="fr-CA" smtClean="0"/>
              <a:pPr/>
              <a:t>6</a:t>
            </a:fld>
            <a:endParaRPr lang="fr-CA"/>
          </a:p>
        </p:txBody>
      </p:sp>
    </p:spTree>
    <p:extLst>
      <p:ext uri="{BB962C8B-B14F-4D97-AF65-F5344CB8AC3E}">
        <p14:creationId xmlns:p14="http://schemas.microsoft.com/office/powerpoint/2010/main" val="1838691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 name="Slide Number Placeholder 5"/>
          <p:cNvSpPr>
            <a:spLocks noGrp="1"/>
          </p:cNvSpPr>
          <p:nvPr>
            <p:ph type="sldNum" sz="quarter" idx="12"/>
          </p:nvPr>
        </p:nvSpPr>
        <p:spPr/>
        <p:txBody>
          <a:bodyPr/>
          <a:lstStyle/>
          <a:p>
            <a:fld id="{79F9670F-B05C-4E29-9927-D8558D7BA470}" type="slidenum">
              <a:rPr lang="en-US" smtClean="0"/>
              <a:pPr/>
              <a:t>7</a:t>
            </a:fld>
            <a:endParaRPr lang="en-US" dirty="0"/>
          </a:p>
        </p:txBody>
      </p:sp>
      <p:sp>
        <p:nvSpPr>
          <p:cNvPr id="3" name="Notes Placeholder 2">
            <a:extLst>
              <a:ext uri="{FF2B5EF4-FFF2-40B4-BE49-F238E27FC236}">
                <a16:creationId xmlns:a16="http://schemas.microsoft.com/office/drawing/2014/main" id="{DB7AF13E-95E5-4754-BB9D-45AB6F34B2BF}"/>
              </a:ext>
            </a:extLst>
          </p:cNvPr>
          <p:cNvSpPr>
            <a:spLocks noGrp="1"/>
          </p:cNvSpPr>
          <p:nvPr>
            <p:ph type="body" idx="1"/>
          </p:nvPr>
        </p:nvSpPr>
        <p:spPr/>
        <p:txBody>
          <a:bodyPr/>
          <a:lstStyle/>
          <a:p>
            <a:r>
              <a:rPr lang="en-US" sz="1200" kern="1200" dirty="0" smtClean="0">
                <a:solidFill>
                  <a:schemeClr val="tx1"/>
                </a:solidFill>
                <a:effectLst/>
                <a:latin typeface="+mn-lt"/>
                <a:ea typeface="+mn-ea"/>
                <a:cs typeface="+mn-cs"/>
              </a:rPr>
              <a:t>Bottom line implication for ELs from Title VI Civil Rights, EEOA, plus </a:t>
            </a:r>
            <a:r>
              <a:rPr lang="en-US" sz="1200" i="1" kern="1200" dirty="0" smtClean="0">
                <a:solidFill>
                  <a:schemeClr val="tx1"/>
                </a:solidFill>
                <a:effectLst/>
                <a:latin typeface="+mn-lt"/>
                <a:ea typeface="+mn-ea"/>
                <a:cs typeface="+mn-cs"/>
              </a:rPr>
              <a:t>Lau v. Nichols</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All districts in the country </a:t>
            </a:r>
            <a:r>
              <a:rPr lang="en-US" sz="1200" b="1" kern="1200" dirty="0" smtClean="0">
                <a:solidFill>
                  <a:schemeClr val="tx1"/>
                </a:solidFill>
                <a:effectLst/>
                <a:latin typeface="+mn-lt"/>
                <a:ea typeface="+mn-ea"/>
                <a:cs typeface="+mn-cs"/>
              </a:rPr>
              <a:t>must</a:t>
            </a:r>
            <a:r>
              <a:rPr lang="en-US" sz="1200" kern="1200" dirty="0" smtClean="0">
                <a:solidFill>
                  <a:schemeClr val="tx1"/>
                </a:solidFill>
                <a:effectLst/>
                <a:latin typeface="+mn-lt"/>
                <a:ea typeface="+mn-ea"/>
                <a:cs typeface="+mn-cs"/>
              </a:rPr>
              <a:t> provide ELs meaningful access to educational content and programs in a language that they understand.  Typically, this requirement is met through native language support or bilingual programs.</a:t>
            </a:r>
          </a:p>
          <a:p>
            <a:r>
              <a:rPr lang="en-US" sz="1200" kern="1200" dirty="0" smtClean="0">
                <a:solidFill>
                  <a:schemeClr val="tx1"/>
                </a:solidFill>
                <a:effectLst/>
                <a:latin typeface="+mn-lt"/>
                <a:ea typeface="+mn-ea"/>
                <a:cs typeface="+mn-cs"/>
              </a:rPr>
              <a:t>Subsequently, another significant case law is known as </a:t>
            </a:r>
            <a:r>
              <a:rPr lang="en-US" sz="1200" i="1" kern="1200" dirty="0" err="1" smtClean="0">
                <a:solidFill>
                  <a:schemeClr val="tx1"/>
                </a:solidFill>
                <a:effectLst/>
                <a:latin typeface="+mn-lt"/>
                <a:ea typeface="+mn-ea"/>
                <a:cs typeface="+mn-cs"/>
              </a:rPr>
              <a:t>Casta</a:t>
            </a:r>
            <a:r>
              <a:rPr lang="en-US" sz="1200" kern="1200" dirty="0" err="1" smtClean="0">
                <a:solidFill>
                  <a:schemeClr val="tx1"/>
                </a:solidFill>
                <a:effectLst/>
                <a:latin typeface="+mn-lt"/>
                <a:ea typeface="+mn-ea"/>
                <a:cs typeface="+mn-cs"/>
              </a:rPr>
              <a:t>ñ</a:t>
            </a:r>
            <a:r>
              <a:rPr lang="en-US" sz="1200" i="1" kern="1200" dirty="0" err="1" smtClean="0">
                <a:solidFill>
                  <a:schemeClr val="tx1"/>
                </a:solidFill>
                <a:effectLst/>
                <a:latin typeface="+mn-lt"/>
                <a:ea typeface="+mn-ea"/>
                <a:cs typeface="+mn-cs"/>
              </a:rPr>
              <a:t>eda</a:t>
            </a:r>
            <a:r>
              <a:rPr lang="en-US" sz="1200" i="1" kern="1200" dirty="0" smtClean="0">
                <a:solidFill>
                  <a:schemeClr val="tx1"/>
                </a:solidFill>
                <a:effectLst/>
                <a:latin typeface="+mn-lt"/>
                <a:ea typeface="+mn-ea"/>
                <a:cs typeface="+mn-cs"/>
              </a:rPr>
              <a:t> v. Pickard</a:t>
            </a:r>
            <a:r>
              <a:rPr lang="en-US" sz="1200" kern="1200" dirty="0" smtClean="0">
                <a:solidFill>
                  <a:schemeClr val="tx1"/>
                </a:solidFill>
                <a:effectLst/>
                <a:latin typeface="+mn-lt"/>
                <a:ea typeface="+mn-ea"/>
                <a:cs typeface="+mn-cs"/>
              </a:rPr>
              <a:t>.  This case resulted in defining a useful three-prong test for bilingual program implementation criteria:</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Must be based on sound educational theory,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Effective implementation with appropriate resources, and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Demonstrate successful outcomes.</a:t>
            </a:r>
          </a:p>
          <a:p>
            <a:endParaRPr lang="en-US" b="0" dirty="0"/>
          </a:p>
        </p:txBody>
      </p:sp>
    </p:spTree>
    <p:extLst>
      <p:ext uri="{BB962C8B-B14F-4D97-AF65-F5344CB8AC3E}">
        <p14:creationId xmlns:p14="http://schemas.microsoft.com/office/powerpoint/2010/main" val="1807908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Important things to note include: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OCR and DOJ share authority for enforcing Title VI in the education context.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DOJ is responsible for enforcing the EEOA.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U.S. Department of Education (ED) also administers Title III, Part A of the English Language Acquisition, Language Enhancement, and Academic Achievement Act (https://www2.ed.gov/policy/elsec/leg/esea02/pg40.html).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guidance applies to:</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State education agencies,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Local education agencies, and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Any “school district” that is a recipient of federal financial assistance from ED, including public school districts, charter schools, and alternative schools.</a:t>
            </a:r>
          </a:p>
        </p:txBody>
      </p:sp>
      <p:sp>
        <p:nvSpPr>
          <p:cNvPr id="4" name="Slide Number Placeholder 3"/>
          <p:cNvSpPr>
            <a:spLocks noGrp="1"/>
          </p:cNvSpPr>
          <p:nvPr>
            <p:ph type="sldNum" sz="quarter" idx="10"/>
          </p:nvPr>
        </p:nvSpPr>
        <p:spPr/>
        <p:txBody>
          <a:bodyPr/>
          <a:lstStyle/>
          <a:p>
            <a:fld id="{3F7CA053-64A5-468B-A4AC-F179676E72A7}" type="slidenum">
              <a:rPr lang="fr-CA" smtClean="0"/>
              <a:pPr/>
              <a:t>8</a:t>
            </a:fld>
            <a:endParaRPr lang="fr-CA"/>
          </a:p>
        </p:txBody>
      </p:sp>
    </p:spTree>
    <p:extLst>
      <p:ext uri="{BB962C8B-B14F-4D97-AF65-F5344CB8AC3E}">
        <p14:creationId xmlns:p14="http://schemas.microsoft.com/office/powerpoint/2010/main" val="471237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Chapter 4 addresses equal</a:t>
            </a:r>
            <a:r>
              <a:rPr lang="en-US" baseline="0" dirty="0" smtClean="0"/>
              <a:t> access to Curricular and Extracurricular programs. </a:t>
            </a:r>
            <a:r>
              <a:rPr lang="en-US" baseline="0" dirty="0" smtClean="0"/>
              <a:t>The </a:t>
            </a:r>
            <a:r>
              <a:rPr lang="en-US" baseline="0" dirty="0" smtClean="0"/>
              <a:t>key points summarizes the legal requirements that schools and districts must adhere.</a:t>
            </a:r>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10</a:t>
            </a:fld>
            <a:endParaRPr lang="en-US" dirty="0"/>
          </a:p>
        </p:txBody>
      </p:sp>
    </p:spTree>
    <p:extLst>
      <p:ext uri="{BB962C8B-B14F-4D97-AF65-F5344CB8AC3E}">
        <p14:creationId xmlns:p14="http://schemas.microsoft.com/office/powerpoint/2010/main" val="20845564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71551" y="1873584"/>
            <a:ext cx="3840480" cy="2560320"/>
          </a:xfrm>
          <a:prstGeom prst="rect">
            <a:avLst/>
          </a:prstGeom>
        </p:spPr>
        <p:txBody>
          <a:bodyPr anchor="b">
            <a:normAutofit/>
          </a:bodyPr>
          <a:lstStyle>
            <a:lvl1pPr algn="l">
              <a:defRPr sz="3000">
                <a:solidFill>
                  <a:srgbClr val="002060"/>
                </a:solidFill>
              </a:defRPr>
            </a:lvl1pPr>
          </a:lstStyle>
          <a:p>
            <a:r>
              <a:rPr lang="en-US"/>
              <a:t>Click to edit Master title style</a:t>
            </a:r>
            <a:endParaRPr lang="en-US" dirty="0"/>
          </a:p>
        </p:txBody>
      </p:sp>
      <p:sp>
        <p:nvSpPr>
          <p:cNvPr id="3" name="Subtitle 2"/>
          <p:cNvSpPr>
            <a:spLocks noGrp="1"/>
          </p:cNvSpPr>
          <p:nvPr>
            <p:ph type="subTitle" idx="1"/>
          </p:nvPr>
        </p:nvSpPr>
        <p:spPr>
          <a:xfrm>
            <a:off x="971551" y="4572000"/>
            <a:ext cx="3840480" cy="1600200"/>
          </a:xfrm>
          <a:prstGeom prst="rect">
            <a:avLst/>
          </a:prstGeom>
        </p:spPr>
        <p:txBody>
          <a:bodyPr/>
          <a:lstStyle>
            <a:lvl1pPr marL="0" indent="0" algn="l">
              <a:buNone/>
              <a:defRPr sz="18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endParaRPr lang="en-US" dirty="0"/>
          </a:p>
        </p:txBody>
      </p:sp>
      <p:sp>
        <p:nvSpPr>
          <p:cNvPr id="16" name="Instructional Text"/>
          <p:cNvSpPr/>
          <p:nvPr/>
        </p:nvSpPr>
        <p:spPr>
          <a:xfrm>
            <a:off x="9258300" y="0"/>
            <a:ext cx="97155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sz="900" b="1" i="1" dirty="0">
                <a:latin typeface="Arial" pitchFamily="34" charset="0"/>
                <a:cs typeface="Arial" pitchFamily="34" charset="0"/>
              </a:rPr>
              <a:t>NOTE:</a:t>
            </a:r>
          </a:p>
          <a:p>
            <a:r>
              <a:rPr sz="900" i="1" dirty="0">
                <a:latin typeface="Arial" pitchFamily="34" charset="0"/>
                <a:cs typeface="Arial" pitchFamily="34" charset="0"/>
              </a:rPr>
              <a:t>To change the  image on this slide, select the picture and delete it. Then click the Pictures icon in the placeholder to insert your own image.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75" y="684167"/>
            <a:ext cx="3768639" cy="1392758"/>
          </a:xfrm>
          <a:prstGeom prst="rect">
            <a:avLst/>
          </a:prstGeom>
        </p:spPr>
      </p:pic>
      <p:sp>
        <p:nvSpPr>
          <p:cNvPr id="9" name="Picture Placeholder 2"/>
          <p:cNvSpPr>
            <a:spLocks noGrp="1"/>
          </p:cNvSpPr>
          <p:nvPr>
            <p:ph type="pic" idx="10"/>
          </p:nvPr>
        </p:nvSpPr>
        <p:spPr>
          <a:xfrm>
            <a:off x="5972174" y="0"/>
            <a:ext cx="3171825" cy="6858000"/>
          </a:xfrm>
          <a:prstGeom prst="rect">
            <a:avLst/>
          </a:prstGeom>
          <a:solidFill>
            <a:srgbClr val="003E5A"/>
          </a:solidFill>
          <a:ln>
            <a:noFill/>
          </a:ln>
        </p:spPr>
        <p:txBody>
          <a:bodyPr/>
          <a:lstStyle>
            <a:lvl1pPr marL="0" indent="0">
              <a:buNone/>
              <a:defRPr sz="3200">
                <a:solidFill>
                  <a:schemeClr val="bg1"/>
                </a:solidFill>
              </a:defRPr>
            </a:lvl1pPr>
          </a:lstStyle>
          <a:p>
            <a:r>
              <a:rPr kumimoji="0" lang="en-US" dirty="0"/>
              <a:t>Click icon to add picture</a:t>
            </a:r>
          </a:p>
        </p:txBody>
      </p:sp>
      <p:sp>
        <p:nvSpPr>
          <p:cNvPr id="11" name="Rectangle 10"/>
          <p:cNvSpPr/>
          <p:nvPr/>
        </p:nvSpPr>
        <p:spPr bwMode="white">
          <a:xfrm rot="5400000">
            <a:off x="2414587" y="3357563"/>
            <a:ext cx="6858000" cy="14287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Footer Placeholder 16"/>
          <p:cNvSpPr>
            <a:spLocks noGrp="1"/>
          </p:cNvSpPr>
          <p:nvPr>
            <p:ph type="ftr" sz="quarter" idx="11"/>
          </p:nvPr>
        </p:nvSpPr>
        <p:spPr>
          <a:xfrm>
            <a:off x="1000706" y="6371423"/>
            <a:ext cx="4657143" cy="365125"/>
          </a:xfrm>
          <a:prstGeom prst="rect">
            <a:avLst/>
          </a:prstGeom>
        </p:spPr>
        <p:txBody>
          <a:bodyPr/>
          <a:lstStyle>
            <a:lvl1pPr algn="r">
              <a:defRPr>
                <a:solidFill>
                  <a:schemeClr val="tx2"/>
                </a:solidFill>
              </a:defRPr>
            </a:lvl1pPr>
          </a:lstStyle>
          <a:p>
            <a:pPr>
              <a:defRPr/>
            </a:pPr>
            <a:endParaRPr lang="fr-CA" dirty="0">
              <a:solidFill>
                <a:prstClr val="black">
                  <a:tint val="75000"/>
                </a:prstClr>
              </a:solidFill>
            </a:endParaRPr>
          </a:p>
        </p:txBody>
      </p:sp>
      <p:sp>
        <p:nvSpPr>
          <p:cNvPr id="14" name="Slide Number Placeholder 28"/>
          <p:cNvSpPr>
            <a:spLocks noGrp="1"/>
          </p:cNvSpPr>
          <p:nvPr>
            <p:ph type="sldNum" sz="quarter" idx="12"/>
          </p:nvPr>
        </p:nvSpPr>
        <p:spPr>
          <a:xfrm>
            <a:off x="228599" y="6363485"/>
            <a:ext cx="838200" cy="381000"/>
          </a:xfrm>
          <a:prstGeom prst="rect">
            <a:avLst/>
          </a:prstGeo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grpSp>
        <p:nvGrpSpPr>
          <p:cNvPr id="10" name="Group 9"/>
          <p:cNvGrpSpPr/>
          <p:nvPr/>
        </p:nvGrpSpPr>
        <p:grpSpPr>
          <a:xfrm>
            <a:off x="-1" y="6453413"/>
            <a:ext cx="9144000" cy="408556"/>
            <a:chOff x="0" y="6297044"/>
            <a:chExt cx="9144000" cy="408556"/>
          </a:xfrm>
        </p:grpSpPr>
        <p:sp>
          <p:nvSpPr>
            <p:cNvPr id="13" name="Rectangle 12"/>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7" name="Oval 16"/>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7252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kumimoji="0" lang="en-US"/>
              <a:t>Click to edit Master title style</a:t>
            </a:r>
          </a:p>
        </p:txBody>
      </p:sp>
      <p:sp>
        <p:nvSpPr>
          <p:cNvPr id="5" name="Slide Number Placeholder 4"/>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23488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077074" y="6248400"/>
            <a:ext cx="1685925" cy="365125"/>
          </a:xfrm>
          <a:prstGeom prst="rect">
            <a:avLst/>
          </a:prstGeom>
        </p:spPr>
        <p:txBody>
          <a:bodyPr/>
          <a:lstStyle/>
          <a:p>
            <a:pPr>
              <a:defRPr/>
            </a:pPr>
            <a:fld id="{8CCC5DAF-87E5-49F5-903F-B90EF21DC3E6}" type="datetimeFigureOut">
              <a:rPr lang="fr-FR" smtClean="0">
                <a:solidFill>
                  <a:prstClr val="black">
                    <a:tint val="75000"/>
                  </a:prstClr>
                </a:solidFill>
              </a:rPr>
              <a:pPr>
                <a:defRPr/>
              </a:pPr>
              <a:t>31/08/2018</a:t>
            </a:fld>
            <a:endParaRPr lang="fr-CA" dirty="0">
              <a:solidFill>
                <a:prstClr val="black">
                  <a:tint val="75000"/>
                </a:prstClr>
              </a:solidFill>
            </a:endParaRPr>
          </a:p>
        </p:txBody>
      </p:sp>
      <p:sp>
        <p:nvSpPr>
          <p:cNvPr id="3" name="Footer Placeholder 2"/>
          <p:cNvSpPr>
            <a:spLocks noGrp="1"/>
          </p:cNvSpPr>
          <p:nvPr>
            <p:ph type="ftr" sz="quarter" idx="11"/>
          </p:nvPr>
        </p:nvSpPr>
        <p:spPr>
          <a:xfrm>
            <a:off x="2743199" y="6248206"/>
            <a:ext cx="4182833" cy="365125"/>
          </a:xfrm>
          <a:prstGeom prst="rect">
            <a:avLst/>
          </a:prstGeom>
        </p:spPr>
        <p:txBody>
          <a:bodyPr/>
          <a:lstStyle/>
          <a:p>
            <a:pPr>
              <a:defRPr/>
            </a:pPr>
            <a:endParaRPr lang="fr-CA" dirty="0">
              <a:solidFill>
                <a:prstClr val="black">
                  <a:tint val="75000"/>
                </a:prstClr>
              </a:solidFill>
            </a:endParaRPr>
          </a:p>
        </p:txBody>
      </p:sp>
      <p:sp>
        <p:nvSpPr>
          <p:cNvPr id="4" name="Slide Number Placeholder 3"/>
          <p:cNvSpPr>
            <a:spLocks noGrp="1"/>
          </p:cNvSpPr>
          <p:nvPr>
            <p:ph type="sldNum" sz="quarter" idx="12"/>
          </p:nvPr>
        </p:nvSpPr>
        <p:spPr>
          <a:xfrm>
            <a:off x="2097954" y="6232331"/>
            <a:ext cx="533400" cy="381000"/>
          </a:xfrm>
          <a:prstGeom prst="rect">
            <a:avLst/>
          </a:prstGeo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87" y="6105509"/>
            <a:ext cx="1760225" cy="650518"/>
          </a:xfrm>
          <a:prstGeom prst="rect">
            <a:avLst/>
          </a:prstGeom>
        </p:spPr>
      </p:pic>
    </p:spTree>
    <p:extLst>
      <p:ext uri="{BB962C8B-B14F-4D97-AF65-F5344CB8AC3E}">
        <p14:creationId xmlns:p14="http://schemas.microsoft.com/office/powerpoint/2010/main" val="57222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a:prstGeom prst="rect">
            <a:avLst/>
          </a:prstGeom>
        </p:spPr>
        <p:txBody>
          <a:bodyPr anchor="ctr"/>
          <a:lstStyle>
            <a:lvl1pPr algn="l">
              <a:buNone/>
              <a:defRPr sz="4400" b="0"/>
            </a:lvl1pPr>
          </a:lstStyle>
          <a:p>
            <a:r>
              <a:rPr kumimoji="0" lang="en-US"/>
              <a:t>Click to edit Master title style</a:t>
            </a:r>
          </a:p>
        </p:txBody>
      </p:sp>
      <p:sp>
        <p:nvSpPr>
          <p:cNvPr id="6" name="Footer Placeholder 5"/>
          <p:cNvSpPr>
            <a:spLocks noGrp="1"/>
          </p:cNvSpPr>
          <p:nvPr>
            <p:ph type="ftr" sz="quarter" idx="11"/>
          </p:nvPr>
        </p:nvSpPr>
        <p:spPr>
          <a:xfrm>
            <a:off x="1691024" y="4773633"/>
            <a:ext cx="4182833" cy="365125"/>
          </a:xfrm>
          <a:prstGeom prst="rect">
            <a:avLst/>
          </a:prstGeom>
        </p:spPr>
        <p:txBody>
          <a:bodyPr/>
          <a:lstStyle/>
          <a:p>
            <a:pPr>
              <a:defRPr/>
            </a:pPr>
            <a:endParaRPr lang="fr-CA" dirty="0">
              <a:solidFill>
                <a:prstClr val="black">
                  <a:tint val="75000"/>
                </a:prstClr>
              </a:solidFill>
            </a:endParaRPr>
          </a:p>
        </p:txBody>
      </p:sp>
      <p:sp>
        <p:nvSpPr>
          <p:cNvPr id="7" name="Slide Number Placeholder 6"/>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
        <p:nvSpPr>
          <p:cNvPr id="3" name="Text Placeholder 2"/>
          <p:cNvSpPr>
            <a:spLocks noGrp="1"/>
          </p:cNvSpPr>
          <p:nvPr>
            <p:ph type="body" idx="2"/>
          </p:nvPr>
        </p:nvSpPr>
        <p:spPr>
          <a:xfrm>
            <a:off x="609600" y="1752600"/>
            <a:ext cx="1600200" cy="4162425"/>
          </a:xfrm>
          <a:prstGeom prst="rect">
            <a:avLst/>
          </a:prstGeom>
          <a:solidFill>
            <a:srgbClr val="00A3E0"/>
          </a:solidFill>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9" name="Content Placeholder 8"/>
          <p:cNvSpPr>
            <a:spLocks noGrp="1"/>
          </p:cNvSpPr>
          <p:nvPr>
            <p:ph sz="quarter" idx="1"/>
          </p:nvPr>
        </p:nvSpPr>
        <p:spPr>
          <a:xfrm>
            <a:off x="2362200" y="1752600"/>
            <a:ext cx="6400800" cy="4162425"/>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963153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a:prstGeom prst="rect">
            <a:avLst/>
          </a:prstGeo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rgbClr val="B7DB57"/>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rgbClr val="003E5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a:prstGeom prst="rect">
            <a:avLst/>
          </a:prstGeo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a:prstGeom prst="rect">
            <a:avLst/>
          </a:prstGeom>
        </p:spPr>
        <p:txBody>
          <a:bodyPr rtlCol="0"/>
          <a:lstStyle/>
          <a:p>
            <a:pPr>
              <a:defRPr/>
            </a:pPr>
            <a:fld id="{8CCC5DAF-87E5-49F5-903F-B90EF21DC3E6}" type="datetimeFigureOut">
              <a:rPr lang="fr-FR" smtClean="0">
                <a:solidFill>
                  <a:prstClr val="black">
                    <a:tint val="75000"/>
                  </a:prstClr>
                </a:solidFill>
              </a:rPr>
              <a:pPr>
                <a:defRPr/>
              </a:pPr>
              <a:t>31/08/2018</a:t>
            </a:fld>
            <a:endParaRPr lang="fr-CA" dirty="0">
              <a:solidFill>
                <a:prstClr val="black">
                  <a:tint val="75000"/>
                </a:prstClr>
              </a:solidFill>
            </a:endParaRPr>
          </a:p>
        </p:txBody>
      </p:sp>
      <p:sp>
        <p:nvSpPr>
          <p:cNvPr id="13" name="Slide Number Placeholder 12"/>
          <p:cNvSpPr>
            <a:spLocks noGrp="1"/>
          </p:cNvSpPr>
          <p:nvPr>
            <p:ph type="sldNum" sz="quarter" idx="11"/>
          </p:nvPr>
        </p:nvSpPr>
        <p:spPr>
          <a:xfrm>
            <a:off x="-9144" y="4682490"/>
            <a:ext cx="1447800" cy="663578"/>
          </a:xfrm>
          <a:prstGeom prst="rect">
            <a:avLst/>
          </a:prstGeom>
        </p:spPr>
        <p:txBody>
          <a:bodyPr rtlCol="0"/>
          <a:lstStyle>
            <a:lvl1pPr>
              <a:defRPr sz="2800"/>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
        <p:nvSpPr>
          <p:cNvPr id="14" name="Footer Placeholder 13"/>
          <p:cNvSpPr>
            <a:spLocks noGrp="1"/>
          </p:cNvSpPr>
          <p:nvPr>
            <p:ph type="ftr" sz="quarter" idx="12"/>
          </p:nvPr>
        </p:nvSpPr>
        <p:spPr>
          <a:xfrm>
            <a:off x="1600200" y="6248206"/>
            <a:ext cx="4572000" cy="365125"/>
          </a:xfrm>
          <a:prstGeom prst="rect">
            <a:avLst/>
          </a:prstGeom>
        </p:spPr>
        <p:txBody>
          <a:bodyPr rtlCol="0"/>
          <a:lstStyle/>
          <a:p>
            <a:pPr>
              <a:defRPr/>
            </a:pPr>
            <a:endParaRPr lang="fr-CA" dirty="0">
              <a:solidFill>
                <a:prstClr val="black">
                  <a:tint val="75000"/>
                </a:prstClr>
              </a:solidFill>
            </a:endParaRPr>
          </a:p>
        </p:txBody>
      </p:sp>
      <p:sp>
        <p:nvSpPr>
          <p:cNvPr id="3" name="Picture Placeholder 2"/>
          <p:cNvSpPr>
            <a:spLocks noGrp="1"/>
          </p:cNvSpPr>
          <p:nvPr>
            <p:ph type="pic" idx="1"/>
          </p:nvPr>
        </p:nvSpPr>
        <p:spPr>
          <a:xfrm>
            <a:off x="1560576" y="0"/>
            <a:ext cx="7583424" cy="4568952"/>
          </a:xfrm>
          <a:prstGeom prst="rect">
            <a:avLst/>
          </a:prstGeom>
          <a:solidFill>
            <a:srgbClr val="00A3E0"/>
          </a:solidFill>
          <a:ln>
            <a:noFill/>
          </a:ln>
        </p:spPr>
        <p:txBody>
          <a:bodyPr/>
          <a:lstStyle>
            <a:lvl1pPr marL="0" indent="0">
              <a:buNone/>
              <a:defRPr sz="3200"/>
            </a:lvl1pPr>
          </a:lstStyle>
          <a:p>
            <a:r>
              <a:rPr kumimoji="0" lang="en-US" dirty="0"/>
              <a:t>Click icon to add picture</a:t>
            </a:r>
          </a:p>
        </p:txBody>
      </p:sp>
    </p:spTree>
    <p:extLst>
      <p:ext uri="{BB962C8B-B14F-4D97-AF65-F5344CB8AC3E}">
        <p14:creationId xmlns:p14="http://schemas.microsoft.com/office/powerpoint/2010/main" val="140231607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kumimoji="0" lang="en-US"/>
              <a:t>Click to edit Master title style</a:t>
            </a:r>
          </a:p>
        </p:txBody>
      </p:sp>
      <p:sp>
        <p:nvSpPr>
          <p:cNvPr id="3" name="Vertical Text Placeholder 2"/>
          <p:cNvSpPr>
            <a:spLocks noGrp="1"/>
          </p:cNvSpPr>
          <p:nvPr>
            <p:ph type="body" orient="vert" idx="1"/>
          </p:nvPr>
        </p:nvSpPr>
        <p:spPr>
          <a:xfrm>
            <a:off x="612648" y="1600200"/>
            <a:ext cx="8153400" cy="4293041"/>
          </a:xfrm>
          <a:prstGeom prst="rect">
            <a:avLst/>
          </a:prstGeo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Footer Placeholder 4"/>
          <p:cNvSpPr>
            <a:spLocks noGrp="1"/>
          </p:cNvSpPr>
          <p:nvPr>
            <p:ph type="ftr" sz="quarter" idx="11"/>
          </p:nvPr>
        </p:nvSpPr>
        <p:spPr>
          <a:xfrm>
            <a:off x="1691024" y="4773633"/>
            <a:ext cx="4182833" cy="365125"/>
          </a:xfrm>
          <a:prstGeom prst="rect">
            <a:avLst/>
          </a:prstGeom>
        </p:spPr>
        <p:txBody>
          <a:bodyPr/>
          <a:lstStyle/>
          <a:p>
            <a:pPr>
              <a:defRPr/>
            </a:pPr>
            <a:endParaRPr lang="fr-CA" dirty="0">
              <a:solidFill>
                <a:prstClr val="black">
                  <a:tint val="75000"/>
                </a:prstClr>
              </a:solidFill>
            </a:endParaRPr>
          </a:p>
        </p:txBody>
      </p:sp>
      <p:sp>
        <p:nvSpPr>
          <p:cNvPr id="6" name="Slide Number Placeholder 5"/>
          <p:cNvSpPr>
            <a:spLocks noGrp="1"/>
          </p:cNvSpPr>
          <p:nvPr>
            <p:ph type="sldNum" sz="quarter" idx="12"/>
          </p:nvPr>
        </p:nvSpPr>
        <p:spPr>
          <a:xfrm>
            <a:off x="0" y="1272222"/>
            <a:ext cx="533400" cy="244476"/>
          </a:xfrm>
          <a:prstGeom prst="rect">
            <a:avLst/>
          </a:prstGeom>
        </p:spPr>
        <p:txBody>
          <a:body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3445538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a:prstGeom prst="rect">
            <a:avLst/>
          </a:prstGeo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a:prstGeom prst="rect">
            <a:avLst/>
          </a:prstGeo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a:prstGeom prst="rect">
            <a:avLst/>
          </a:prstGeom>
        </p:spPr>
        <p:txBody>
          <a:bodyPr/>
          <a:lstStyle/>
          <a:p>
            <a:pPr>
              <a:defRPr/>
            </a:pPr>
            <a:fld id="{8CCC5DAF-87E5-49F5-903F-B90EF21DC3E6}" type="datetimeFigureOut">
              <a:rPr lang="fr-FR" smtClean="0">
                <a:solidFill>
                  <a:prstClr val="black">
                    <a:tint val="75000"/>
                  </a:prstClr>
                </a:solidFill>
              </a:rPr>
              <a:pPr>
                <a:defRPr/>
              </a:pPr>
              <a:t>31/08/2018</a:t>
            </a:fld>
            <a:endParaRPr lang="fr-CA" dirty="0">
              <a:solidFill>
                <a:prstClr val="black">
                  <a:tint val="75000"/>
                </a:prstClr>
              </a:solidFill>
            </a:endParaRPr>
          </a:p>
        </p:txBody>
      </p:sp>
      <p:sp>
        <p:nvSpPr>
          <p:cNvPr id="5" name="Footer Placeholder 4"/>
          <p:cNvSpPr>
            <a:spLocks noGrp="1"/>
          </p:cNvSpPr>
          <p:nvPr>
            <p:ph type="ftr" sz="quarter" idx="11"/>
          </p:nvPr>
        </p:nvSpPr>
        <p:spPr>
          <a:xfrm>
            <a:off x="457201" y="6248207"/>
            <a:ext cx="5573483" cy="365125"/>
          </a:xfrm>
          <a:prstGeom prst="rect">
            <a:avLst/>
          </a:prstGeom>
        </p:spPr>
        <p:txBody>
          <a:bodyPr/>
          <a:lstStyle/>
          <a:p>
            <a:pPr>
              <a:defRPr/>
            </a:pPr>
            <a:endParaRPr lang="fr-CA" dirty="0">
              <a:solidFill>
                <a:prstClr val="black">
                  <a:tint val="75000"/>
                </a:prstClr>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rgbClr val="B7DB57"/>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a:prstGeom prst="rect">
            <a:avLst/>
          </a:prstGeom>
        </p:spPr>
        <p:txBody>
          <a:body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175781162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748652"/>
            <a:ext cx="8229600" cy="668986"/>
          </a:xfrm>
          <a:prstGeom prst="rect">
            <a:avLst/>
          </a:prstGeom>
        </p:spPr>
        <p:txBody>
          <a:bodyPr/>
          <a:lstStyle/>
          <a:p>
            <a:r>
              <a:rPr lang="en-US" dirty="0"/>
              <a:t>Click to edit Master title style</a:t>
            </a:r>
            <a:endParaRPr lang="fr-CA" dirty="0"/>
          </a:p>
        </p:txBody>
      </p:sp>
      <p:sp>
        <p:nvSpPr>
          <p:cNvPr id="3" name="Espace réservé du contenu 2"/>
          <p:cNvSpPr>
            <a:spLocks noGrp="1"/>
          </p:cNvSpPr>
          <p:nvPr>
            <p:ph idx="1"/>
          </p:nvPr>
        </p:nvSpPr>
        <p:spPr>
          <a:xfrm>
            <a:off x="612648" y="1600200"/>
            <a:ext cx="8153400" cy="429304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A" dirty="0"/>
          </a:p>
        </p:txBody>
      </p:sp>
      <p:sp>
        <p:nvSpPr>
          <p:cNvPr id="5" name="Espace réservé du pied de page 4"/>
          <p:cNvSpPr>
            <a:spLocks noGrp="1"/>
          </p:cNvSpPr>
          <p:nvPr>
            <p:ph type="ftr" sz="quarter" idx="11"/>
          </p:nvPr>
        </p:nvSpPr>
        <p:spPr/>
        <p:txBody>
          <a:bodyPr/>
          <a:lstStyle>
            <a:lvl1pPr>
              <a:defRPr/>
            </a:lvl1pPr>
          </a:lstStyle>
          <a:p>
            <a:pPr>
              <a:defRPr/>
            </a:pPr>
            <a:endParaRPr lang="fr-CA" dirty="0">
              <a:solidFill>
                <a:prstClr val="black">
                  <a:tint val="75000"/>
                </a:prstClr>
              </a:solidFill>
            </a:endParaRPr>
          </a:p>
        </p:txBody>
      </p:sp>
      <p:sp>
        <p:nvSpPr>
          <p:cNvPr id="14" name="Rectangle 13"/>
          <p:cNvSpPr/>
          <p:nvPr userDrawn="1"/>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0"/>
            <a:ext cx="9144000" cy="68840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sp>
        <p:nvSpPr>
          <p:cNvPr id="6" name="Espace réservé du numéro de diapositive 5"/>
          <p:cNvSpPr>
            <a:spLocks noGrp="1"/>
          </p:cNvSpPr>
          <p:nvPr>
            <p:ph type="sldNum" sz="quarter" idx="12"/>
          </p:nvPr>
        </p:nvSpPr>
        <p:spPr>
          <a:xfrm>
            <a:off x="6965092" y="59629"/>
            <a:ext cx="2133600" cy="365125"/>
          </a:xfrm>
          <a:prstGeom prst="rect">
            <a:avLst/>
          </a:prstGeom>
        </p:spPr>
        <p:txBody>
          <a:bodyPr/>
          <a:lstStyle>
            <a:lvl1pPr>
              <a:defRPr/>
            </a:lvl1pPr>
          </a:lstStyle>
          <a:p>
            <a:pPr>
              <a:defRPr/>
            </a:pPr>
            <a:fld id="{4E6B958D-0694-4924-A86B-21DB57236573}" type="slidenum">
              <a:rPr lang="fr-CA">
                <a:solidFill>
                  <a:prstClr val="black">
                    <a:tint val="75000"/>
                  </a:prstClr>
                </a:solidFill>
              </a:rPr>
              <a:pPr>
                <a:defRPr/>
              </a:pPr>
              <a:t>‹#›</a:t>
            </a:fld>
            <a:endParaRPr lang="fr-CA" dirty="0">
              <a:solidFill>
                <a:prstClr val="black">
                  <a:tint val="75000"/>
                </a:prstClr>
              </a:solidFill>
            </a:endParaRPr>
          </a:p>
        </p:txBody>
      </p:sp>
      <p:sp>
        <p:nvSpPr>
          <p:cNvPr id="10" name="Rectangle 9"/>
          <p:cNvSpPr/>
          <p:nvPr userDrawn="1"/>
        </p:nvSpPr>
        <p:spPr>
          <a:xfrm>
            <a:off x="4119" y="6553124"/>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710514" y="6466014"/>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4" name="Espace réservé de la date 3"/>
          <p:cNvSpPr>
            <a:spLocks noGrp="1"/>
          </p:cNvSpPr>
          <p:nvPr>
            <p:ph type="dt" sz="half" idx="10"/>
          </p:nvPr>
        </p:nvSpPr>
        <p:spPr>
          <a:xfrm>
            <a:off x="8153400" y="6563404"/>
            <a:ext cx="2133600" cy="221973"/>
          </a:xfrm>
        </p:spPr>
        <p:txBody>
          <a:bodyPr/>
          <a:lstStyle>
            <a:lvl1pPr>
              <a:defRPr/>
            </a:lvl1pPr>
          </a:lstStyle>
          <a:p>
            <a:pPr>
              <a:defRPr/>
            </a:pPr>
            <a:fld id="{CBC1A493-1E86-4F07-9DE5-FB09DF1C1D4B}" type="datetimeFigureOut">
              <a:rPr lang="fr-FR">
                <a:solidFill>
                  <a:prstClr val="black">
                    <a:tint val="75000"/>
                  </a:prstClr>
                </a:solidFill>
              </a:rPr>
              <a:pPr>
                <a:defRPr/>
              </a:pPr>
              <a:t>31/08/2018</a:t>
            </a:fld>
            <a:endParaRPr lang="fr-CA" dirty="0">
              <a:solidFill>
                <a:prstClr val="black">
                  <a:tint val="75000"/>
                </a:prstClr>
              </a:solidFill>
            </a:endParaRPr>
          </a:p>
        </p:txBody>
      </p:sp>
      <p:sp>
        <p:nvSpPr>
          <p:cNvPr id="12" name="Oval 11"/>
          <p:cNvSpPr/>
          <p:nvPr userDrawn="1"/>
        </p:nvSpPr>
        <p:spPr>
          <a:xfrm>
            <a:off x="49530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Oval 12"/>
          <p:cNvSpPr/>
          <p:nvPr userDrawn="1"/>
        </p:nvSpPr>
        <p:spPr>
          <a:xfrm>
            <a:off x="32766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Text Placeholder 15"/>
          <p:cNvSpPr>
            <a:spLocks noGrp="1"/>
          </p:cNvSpPr>
          <p:nvPr>
            <p:ph type="body" sz="quarter" idx="13"/>
          </p:nvPr>
        </p:nvSpPr>
        <p:spPr>
          <a:xfrm>
            <a:off x="6781800" y="6126163"/>
            <a:ext cx="2316163" cy="339725"/>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31300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defRPr/>
            </a:pPr>
            <a:fld id="{8CCC5DAF-87E5-49F5-903F-B90EF21DC3E6}" type="datetimeFigureOut">
              <a:rPr lang="fr-FR" smtClean="0">
                <a:solidFill>
                  <a:prstClr val="black">
                    <a:tint val="75000"/>
                  </a:prstClr>
                </a:solidFill>
              </a:rPr>
              <a:pPr>
                <a:defRPr/>
              </a:pPr>
              <a:t>31/08/2018</a:t>
            </a:fld>
            <a:endParaRPr lang="fr-CA" dirty="0">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defRPr/>
            </a:pPr>
            <a:endParaRPr lang="fr-CA" dirty="0">
              <a:solidFill>
                <a:prstClr val="black">
                  <a:tint val="75000"/>
                </a:prstClr>
              </a:solidFill>
            </a:endParaRPr>
          </a:p>
        </p:txBody>
      </p:sp>
      <p:sp>
        <p:nvSpPr>
          <p:cNvPr id="5" name="Slide Number Placeholder 4"/>
          <p:cNvSpPr>
            <a:spLocks noGrp="1"/>
          </p:cNvSpPr>
          <p:nvPr>
            <p:ph type="sldNum" sz="quarter" idx="12"/>
          </p:nvPr>
        </p:nvSpPr>
        <p:spPr>
          <a:xfrm>
            <a:off x="0" y="1272222"/>
            <a:ext cx="533400" cy="244476"/>
          </a:xfrm>
          <a:prstGeom prst="rect">
            <a:avLst/>
          </a:prstGeom>
        </p:spPr>
        <p:txBody>
          <a:body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122678440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Title Slide">
    <p:bg>
      <p:bgPr>
        <a:gradFill>
          <a:gsLst>
            <a:gs pos="0">
              <a:schemeClr val="accent2">
                <a:lumMod val="50000"/>
              </a:schemeClr>
            </a:gs>
            <a:gs pos="74000">
              <a:schemeClr val="accent2">
                <a:lumMod val="7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01637" y="2526838"/>
            <a:ext cx="8842363" cy="759509"/>
          </a:xfrm>
          <a:prstGeom prst="rect">
            <a:avLst/>
          </a:prstGeom>
        </p:spPr>
        <p:txBody>
          <a:bodyPr anchor="b"/>
          <a:lstStyle>
            <a:lvl1pPr>
              <a:defRPr b="1" cap="all" baseline="0">
                <a:solidFill>
                  <a:schemeClr val="tx1"/>
                </a:solidFill>
              </a:defRPr>
            </a:lvl1pPr>
          </a:lstStyle>
          <a:p>
            <a:r>
              <a:rPr kumimoji="0" lang="en-US" dirty="0"/>
              <a:t>Click to edit Master title style</a:t>
            </a:r>
          </a:p>
        </p:txBody>
      </p:sp>
      <p:sp>
        <p:nvSpPr>
          <p:cNvPr id="17" name="Footer Placeholder 16"/>
          <p:cNvSpPr>
            <a:spLocks noGrp="1"/>
          </p:cNvSpPr>
          <p:nvPr>
            <p:ph type="ftr" sz="quarter" idx="11"/>
          </p:nvPr>
        </p:nvSpPr>
        <p:spPr>
          <a:xfrm>
            <a:off x="2867025" y="236538"/>
            <a:ext cx="5085768" cy="365125"/>
          </a:xfrm>
          <a:prstGeom prst="rect">
            <a:avLst/>
          </a:prstGeo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51673D77-75BC-424E-BFFA-F0B1EFAD03D4}" type="slidenum">
              <a:rPr lang="en-US" smtClean="0"/>
              <a:t>‹#›</a:t>
            </a:fld>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sp>
        <p:nvSpPr>
          <p:cNvPr id="4" name="Rectangle 3"/>
          <p:cNvSpPr/>
          <p:nvPr userDrawn="1"/>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userDrawn="1"/>
        </p:nvSpPr>
        <p:spPr>
          <a:xfrm>
            <a:off x="4181124" y="7037915"/>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userDrawn="1"/>
        </p:nvSpPr>
        <p:spPr>
          <a:xfrm>
            <a:off x="5853571" y="7038553"/>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bwMode="white">
          <a:xfrm>
            <a:off x="-1" y="6210627"/>
            <a:ext cx="9144000" cy="720090"/>
          </a:xfrm>
          <a:prstGeom prst="rect">
            <a:avLst/>
          </a:prstGeom>
          <a:solidFill>
            <a:srgbClr val="003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p:cNvSpPr/>
          <p:nvPr userDrawn="1"/>
        </p:nvSpPr>
        <p:spPr>
          <a:xfrm>
            <a:off x="0" y="6119905"/>
            <a:ext cx="9143999" cy="90722"/>
          </a:xfrm>
          <a:prstGeom prst="rect">
            <a:avLst/>
          </a:prstGeom>
          <a:solidFill>
            <a:srgbClr val="B7DB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TextBox 24"/>
          <p:cNvSpPr txBox="1"/>
          <p:nvPr userDrawn="1"/>
        </p:nvSpPr>
        <p:spPr>
          <a:xfrm>
            <a:off x="1232585" y="6337666"/>
            <a:ext cx="66788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Britannic Bold" panose="020B0903060703020204" pitchFamily="34" charset="0"/>
              </a:rPr>
              <a:t>Whole Child     Whole School    Whole Community </a:t>
            </a:r>
          </a:p>
          <a:p>
            <a:pPr algn="ctr"/>
            <a:endParaRPr lang="en-US" dirty="0">
              <a:solidFill>
                <a:schemeClr val="tx1"/>
              </a:solidFill>
            </a:endParaRPr>
          </a:p>
        </p:txBody>
      </p:sp>
      <p:sp>
        <p:nvSpPr>
          <p:cNvPr id="26" name="Oval 25"/>
          <p:cNvSpPr/>
          <p:nvPr userDrawn="1"/>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userDrawn="1"/>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538798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a:xfrm>
            <a:off x="0" y="1272222"/>
            <a:ext cx="533400" cy="244476"/>
          </a:xfrm>
          <a:prstGeom prst="rect">
            <a:avLst/>
          </a:prstGeom>
        </p:spPr>
        <p:txBody>
          <a:body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78467980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71551" y="1873584"/>
            <a:ext cx="3840480" cy="2560320"/>
          </a:xfrm>
          <a:prstGeom prst="rect">
            <a:avLst/>
          </a:prstGeom>
        </p:spPr>
        <p:txBody>
          <a:bodyPr anchor="b">
            <a:normAutofit/>
          </a:bodyPr>
          <a:lstStyle>
            <a:lvl1pPr algn="l">
              <a:defRPr sz="3000">
                <a:solidFill>
                  <a:srgbClr val="002060"/>
                </a:solidFill>
              </a:defRPr>
            </a:lvl1pPr>
          </a:lstStyle>
          <a:p>
            <a:r>
              <a:rPr lang="en-US"/>
              <a:t>Click to edit Master title style</a:t>
            </a:r>
            <a:endParaRPr lang="en-US" dirty="0"/>
          </a:p>
        </p:txBody>
      </p:sp>
      <p:sp>
        <p:nvSpPr>
          <p:cNvPr id="3" name="Subtitle 2"/>
          <p:cNvSpPr>
            <a:spLocks noGrp="1"/>
          </p:cNvSpPr>
          <p:nvPr>
            <p:ph type="subTitle" idx="1"/>
          </p:nvPr>
        </p:nvSpPr>
        <p:spPr>
          <a:xfrm>
            <a:off x="971551" y="4572000"/>
            <a:ext cx="3840480" cy="1600200"/>
          </a:xfrm>
          <a:prstGeom prst="rect">
            <a:avLst/>
          </a:prstGeom>
        </p:spPr>
        <p:txBody>
          <a:bodyPr/>
          <a:lstStyle>
            <a:lvl1pPr marL="0" indent="0" algn="l">
              <a:buNone/>
              <a:defRPr sz="18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75" y="684167"/>
            <a:ext cx="3768639" cy="1392758"/>
          </a:xfrm>
          <a:prstGeom prst="rect">
            <a:avLst/>
          </a:prstGeom>
        </p:spPr>
      </p:pic>
      <p:sp>
        <p:nvSpPr>
          <p:cNvPr id="11" name="Rectangle 10"/>
          <p:cNvSpPr/>
          <p:nvPr/>
        </p:nvSpPr>
        <p:spPr bwMode="white">
          <a:xfrm rot="5400000">
            <a:off x="3852862" y="3357562"/>
            <a:ext cx="6858000" cy="14287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p:nvSpPr>
        <p:spPr bwMode="white">
          <a:xfrm rot="5400000">
            <a:off x="4867275" y="2581274"/>
            <a:ext cx="6858000" cy="1695451"/>
          </a:xfrm>
          <a:prstGeom prst="rect">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Footer Placeholder 16"/>
          <p:cNvSpPr>
            <a:spLocks noGrp="1"/>
          </p:cNvSpPr>
          <p:nvPr>
            <p:ph type="ftr" sz="quarter" idx="11"/>
          </p:nvPr>
        </p:nvSpPr>
        <p:spPr>
          <a:xfrm>
            <a:off x="1207104" y="6371423"/>
            <a:ext cx="5931592" cy="365125"/>
          </a:xfrm>
          <a:prstGeom prst="rect">
            <a:avLst/>
          </a:prstGeom>
        </p:spPr>
        <p:txBody>
          <a:bodyPr/>
          <a:lstStyle>
            <a:lvl1pPr algn="r">
              <a:defRPr>
                <a:solidFill>
                  <a:schemeClr val="tx2"/>
                </a:solidFill>
              </a:defRPr>
            </a:lvl1pPr>
          </a:lstStyle>
          <a:p>
            <a:pPr>
              <a:defRPr/>
            </a:pPr>
            <a:endParaRPr lang="fr-CA" dirty="0">
              <a:solidFill>
                <a:prstClr val="black">
                  <a:tint val="75000"/>
                </a:prstClr>
              </a:solidFill>
            </a:endParaRPr>
          </a:p>
        </p:txBody>
      </p:sp>
      <p:sp>
        <p:nvSpPr>
          <p:cNvPr id="12" name="Slide Number Placeholder 28"/>
          <p:cNvSpPr>
            <a:spLocks noGrp="1"/>
          </p:cNvSpPr>
          <p:nvPr>
            <p:ph type="sldNum" sz="quarter" idx="12"/>
          </p:nvPr>
        </p:nvSpPr>
        <p:spPr>
          <a:xfrm>
            <a:off x="297175" y="6363485"/>
            <a:ext cx="838200" cy="381000"/>
          </a:xfrm>
          <a:prstGeom prst="rect">
            <a:avLst/>
          </a:prstGeo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grpSp>
        <p:nvGrpSpPr>
          <p:cNvPr id="9" name="Group 8"/>
          <p:cNvGrpSpPr/>
          <p:nvPr/>
        </p:nvGrpSpPr>
        <p:grpSpPr>
          <a:xfrm>
            <a:off x="1" y="6449444"/>
            <a:ext cx="9144000" cy="408556"/>
            <a:chOff x="0" y="6297044"/>
            <a:chExt cx="9144000" cy="408556"/>
          </a:xfrm>
        </p:grpSpPr>
        <p:sp>
          <p:nvSpPr>
            <p:cNvPr id="13" name="Rectangle 12"/>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5" name="Oval 14"/>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64565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748652"/>
            <a:ext cx="8229600" cy="668986"/>
          </a:xfrm>
          <a:prstGeom prst="rect">
            <a:avLst/>
          </a:prstGeom>
        </p:spPr>
        <p:txBody>
          <a:bodyPr/>
          <a:lstStyle/>
          <a:p>
            <a:r>
              <a:rPr lang="en-US"/>
              <a:t>Click to edit Master title style</a:t>
            </a:r>
            <a:endParaRPr lang="fr-CA" dirty="0"/>
          </a:p>
        </p:txBody>
      </p:sp>
      <p:sp>
        <p:nvSpPr>
          <p:cNvPr id="3" name="Espace réservé du contenu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dirty="0"/>
          </a:p>
        </p:txBody>
      </p:sp>
      <p:sp>
        <p:nvSpPr>
          <p:cNvPr id="5" name="Espace réservé du pied de page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fr-CA" dirty="0">
              <a:solidFill>
                <a:prstClr val="black">
                  <a:tint val="75000"/>
                </a:prstClr>
              </a:solidFill>
            </a:endParaRPr>
          </a:p>
        </p:txBody>
      </p:sp>
      <p:sp>
        <p:nvSpPr>
          <p:cNvPr id="14" name="Rectangle 13"/>
          <p:cNvSpPr/>
          <p:nvPr/>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68840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sp>
        <p:nvSpPr>
          <p:cNvPr id="6" name="Espace réservé du numéro de diapositive 5"/>
          <p:cNvSpPr>
            <a:spLocks noGrp="1"/>
          </p:cNvSpPr>
          <p:nvPr>
            <p:ph type="sldNum" sz="quarter" idx="12"/>
          </p:nvPr>
        </p:nvSpPr>
        <p:spPr>
          <a:xfrm>
            <a:off x="6965092" y="59629"/>
            <a:ext cx="2133600" cy="365125"/>
          </a:xfrm>
          <a:prstGeom prst="rect">
            <a:avLst/>
          </a:prstGeom>
        </p:spPr>
        <p:txBody>
          <a:bodyPr/>
          <a:lstStyle>
            <a:lvl1pPr>
              <a:defRPr/>
            </a:lvl1pPr>
          </a:lstStyle>
          <a:p>
            <a:pPr>
              <a:defRPr/>
            </a:pPr>
            <a:fld id="{4E6B958D-0694-4924-A86B-21DB57236573}" type="slidenum">
              <a:rPr lang="fr-CA" smtClean="0">
                <a:solidFill>
                  <a:prstClr val="black">
                    <a:tint val="75000"/>
                  </a:prstClr>
                </a:solidFill>
              </a:rPr>
              <a:pPr>
                <a:defRPr/>
              </a:pPr>
              <a:t>‹#›</a:t>
            </a:fld>
            <a:endParaRPr lang="fr-CA" dirty="0">
              <a:solidFill>
                <a:prstClr val="black">
                  <a:tint val="75000"/>
                </a:prstClr>
              </a:solidFill>
            </a:endParaRPr>
          </a:p>
        </p:txBody>
      </p:sp>
      <p:sp>
        <p:nvSpPr>
          <p:cNvPr id="10" name="Rectangle 9"/>
          <p:cNvSpPr/>
          <p:nvPr/>
        </p:nvSpPr>
        <p:spPr>
          <a:xfrm>
            <a:off x="4119" y="6553124"/>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10514" y="6466014"/>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4" name="Espace réservé de la date 3"/>
          <p:cNvSpPr>
            <a:spLocks noGrp="1"/>
          </p:cNvSpPr>
          <p:nvPr>
            <p:ph type="dt" sz="half" idx="10"/>
          </p:nvPr>
        </p:nvSpPr>
        <p:spPr>
          <a:xfrm>
            <a:off x="8153400" y="6563404"/>
            <a:ext cx="2133600" cy="221973"/>
          </a:xfrm>
          <a:prstGeom prst="rect">
            <a:avLst/>
          </a:prstGeom>
        </p:spPr>
        <p:txBody>
          <a:bodyPr/>
          <a:lstStyle>
            <a:lvl1pPr>
              <a:defRPr/>
            </a:lvl1pPr>
          </a:lstStyle>
          <a:p>
            <a:pPr>
              <a:defRPr/>
            </a:pPr>
            <a:fld id="{CBC1A493-1E86-4F07-9DE5-FB09DF1C1D4B}" type="datetimeFigureOut">
              <a:rPr lang="fr-FR" smtClean="0">
                <a:solidFill>
                  <a:prstClr val="black">
                    <a:tint val="75000"/>
                  </a:prstClr>
                </a:solidFill>
              </a:rPr>
              <a:pPr>
                <a:defRPr/>
              </a:pPr>
              <a:t>31/08/2018</a:t>
            </a:fld>
            <a:endParaRPr lang="fr-CA" dirty="0">
              <a:solidFill>
                <a:prstClr val="black">
                  <a:tint val="75000"/>
                </a:prstClr>
              </a:solidFill>
            </a:endParaRPr>
          </a:p>
        </p:txBody>
      </p:sp>
      <p:sp>
        <p:nvSpPr>
          <p:cNvPr id="12" name="Oval 11"/>
          <p:cNvSpPr/>
          <p:nvPr/>
        </p:nvSpPr>
        <p:spPr>
          <a:xfrm>
            <a:off x="49530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Oval 12"/>
          <p:cNvSpPr/>
          <p:nvPr/>
        </p:nvSpPr>
        <p:spPr>
          <a:xfrm>
            <a:off x="32766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Text Placeholder 15"/>
          <p:cNvSpPr>
            <a:spLocks noGrp="1"/>
          </p:cNvSpPr>
          <p:nvPr>
            <p:ph type="body" sz="quarter" idx="13"/>
          </p:nvPr>
        </p:nvSpPr>
        <p:spPr>
          <a:xfrm>
            <a:off x="6781800" y="6126163"/>
            <a:ext cx="2316163" cy="339725"/>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14"/>
          <p:cNvSpPr/>
          <p:nvPr userDrawn="1"/>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0" y="0"/>
            <a:ext cx="9144000" cy="688403"/>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sp>
        <p:nvSpPr>
          <p:cNvPr id="19" name="Rectangle 18"/>
          <p:cNvSpPr/>
          <p:nvPr userDrawn="1"/>
        </p:nvSpPr>
        <p:spPr>
          <a:xfrm>
            <a:off x="4119" y="6553124"/>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710514" y="6466014"/>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21" name="Oval 20"/>
          <p:cNvSpPr/>
          <p:nvPr userDrawn="1"/>
        </p:nvSpPr>
        <p:spPr>
          <a:xfrm>
            <a:off x="49530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2" name="Oval 21"/>
          <p:cNvSpPr/>
          <p:nvPr userDrawn="1"/>
        </p:nvSpPr>
        <p:spPr>
          <a:xfrm>
            <a:off x="32766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346628389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838200"/>
            <a:ext cx="7677150" cy="852488"/>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1ED25DC-7156-4753-AF0F-DA41061C2C7E}" type="slidenum">
              <a:rPr lang="en-US" smtClean="0"/>
              <a:pPr/>
              <a:t>‹#›</a:t>
            </a:fld>
            <a:endParaRPr lang="en-US" dirty="0"/>
          </a:p>
        </p:txBody>
      </p:sp>
      <p:sp>
        <p:nvSpPr>
          <p:cNvPr id="5" name="Content Placeholder 4"/>
          <p:cNvSpPr>
            <a:spLocks noGrp="1"/>
          </p:cNvSpPr>
          <p:nvPr>
            <p:ph sz="quarter" idx="11"/>
          </p:nvPr>
        </p:nvSpPr>
        <p:spPr>
          <a:xfrm>
            <a:off x="838200" y="1981200"/>
            <a:ext cx="7696200" cy="4191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708163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Divider in blue">
    <p:bg>
      <p:bgPr>
        <a:solidFill>
          <a:schemeClr val="accent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1086928"/>
            <a:ext cx="8229600" cy="1482854"/>
          </a:xfrm>
          <a:ln>
            <a:noFill/>
          </a:ln>
        </p:spPr>
        <p:txBody>
          <a:bodyPr>
            <a:noAutofit/>
          </a:bodyPr>
          <a:lstStyle>
            <a:lvl1pPr>
              <a:defRPr sz="6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457200" y="2919413"/>
            <a:ext cx="8229600" cy="946150"/>
          </a:xfrm>
        </p:spPr>
        <p:txBody>
          <a:bodyPr>
            <a:normAutofit/>
          </a:bodyPr>
          <a:lstStyle>
            <a:lvl1pPr>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31639417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71551" y="1873584"/>
            <a:ext cx="3840480" cy="2560320"/>
          </a:xfrm>
          <a:prstGeom prst="rect">
            <a:avLst/>
          </a:prstGeom>
        </p:spPr>
        <p:txBody>
          <a:bodyPr anchor="b">
            <a:normAutofit/>
          </a:bodyPr>
          <a:lstStyle>
            <a:lvl1pPr algn="l">
              <a:defRPr sz="3000">
                <a:solidFill>
                  <a:srgbClr val="002060"/>
                </a:solidFill>
              </a:defRPr>
            </a:lvl1pPr>
          </a:lstStyle>
          <a:p>
            <a:r>
              <a:rPr lang="en-US"/>
              <a:t>Click to edit Master title style</a:t>
            </a:r>
            <a:endParaRPr lang="en-US" dirty="0"/>
          </a:p>
        </p:txBody>
      </p:sp>
      <p:sp>
        <p:nvSpPr>
          <p:cNvPr id="3" name="Subtitle 2"/>
          <p:cNvSpPr>
            <a:spLocks noGrp="1"/>
          </p:cNvSpPr>
          <p:nvPr>
            <p:ph type="subTitle" idx="1"/>
          </p:nvPr>
        </p:nvSpPr>
        <p:spPr>
          <a:xfrm>
            <a:off x="971551" y="4572000"/>
            <a:ext cx="3840480" cy="1600200"/>
          </a:xfrm>
        </p:spPr>
        <p:txBody>
          <a:bodyPr/>
          <a:lstStyle>
            <a:lvl1pPr marL="0" indent="0" algn="l">
              <a:buNone/>
              <a:defRPr sz="18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endParaRPr lang="en-US" dirty="0"/>
          </a:p>
        </p:txBody>
      </p:sp>
      <p:sp>
        <p:nvSpPr>
          <p:cNvPr id="16" name="Instructional Text"/>
          <p:cNvSpPr/>
          <p:nvPr/>
        </p:nvSpPr>
        <p:spPr>
          <a:xfrm>
            <a:off x="9258300" y="0"/>
            <a:ext cx="97155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sz="900" b="1" i="1" dirty="0">
                <a:latin typeface="Arial" pitchFamily="34" charset="0"/>
                <a:cs typeface="Arial" pitchFamily="34" charset="0"/>
              </a:rPr>
              <a:t>NOTE:</a:t>
            </a:r>
          </a:p>
          <a:p>
            <a:r>
              <a:rPr sz="900" i="1" dirty="0">
                <a:latin typeface="Arial" pitchFamily="34" charset="0"/>
                <a:cs typeface="Arial" pitchFamily="34" charset="0"/>
              </a:rPr>
              <a:t>To change the  image on this slide, select the picture and delete it. Then click the Pictures icon in the placeholder to insert your own image.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75" y="684167"/>
            <a:ext cx="3768639" cy="1392758"/>
          </a:xfrm>
          <a:prstGeom prst="rect">
            <a:avLst/>
          </a:prstGeom>
        </p:spPr>
      </p:pic>
      <p:sp>
        <p:nvSpPr>
          <p:cNvPr id="9" name="Picture Placeholder 2"/>
          <p:cNvSpPr>
            <a:spLocks noGrp="1"/>
          </p:cNvSpPr>
          <p:nvPr>
            <p:ph type="pic" idx="10"/>
          </p:nvPr>
        </p:nvSpPr>
        <p:spPr>
          <a:xfrm>
            <a:off x="5972174" y="0"/>
            <a:ext cx="3171825" cy="6858000"/>
          </a:xfrm>
          <a:solidFill>
            <a:srgbClr val="003E5A"/>
          </a:solidFill>
          <a:ln>
            <a:noFill/>
          </a:ln>
        </p:spPr>
        <p:txBody>
          <a:bodyPr/>
          <a:lstStyle>
            <a:lvl1pPr marL="0" indent="0">
              <a:buNone/>
              <a:defRPr sz="3200">
                <a:solidFill>
                  <a:schemeClr val="bg1"/>
                </a:solidFill>
              </a:defRPr>
            </a:lvl1pPr>
          </a:lstStyle>
          <a:p>
            <a:r>
              <a:rPr kumimoji="0" lang="en-US" dirty="0"/>
              <a:t>Click icon to add picture</a:t>
            </a:r>
          </a:p>
        </p:txBody>
      </p:sp>
      <p:sp>
        <p:nvSpPr>
          <p:cNvPr id="11" name="Rectangle 10"/>
          <p:cNvSpPr/>
          <p:nvPr/>
        </p:nvSpPr>
        <p:spPr bwMode="white">
          <a:xfrm rot="5400000">
            <a:off x="2414587" y="3357563"/>
            <a:ext cx="6858000" cy="14287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Footer Placeholder 16"/>
          <p:cNvSpPr>
            <a:spLocks noGrp="1"/>
          </p:cNvSpPr>
          <p:nvPr>
            <p:ph type="ftr" sz="quarter" idx="11"/>
          </p:nvPr>
        </p:nvSpPr>
        <p:spPr>
          <a:xfrm>
            <a:off x="1000706" y="6371423"/>
            <a:ext cx="4657143" cy="365125"/>
          </a:xfrm>
          <a:prstGeom prst="rect">
            <a:avLst/>
          </a:prstGeom>
        </p:spPr>
        <p:txBody>
          <a:bodyPr/>
          <a:lstStyle>
            <a:lvl1pPr algn="r">
              <a:defRPr>
                <a:solidFill>
                  <a:schemeClr val="tx2"/>
                </a:solidFill>
              </a:defRPr>
            </a:lvl1pPr>
          </a:lstStyle>
          <a:p>
            <a:pPr>
              <a:defRPr/>
            </a:pPr>
            <a:endParaRPr lang="fr-CA" dirty="0">
              <a:solidFill>
                <a:prstClr val="black">
                  <a:tint val="75000"/>
                </a:prstClr>
              </a:solidFill>
            </a:endParaRPr>
          </a:p>
        </p:txBody>
      </p:sp>
      <p:sp>
        <p:nvSpPr>
          <p:cNvPr id="14" name="Slide Number Placeholder 28"/>
          <p:cNvSpPr>
            <a:spLocks noGrp="1"/>
          </p:cNvSpPr>
          <p:nvPr>
            <p:ph type="sldNum" sz="quarter" idx="12"/>
          </p:nvPr>
        </p:nvSpPr>
        <p:spPr>
          <a:xfrm>
            <a:off x="228599" y="6363485"/>
            <a:ext cx="838200" cy="381000"/>
          </a:xfr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grpSp>
        <p:nvGrpSpPr>
          <p:cNvPr id="10" name="Group 9"/>
          <p:cNvGrpSpPr/>
          <p:nvPr/>
        </p:nvGrpSpPr>
        <p:grpSpPr>
          <a:xfrm>
            <a:off x="-1" y="6453413"/>
            <a:ext cx="9144000" cy="408556"/>
            <a:chOff x="0" y="6297044"/>
            <a:chExt cx="9144000" cy="408556"/>
          </a:xfrm>
        </p:grpSpPr>
        <p:sp>
          <p:nvSpPr>
            <p:cNvPr id="13" name="Rectangle 12"/>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7" name="Oval 16"/>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4235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1_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71551" y="1873584"/>
            <a:ext cx="3840480" cy="2560320"/>
          </a:xfrm>
          <a:prstGeom prst="rect">
            <a:avLst/>
          </a:prstGeom>
        </p:spPr>
        <p:txBody>
          <a:bodyPr anchor="b">
            <a:normAutofit/>
          </a:bodyPr>
          <a:lstStyle>
            <a:lvl1pPr algn="l">
              <a:defRPr sz="3000">
                <a:solidFill>
                  <a:srgbClr val="002060"/>
                </a:solidFill>
              </a:defRPr>
            </a:lvl1pPr>
          </a:lstStyle>
          <a:p>
            <a:r>
              <a:rPr lang="en-US"/>
              <a:t>Click to edit Master title style</a:t>
            </a:r>
            <a:endParaRPr lang="en-US" dirty="0"/>
          </a:p>
        </p:txBody>
      </p:sp>
      <p:sp>
        <p:nvSpPr>
          <p:cNvPr id="3" name="Subtitle 2"/>
          <p:cNvSpPr>
            <a:spLocks noGrp="1"/>
          </p:cNvSpPr>
          <p:nvPr>
            <p:ph type="subTitle" idx="1"/>
          </p:nvPr>
        </p:nvSpPr>
        <p:spPr>
          <a:xfrm>
            <a:off x="971551" y="4572000"/>
            <a:ext cx="3840480" cy="1600200"/>
          </a:xfrm>
        </p:spPr>
        <p:txBody>
          <a:bodyPr/>
          <a:lstStyle>
            <a:lvl1pPr marL="0" indent="0" algn="l">
              <a:buNone/>
              <a:defRPr sz="18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75" y="684167"/>
            <a:ext cx="3768639" cy="1392758"/>
          </a:xfrm>
          <a:prstGeom prst="rect">
            <a:avLst/>
          </a:prstGeom>
        </p:spPr>
      </p:pic>
      <p:sp>
        <p:nvSpPr>
          <p:cNvPr id="11" name="Rectangle 10"/>
          <p:cNvSpPr/>
          <p:nvPr/>
        </p:nvSpPr>
        <p:spPr bwMode="white">
          <a:xfrm rot="5400000">
            <a:off x="3852862" y="3357562"/>
            <a:ext cx="6858000" cy="14287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p:nvSpPr>
        <p:spPr bwMode="white">
          <a:xfrm rot="5400000">
            <a:off x="4867275" y="2581274"/>
            <a:ext cx="6858000" cy="1695451"/>
          </a:xfrm>
          <a:prstGeom prst="rect">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Footer Placeholder 16"/>
          <p:cNvSpPr>
            <a:spLocks noGrp="1"/>
          </p:cNvSpPr>
          <p:nvPr>
            <p:ph type="ftr" sz="quarter" idx="11"/>
          </p:nvPr>
        </p:nvSpPr>
        <p:spPr>
          <a:xfrm>
            <a:off x="1207104" y="6371423"/>
            <a:ext cx="5931592" cy="365125"/>
          </a:xfrm>
          <a:prstGeom prst="rect">
            <a:avLst/>
          </a:prstGeom>
        </p:spPr>
        <p:txBody>
          <a:bodyPr/>
          <a:lstStyle>
            <a:lvl1pPr algn="r">
              <a:defRPr>
                <a:solidFill>
                  <a:schemeClr val="tx2"/>
                </a:solidFill>
              </a:defRPr>
            </a:lvl1pPr>
          </a:lstStyle>
          <a:p>
            <a:pPr>
              <a:defRPr/>
            </a:pPr>
            <a:endParaRPr lang="fr-CA" dirty="0">
              <a:solidFill>
                <a:prstClr val="black">
                  <a:tint val="75000"/>
                </a:prstClr>
              </a:solidFill>
            </a:endParaRPr>
          </a:p>
        </p:txBody>
      </p:sp>
      <p:sp>
        <p:nvSpPr>
          <p:cNvPr id="12" name="Slide Number Placeholder 28"/>
          <p:cNvSpPr>
            <a:spLocks noGrp="1"/>
          </p:cNvSpPr>
          <p:nvPr>
            <p:ph type="sldNum" sz="quarter" idx="12"/>
          </p:nvPr>
        </p:nvSpPr>
        <p:spPr>
          <a:xfrm>
            <a:off x="297175" y="6363485"/>
            <a:ext cx="838200" cy="381000"/>
          </a:xfr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grpSp>
        <p:nvGrpSpPr>
          <p:cNvPr id="9" name="Group 8"/>
          <p:cNvGrpSpPr/>
          <p:nvPr/>
        </p:nvGrpSpPr>
        <p:grpSpPr>
          <a:xfrm>
            <a:off x="1" y="6449444"/>
            <a:ext cx="9144000" cy="408556"/>
            <a:chOff x="0" y="6297044"/>
            <a:chExt cx="9144000" cy="408556"/>
          </a:xfrm>
        </p:grpSpPr>
        <p:sp>
          <p:nvSpPr>
            <p:cNvPr id="13" name="Rectangle 12"/>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5" name="Oval 14"/>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591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Slide">
    <p:bg>
      <p:bgPr>
        <a:gradFill>
          <a:gsLst>
            <a:gs pos="0">
              <a:schemeClr val="accent2">
                <a:lumMod val="50000"/>
              </a:schemeClr>
            </a:gs>
            <a:gs pos="74000">
              <a:schemeClr val="accent2">
                <a:lumMod val="7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01637" y="2526838"/>
            <a:ext cx="8842363" cy="759509"/>
          </a:xfrm>
        </p:spPr>
        <p:txBody>
          <a:bodyPr anchor="b"/>
          <a:lstStyle>
            <a:lvl1pPr>
              <a:defRPr b="1" cap="all" baseline="0">
                <a:solidFill>
                  <a:schemeClr val="tx1"/>
                </a:solidFill>
              </a:defRPr>
            </a:lvl1pPr>
          </a:lstStyle>
          <a:p>
            <a:r>
              <a:rPr kumimoji="0" lang="en-US"/>
              <a:t>Click to edit Master title style</a:t>
            </a:r>
            <a:endParaRPr kumimoji="0" lang="en-US" dirty="0"/>
          </a:p>
        </p:txBody>
      </p:sp>
      <p:sp>
        <p:nvSpPr>
          <p:cNvPr id="17" name="Footer Placeholder 16"/>
          <p:cNvSpPr>
            <a:spLocks noGrp="1"/>
          </p:cNvSpPr>
          <p:nvPr>
            <p:ph type="ftr" sz="quarter" idx="11"/>
          </p:nvPr>
        </p:nvSpPr>
        <p:spPr>
          <a:xfrm>
            <a:off x="2867025" y="236538"/>
            <a:ext cx="5085768" cy="365125"/>
          </a:xfrm>
          <a:prstGeom prst="rect">
            <a:avLst/>
          </a:prstGeo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51673D77-75BC-424E-BFFA-F0B1EFAD03D4}" type="slidenum">
              <a:rPr lang="en-US" smtClean="0"/>
              <a:t>‹#›</a:t>
            </a:fld>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sp>
        <p:nvSpPr>
          <p:cNvPr id="4" name="Rectangle 3"/>
          <p:cNvSpPr/>
          <p:nvPr/>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p:nvSpPr>
        <p:spPr>
          <a:xfrm>
            <a:off x="4181124" y="7037915"/>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5853571" y="7038553"/>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bwMode="white">
          <a:xfrm>
            <a:off x="-1" y="6210627"/>
            <a:ext cx="9144000" cy="720090"/>
          </a:xfrm>
          <a:prstGeom prst="rect">
            <a:avLst/>
          </a:prstGeom>
          <a:solidFill>
            <a:srgbClr val="003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p:cNvSpPr/>
          <p:nvPr/>
        </p:nvSpPr>
        <p:spPr>
          <a:xfrm>
            <a:off x="0" y="6119905"/>
            <a:ext cx="9143999" cy="90722"/>
          </a:xfrm>
          <a:prstGeom prst="rect">
            <a:avLst/>
          </a:prstGeom>
          <a:solidFill>
            <a:srgbClr val="B7DB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TextBox 24"/>
          <p:cNvSpPr txBox="1"/>
          <p:nvPr/>
        </p:nvSpPr>
        <p:spPr>
          <a:xfrm>
            <a:off x="1232585" y="6337666"/>
            <a:ext cx="66788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Britannic Bold" panose="020B0903060703020204" pitchFamily="34" charset="0"/>
              </a:rPr>
              <a:t>Whole Child     Whole School    Whole Community </a:t>
            </a:r>
          </a:p>
          <a:p>
            <a:pPr algn="ctr"/>
            <a:endParaRPr lang="en-US" dirty="0">
              <a:solidFill>
                <a:schemeClr val="tx1"/>
              </a:solidFill>
            </a:endParaRPr>
          </a:p>
        </p:txBody>
      </p:sp>
      <p:sp>
        <p:nvSpPr>
          <p:cNvPr id="26" name="Oval 25"/>
          <p:cNvSpPr/>
          <p:nvPr/>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sp>
        <p:nvSpPr>
          <p:cNvPr id="16" name="Rectangle 15"/>
          <p:cNvSpPr/>
          <p:nvPr userDrawn="1"/>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userDrawn="1"/>
        </p:nvSpPr>
        <p:spPr>
          <a:xfrm>
            <a:off x="4181124" y="7037915"/>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userDrawn="1"/>
        </p:nvSpPr>
        <p:spPr>
          <a:xfrm>
            <a:off x="5853571" y="7038553"/>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bwMode="white">
          <a:xfrm>
            <a:off x="-1" y="6210627"/>
            <a:ext cx="9144000" cy="720090"/>
          </a:xfrm>
          <a:prstGeom prst="rect">
            <a:avLst/>
          </a:prstGeom>
          <a:solidFill>
            <a:srgbClr val="003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Rectangle 22"/>
          <p:cNvSpPr/>
          <p:nvPr userDrawn="1"/>
        </p:nvSpPr>
        <p:spPr>
          <a:xfrm>
            <a:off x="0" y="6119905"/>
            <a:ext cx="9143999" cy="90722"/>
          </a:xfrm>
          <a:prstGeom prst="rect">
            <a:avLst/>
          </a:prstGeom>
          <a:solidFill>
            <a:srgbClr val="B7DB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TextBox 23"/>
          <p:cNvSpPr txBox="1"/>
          <p:nvPr userDrawn="1"/>
        </p:nvSpPr>
        <p:spPr>
          <a:xfrm>
            <a:off x="1232585" y="6337666"/>
            <a:ext cx="66788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Britannic Bold" panose="020B0903060703020204" pitchFamily="34" charset="0"/>
              </a:rPr>
              <a:t>Whole Child     Whole School    Whole Community </a:t>
            </a:r>
          </a:p>
          <a:p>
            <a:pPr algn="ctr"/>
            <a:endParaRPr lang="en-US" dirty="0">
              <a:solidFill>
                <a:schemeClr val="tx1"/>
              </a:solidFill>
            </a:endParaRPr>
          </a:p>
        </p:txBody>
      </p:sp>
      <p:sp>
        <p:nvSpPr>
          <p:cNvPr id="28" name="Oval 27"/>
          <p:cNvSpPr/>
          <p:nvPr userDrawn="1"/>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userDrawn="1"/>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72299070"/>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2_Title Slide">
    <p:bg>
      <p:bgPr>
        <a:gradFill>
          <a:gsLst>
            <a:gs pos="0">
              <a:schemeClr val="accent2">
                <a:lumMod val="50000"/>
              </a:schemeClr>
            </a:gs>
            <a:gs pos="74000">
              <a:schemeClr val="accent2">
                <a:lumMod val="7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01637" y="2526838"/>
            <a:ext cx="8842363" cy="759509"/>
          </a:xfrm>
        </p:spPr>
        <p:txBody>
          <a:bodyPr anchor="b"/>
          <a:lstStyle>
            <a:lvl1pPr>
              <a:defRPr b="1" cap="all" baseline="0">
                <a:solidFill>
                  <a:schemeClr val="tx1"/>
                </a:solidFill>
              </a:defRPr>
            </a:lvl1pPr>
          </a:lstStyle>
          <a:p>
            <a:r>
              <a:rPr kumimoji="0" lang="en-US"/>
              <a:t>Click to edit Master title style</a:t>
            </a:r>
            <a:endParaRPr kumimoji="0" lang="en-US" dirty="0"/>
          </a:p>
        </p:txBody>
      </p:sp>
      <p:sp>
        <p:nvSpPr>
          <p:cNvPr id="17" name="Footer Placeholder 16"/>
          <p:cNvSpPr>
            <a:spLocks noGrp="1"/>
          </p:cNvSpPr>
          <p:nvPr>
            <p:ph type="ftr" sz="quarter" idx="11"/>
          </p:nvPr>
        </p:nvSpPr>
        <p:spPr>
          <a:xfrm>
            <a:off x="2867025" y="236538"/>
            <a:ext cx="5085768" cy="365125"/>
          </a:xfrm>
          <a:prstGeom prst="rect">
            <a:avLst/>
          </a:prstGeo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51673D77-75BC-424E-BFFA-F0B1EFAD03D4}" type="slidenum">
              <a:rPr lang="en-US" smtClean="0"/>
              <a:t>‹#›</a:t>
            </a:fld>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sp>
        <p:nvSpPr>
          <p:cNvPr id="4" name="Rectangle 3"/>
          <p:cNvSpPr/>
          <p:nvPr/>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p:nvSpPr>
        <p:spPr>
          <a:xfrm>
            <a:off x="4181124" y="7037915"/>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5853571" y="7038553"/>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sp>
        <p:nvSpPr>
          <p:cNvPr id="16" name="Rectangle 15"/>
          <p:cNvSpPr/>
          <p:nvPr userDrawn="1"/>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userDrawn="1"/>
        </p:nvSpPr>
        <p:spPr>
          <a:xfrm>
            <a:off x="4181124" y="7037915"/>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userDrawn="1"/>
        </p:nvSpPr>
        <p:spPr>
          <a:xfrm>
            <a:off x="5853571" y="7038553"/>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userDrawn="1"/>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userDrawn="1"/>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4119" y="6553124"/>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userDrawn="1"/>
        </p:nvSpPr>
        <p:spPr>
          <a:xfrm>
            <a:off x="710514" y="6466014"/>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tx1"/>
                </a:solidFill>
                <a:latin typeface="Britannic Bold" panose="020B0903060703020204" pitchFamily="34" charset="0"/>
              </a:rPr>
              <a:t>Whole Child     Whole School    Whole Community </a:t>
            </a:r>
          </a:p>
        </p:txBody>
      </p:sp>
    </p:spTree>
    <p:extLst>
      <p:ext uri="{BB962C8B-B14F-4D97-AF65-F5344CB8AC3E}">
        <p14:creationId xmlns:p14="http://schemas.microsoft.com/office/powerpoint/2010/main" val="4036394170"/>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endParaRPr kumimoji="0" lang="en-US" dirty="0"/>
          </a:p>
        </p:txBody>
      </p:sp>
      <p:sp>
        <p:nvSpPr>
          <p:cNvPr id="6" name="Slide Number Placeholder 5"/>
          <p:cNvSpPr>
            <a:spLocks noGrp="1"/>
          </p:cNvSpPr>
          <p:nvPr>
            <p:ph type="sldNum" sz="quarter" idx="12"/>
          </p:nvPr>
        </p:nvSpPr>
        <p:spPr>
          <a:solidFill>
            <a:srgbClr val="B7DB57"/>
          </a:solidFill>
        </p:spPr>
        <p:txBody>
          <a:bodyPr/>
          <a:lstStyle>
            <a:lvl1pPr>
              <a:defRPr>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19056665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25969622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rgbClr val="003E5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a:xfrm>
            <a:off x="6096000" y="6248400"/>
            <a:ext cx="2667000" cy="365125"/>
          </a:xfrm>
          <a:prstGeom prst="rect">
            <a:avLst/>
          </a:prstGeom>
        </p:spPr>
        <p:txBody>
          <a:bodyPr/>
          <a:lstStyle/>
          <a:p>
            <a:pPr>
              <a:defRPr/>
            </a:pPr>
            <a:fld id="{8CCC5DAF-87E5-49F5-903F-B90EF21DC3E6}" type="datetimeFigureOut">
              <a:rPr lang="fr-FR" smtClean="0">
                <a:solidFill>
                  <a:prstClr val="black">
                    <a:tint val="75000"/>
                  </a:prstClr>
                </a:solidFill>
              </a:rPr>
              <a:pPr>
                <a:defRPr/>
              </a:pPr>
              <a:t>31/08/2018</a:t>
            </a:fld>
            <a:endParaRPr lang="fr-CA" dirty="0">
              <a:solidFill>
                <a:prstClr val="black">
                  <a:tint val="75000"/>
                </a:prstClr>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
        <p:nvSpPr>
          <p:cNvPr id="14" name="Footer Placeholder 13"/>
          <p:cNvSpPr>
            <a:spLocks noGrp="1"/>
          </p:cNvSpPr>
          <p:nvPr>
            <p:ph type="ftr" sz="quarter" idx="12"/>
          </p:nvPr>
        </p:nvSpPr>
        <p:spPr>
          <a:xfrm>
            <a:off x="1691024" y="4773633"/>
            <a:ext cx="4182833" cy="365125"/>
          </a:xfrm>
          <a:prstGeom prst="rect">
            <a:avLst/>
          </a:prstGeom>
        </p:spPr>
        <p:txBody>
          <a:bodyPr/>
          <a:lstStyle/>
          <a:p>
            <a:pPr>
              <a:defRPr/>
            </a:pPr>
            <a:endParaRPr lang="fr-CA" dirty="0">
              <a:solidFill>
                <a:prstClr val="black">
                  <a:tint val="75000"/>
                </a:prstClr>
              </a:solidFill>
            </a:endParaRPr>
          </a:p>
        </p:txBody>
      </p:sp>
      <p:grpSp>
        <p:nvGrpSpPr>
          <p:cNvPr id="10" name="Group 9"/>
          <p:cNvGrpSpPr/>
          <p:nvPr/>
        </p:nvGrpSpPr>
        <p:grpSpPr>
          <a:xfrm>
            <a:off x="0" y="6297044"/>
            <a:ext cx="9144000" cy="408556"/>
            <a:chOff x="0" y="6297044"/>
            <a:chExt cx="9144000" cy="408556"/>
          </a:xfrm>
        </p:grpSpPr>
        <p:sp>
          <p:nvSpPr>
            <p:cNvPr id="11" name="Rectangle 10"/>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6" name="Oval 15"/>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91490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p:bg>
      <p:bgPr>
        <a:gradFill>
          <a:gsLst>
            <a:gs pos="0">
              <a:schemeClr val="accent2">
                <a:lumMod val="50000"/>
              </a:schemeClr>
            </a:gs>
            <a:gs pos="74000">
              <a:schemeClr val="accent2">
                <a:lumMod val="7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01637" y="2526838"/>
            <a:ext cx="8842363" cy="759509"/>
          </a:xfrm>
          <a:prstGeom prst="rect">
            <a:avLst/>
          </a:prstGeom>
        </p:spPr>
        <p:txBody>
          <a:bodyPr anchor="b"/>
          <a:lstStyle>
            <a:lvl1pPr>
              <a:defRPr b="1" cap="all" baseline="0">
                <a:solidFill>
                  <a:schemeClr val="tx1"/>
                </a:solidFill>
              </a:defRPr>
            </a:lvl1pPr>
          </a:lstStyle>
          <a:p>
            <a:r>
              <a:rPr kumimoji="0" lang="en-US"/>
              <a:t>Click to edit Master title style</a:t>
            </a:r>
            <a:endParaRPr kumimoji="0" lang="en-US" dirty="0"/>
          </a:p>
        </p:txBody>
      </p:sp>
      <p:sp>
        <p:nvSpPr>
          <p:cNvPr id="17" name="Footer Placeholder 16"/>
          <p:cNvSpPr>
            <a:spLocks noGrp="1"/>
          </p:cNvSpPr>
          <p:nvPr>
            <p:ph type="ftr" sz="quarter" idx="11"/>
          </p:nvPr>
        </p:nvSpPr>
        <p:spPr>
          <a:xfrm>
            <a:off x="2867025" y="236538"/>
            <a:ext cx="5085768" cy="365125"/>
          </a:xfrm>
          <a:prstGeom prst="rect">
            <a:avLst/>
          </a:prstGeo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51673D77-75BC-424E-BFFA-F0B1EFAD03D4}" type="slidenum">
              <a:rPr lang="en-US" smtClean="0"/>
              <a:t>‹#›</a:t>
            </a:fld>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sp>
        <p:nvSpPr>
          <p:cNvPr id="4" name="Rectangle 3"/>
          <p:cNvSpPr/>
          <p:nvPr/>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p:nvSpPr>
        <p:spPr>
          <a:xfrm>
            <a:off x="4181124" y="7037915"/>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5853571" y="7038553"/>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bwMode="white">
          <a:xfrm>
            <a:off x="-1" y="6210627"/>
            <a:ext cx="9144000" cy="720090"/>
          </a:xfrm>
          <a:prstGeom prst="rect">
            <a:avLst/>
          </a:prstGeom>
          <a:solidFill>
            <a:srgbClr val="003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p:cNvSpPr/>
          <p:nvPr/>
        </p:nvSpPr>
        <p:spPr>
          <a:xfrm>
            <a:off x="0" y="6119905"/>
            <a:ext cx="9143999" cy="90722"/>
          </a:xfrm>
          <a:prstGeom prst="rect">
            <a:avLst/>
          </a:prstGeom>
          <a:solidFill>
            <a:srgbClr val="B7DB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TextBox 24"/>
          <p:cNvSpPr txBox="1"/>
          <p:nvPr/>
        </p:nvSpPr>
        <p:spPr>
          <a:xfrm>
            <a:off x="1232585" y="6337666"/>
            <a:ext cx="66788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Britannic Bold" panose="020B0903060703020204" pitchFamily="34" charset="0"/>
              </a:rPr>
              <a:t>Whole Child     Whole School    Whole Community </a:t>
            </a:r>
          </a:p>
          <a:p>
            <a:pPr algn="ctr"/>
            <a:endParaRPr lang="en-US" dirty="0">
              <a:solidFill>
                <a:schemeClr val="tx1"/>
              </a:solidFill>
            </a:endParaRPr>
          </a:p>
        </p:txBody>
      </p:sp>
      <p:sp>
        <p:nvSpPr>
          <p:cNvPr id="26" name="Oval 25"/>
          <p:cNvSpPr/>
          <p:nvPr/>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sp>
        <p:nvSpPr>
          <p:cNvPr id="16" name="Rectangle 15"/>
          <p:cNvSpPr/>
          <p:nvPr userDrawn="1"/>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userDrawn="1"/>
        </p:nvSpPr>
        <p:spPr>
          <a:xfrm>
            <a:off x="4181124" y="7037915"/>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userDrawn="1"/>
        </p:nvSpPr>
        <p:spPr>
          <a:xfrm>
            <a:off x="5853571" y="7038553"/>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bwMode="white">
          <a:xfrm>
            <a:off x="-1" y="6210627"/>
            <a:ext cx="9144000" cy="720090"/>
          </a:xfrm>
          <a:prstGeom prst="rect">
            <a:avLst/>
          </a:prstGeom>
          <a:solidFill>
            <a:srgbClr val="003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Rectangle 22"/>
          <p:cNvSpPr/>
          <p:nvPr userDrawn="1"/>
        </p:nvSpPr>
        <p:spPr>
          <a:xfrm>
            <a:off x="0" y="6119905"/>
            <a:ext cx="9143999" cy="90722"/>
          </a:xfrm>
          <a:prstGeom prst="rect">
            <a:avLst/>
          </a:prstGeom>
          <a:solidFill>
            <a:srgbClr val="B7DB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TextBox 23"/>
          <p:cNvSpPr txBox="1"/>
          <p:nvPr userDrawn="1"/>
        </p:nvSpPr>
        <p:spPr>
          <a:xfrm>
            <a:off x="1232585" y="6337666"/>
            <a:ext cx="66788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Britannic Bold" panose="020B0903060703020204" pitchFamily="34" charset="0"/>
              </a:rPr>
              <a:t>Whole Child     Whole School    Whole Community </a:t>
            </a:r>
          </a:p>
          <a:p>
            <a:pPr algn="ctr"/>
            <a:endParaRPr lang="en-US" dirty="0">
              <a:solidFill>
                <a:schemeClr val="tx1"/>
              </a:solidFill>
            </a:endParaRPr>
          </a:p>
        </p:txBody>
      </p:sp>
      <p:sp>
        <p:nvSpPr>
          <p:cNvPr id="28" name="Oval 27"/>
          <p:cNvSpPr/>
          <p:nvPr userDrawn="1"/>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userDrawn="1"/>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41497761"/>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Slide Number Placeholder 9"/>
          <p:cNvSpPr>
            <a:spLocks noGrp="1"/>
          </p:cNvSpPr>
          <p:nvPr>
            <p:ph type="sldNum" sz="quarter" idx="16"/>
          </p:nvPr>
        </p:nvSpPr>
        <p:spPr/>
        <p:txBody>
          <a:bodyPr rtlCol="0"/>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8824544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Slide Number Placeholder 11"/>
          <p:cNvSpPr>
            <a:spLocks noGrp="1"/>
          </p:cNvSpPr>
          <p:nvPr>
            <p:ph type="sldNum" sz="quarter" idx="16"/>
          </p:nvPr>
        </p:nvSpPr>
        <p:spPr>
          <a:solidFill>
            <a:srgbClr val="B7DB57"/>
          </a:solidFill>
        </p:spPr>
        <p:txBody>
          <a:bodyPr rtlCol="0"/>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
        <p:nvSpPr>
          <p:cNvPr id="14" name="Footer Placeholder 13"/>
          <p:cNvSpPr>
            <a:spLocks noGrp="1"/>
          </p:cNvSpPr>
          <p:nvPr>
            <p:ph type="ftr" sz="quarter" idx="17"/>
          </p:nvPr>
        </p:nvSpPr>
        <p:spPr>
          <a:xfrm>
            <a:off x="1691024" y="4773633"/>
            <a:ext cx="4182833" cy="365125"/>
          </a:xfrm>
          <a:prstGeom prst="rect">
            <a:avLst/>
          </a:prstGeom>
        </p:spPr>
        <p:txBody>
          <a:bodyPr rtlCol="0"/>
          <a:lstStyle/>
          <a:p>
            <a:pPr>
              <a:defRPr/>
            </a:pPr>
            <a:endParaRPr lang="fr-CA" dirty="0">
              <a:solidFill>
                <a:prstClr val="black">
                  <a:tint val="75000"/>
                </a:prstClr>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
        <p:nvSpPr>
          <p:cNvPr id="15" name="Text Placeholder 14"/>
          <p:cNvSpPr>
            <a:spLocks noGrp="1"/>
          </p:cNvSpPr>
          <p:nvPr>
            <p:ph type="body" sz="quarter" idx="3"/>
          </p:nvPr>
        </p:nvSpPr>
        <p:spPr>
          <a:xfrm>
            <a:off x="4800600" y="1752600"/>
            <a:ext cx="3886200" cy="640080"/>
          </a:xfrm>
          <a:solidFill>
            <a:srgbClr val="B7DB57"/>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Tree>
    <p:extLst>
      <p:ext uri="{BB962C8B-B14F-4D97-AF65-F5344CB8AC3E}">
        <p14:creationId xmlns:p14="http://schemas.microsoft.com/office/powerpoint/2010/main" val="39676341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8603897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077074" y="6248400"/>
            <a:ext cx="1685925" cy="365125"/>
          </a:xfrm>
          <a:prstGeom prst="rect">
            <a:avLst/>
          </a:prstGeom>
        </p:spPr>
        <p:txBody>
          <a:bodyPr/>
          <a:lstStyle/>
          <a:p>
            <a:pPr>
              <a:defRPr/>
            </a:pPr>
            <a:fld id="{8CCC5DAF-87E5-49F5-903F-B90EF21DC3E6}" type="datetimeFigureOut">
              <a:rPr lang="fr-FR" smtClean="0">
                <a:solidFill>
                  <a:prstClr val="black">
                    <a:tint val="75000"/>
                  </a:prstClr>
                </a:solidFill>
              </a:rPr>
              <a:pPr>
                <a:defRPr/>
              </a:pPr>
              <a:t>31/08/2018</a:t>
            </a:fld>
            <a:endParaRPr lang="fr-CA" dirty="0">
              <a:solidFill>
                <a:prstClr val="black">
                  <a:tint val="75000"/>
                </a:prstClr>
              </a:solidFill>
            </a:endParaRPr>
          </a:p>
        </p:txBody>
      </p:sp>
      <p:sp>
        <p:nvSpPr>
          <p:cNvPr id="3" name="Footer Placeholder 2"/>
          <p:cNvSpPr>
            <a:spLocks noGrp="1"/>
          </p:cNvSpPr>
          <p:nvPr>
            <p:ph type="ftr" sz="quarter" idx="11"/>
          </p:nvPr>
        </p:nvSpPr>
        <p:spPr>
          <a:xfrm>
            <a:off x="2743199" y="6248206"/>
            <a:ext cx="4182833" cy="365125"/>
          </a:xfrm>
          <a:prstGeom prst="rect">
            <a:avLst/>
          </a:prstGeom>
        </p:spPr>
        <p:txBody>
          <a:bodyPr/>
          <a:lstStyle/>
          <a:p>
            <a:pPr>
              <a:defRPr/>
            </a:pPr>
            <a:endParaRPr lang="fr-CA" dirty="0">
              <a:solidFill>
                <a:prstClr val="black">
                  <a:tint val="75000"/>
                </a:prstClr>
              </a:solidFill>
            </a:endParaRPr>
          </a:p>
        </p:txBody>
      </p:sp>
      <p:sp>
        <p:nvSpPr>
          <p:cNvPr id="4" name="Slide Number Placeholder 3"/>
          <p:cNvSpPr>
            <a:spLocks noGrp="1"/>
          </p:cNvSpPr>
          <p:nvPr>
            <p:ph type="sldNum" sz="quarter" idx="12"/>
          </p:nvPr>
        </p:nvSpPr>
        <p:spPr>
          <a:xfrm>
            <a:off x="2097954" y="6232331"/>
            <a:ext cx="533400" cy="381000"/>
          </a:xfr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87" y="6105509"/>
            <a:ext cx="1760225" cy="650518"/>
          </a:xfrm>
          <a:prstGeom prst="rect">
            <a:avLst/>
          </a:prstGeom>
        </p:spPr>
      </p:pic>
    </p:spTree>
    <p:extLst>
      <p:ext uri="{BB962C8B-B14F-4D97-AF65-F5344CB8AC3E}">
        <p14:creationId xmlns:p14="http://schemas.microsoft.com/office/powerpoint/2010/main" val="28995341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6" name="Footer Placeholder 5"/>
          <p:cNvSpPr>
            <a:spLocks noGrp="1"/>
          </p:cNvSpPr>
          <p:nvPr>
            <p:ph type="ftr" sz="quarter" idx="11"/>
          </p:nvPr>
        </p:nvSpPr>
        <p:spPr>
          <a:xfrm>
            <a:off x="1691024" y="4773633"/>
            <a:ext cx="4182833" cy="365125"/>
          </a:xfrm>
          <a:prstGeom prst="rect">
            <a:avLst/>
          </a:prstGeom>
        </p:spPr>
        <p:txBody>
          <a:bodyPr/>
          <a:lstStyle/>
          <a:p>
            <a:pPr>
              <a:defRPr/>
            </a:pPr>
            <a:endParaRPr lang="fr-CA"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
        <p:nvSpPr>
          <p:cNvPr id="3" name="Text Placeholder 2"/>
          <p:cNvSpPr>
            <a:spLocks noGrp="1"/>
          </p:cNvSpPr>
          <p:nvPr>
            <p:ph type="body" idx="2"/>
          </p:nvPr>
        </p:nvSpPr>
        <p:spPr>
          <a:xfrm>
            <a:off x="609600" y="1752600"/>
            <a:ext cx="1600200" cy="4162425"/>
          </a:xfrm>
          <a:solidFill>
            <a:srgbClr val="00A3E0"/>
          </a:solidFill>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9" name="Content Placeholder 8"/>
          <p:cNvSpPr>
            <a:spLocks noGrp="1"/>
          </p:cNvSpPr>
          <p:nvPr>
            <p:ph sz="quarter" idx="1"/>
          </p:nvPr>
        </p:nvSpPr>
        <p:spPr>
          <a:xfrm>
            <a:off x="2362200" y="1752600"/>
            <a:ext cx="6400800" cy="4162425"/>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0909892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rgbClr val="B7DB57"/>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rgbClr val="003E5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a:prstGeom prst="rect">
            <a:avLst/>
          </a:prstGeom>
        </p:spPr>
        <p:txBody>
          <a:bodyPr rtlCol="0"/>
          <a:lstStyle/>
          <a:p>
            <a:pPr>
              <a:defRPr/>
            </a:pPr>
            <a:fld id="{8CCC5DAF-87E5-49F5-903F-B90EF21DC3E6}" type="datetimeFigureOut">
              <a:rPr lang="fr-FR" smtClean="0">
                <a:solidFill>
                  <a:prstClr val="black">
                    <a:tint val="75000"/>
                  </a:prstClr>
                </a:solidFill>
              </a:rPr>
              <a:pPr>
                <a:defRPr/>
              </a:pPr>
              <a:t>31/08/2018</a:t>
            </a:fld>
            <a:endParaRPr lang="fr-CA" dirty="0">
              <a:solidFill>
                <a:prstClr val="black">
                  <a:tint val="75000"/>
                </a:prstClr>
              </a:solidFill>
            </a:endParaRPr>
          </a:p>
        </p:txBody>
      </p:sp>
      <p:sp>
        <p:nvSpPr>
          <p:cNvPr id="13" name="Slide Number Placeholder 12"/>
          <p:cNvSpPr>
            <a:spLocks noGrp="1"/>
          </p:cNvSpPr>
          <p:nvPr>
            <p:ph type="sldNum" sz="quarter" idx="11"/>
          </p:nvPr>
        </p:nvSpPr>
        <p:spPr>
          <a:xfrm>
            <a:off x="-9144" y="4682490"/>
            <a:ext cx="1447800" cy="663578"/>
          </a:xfrm>
        </p:spPr>
        <p:txBody>
          <a:bodyPr rtlCol="0"/>
          <a:lstStyle>
            <a:lvl1pPr>
              <a:defRPr sz="2800"/>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
        <p:nvSpPr>
          <p:cNvPr id="14" name="Footer Placeholder 13"/>
          <p:cNvSpPr>
            <a:spLocks noGrp="1"/>
          </p:cNvSpPr>
          <p:nvPr>
            <p:ph type="ftr" sz="quarter" idx="12"/>
          </p:nvPr>
        </p:nvSpPr>
        <p:spPr>
          <a:xfrm>
            <a:off x="1600200" y="6248206"/>
            <a:ext cx="4572000" cy="365125"/>
          </a:xfrm>
          <a:prstGeom prst="rect">
            <a:avLst/>
          </a:prstGeom>
        </p:spPr>
        <p:txBody>
          <a:bodyPr rtlCol="0"/>
          <a:lstStyle/>
          <a:p>
            <a:pPr>
              <a:defRPr/>
            </a:pPr>
            <a:endParaRPr lang="fr-CA" dirty="0">
              <a:solidFill>
                <a:prstClr val="black">
                  <a:tint val="75000"/>
                </a:prstClr>
              </a:solidFill>
            </a:endParaRPr>
          </a:p>
        </p:txBody>
      </p:sp>
      <p:sp>
        <p:nvSpPr>
          <p:cNvPr id="3" name="Picture Placeholder 2"/>
          <p:cNvSpPr>
            <a:spLocks noGrp="1"/>
          </p:cNvSpPr>
          <p:nvPr>
            <p:ph type="pic" idx="1"/>
          </p:nvPr>
        </p:nvSpPr>
        <p:spPr>
          <a:xfrm>
            <a:off x="1560576" y="0"/>
            <a:ext cx="7583424" cy="4568952"/>
          </a:xfrm>
          <a:solidFill>
            <a:srgbClr val="00A3E0"/>
          </a:solidFill>
          <a:ln>
            <a:noFill/>
          </a:ln>
        </p:spPr>
        <p:txBody>
          <a:bodyPr/>
          <a:lstStyle>
            <a:lvl1pPr marL="0" indent="0">
              <a:buNone/>
              <a:defRPr sz="3200"/>
            </a:lvl1pPr>
          </a:lstStyle>
          <a:p>
            <a:r>
              <a:rPr kumimoji="0" lang="en-US" dirty="0"/>
              <a:t>Click icon to add picture</a:t>
            </a:r>
          </a:p>
        </p:txBody>
      </p:sp>
    </p:spTree>
    <p:extLst>
      <p:ext uri="{BB962C8B-B14F-4D97-AF65-F5344CB8AC3E}">
        <p14:creationId xmlns:p14="http://schemas.microsoft.com/office/powerpoint/2010/main" val="3018889638"/>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Footer Placeholder 4"/>
          <p:cNvSpPr>
            <a:spLocks noGrp="1"/>
          </p:cNvSpPr>
          <p:nvPr>
            <p:ph type="ftr" sz="quarter" idx="11"/>
          </p:nvPr>
        </p:nvSpPr>
        <p:spPr>
          <a:xfrm>
            <a:off x="1691024" y="4773633"/>
            <a:ext cx="4182833" cy="365125"/>
          </a:xfrm>
          <a:prstGeom prst="rect">
            <a:avLst/>
          </a:prstGeom>
        </p:spPr>
        <p:txBody>
          <a:bodyPr/>
          <a:lstStyle/>
          <a:p>
            <a:pPr>
              <a:defRPr/>
            </a:pPr>
            <a:endParaRPr lang="fr-CA"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2005470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a:prstGeom prst="rect">
            <a:avLst/>
          </a:prstGeom>
        </p:spPr>
        <p:txBody>
          <a:bodyPr/>
          <a:lstStyle/>
          <a:p>
            <a:pPr>
              <a:defRPr/>
            </a:pPr>
            <a:fld id="{8CCC5DAF-87E5-49F5-903F-B90EF21DC3E6}" type="datetimeFigureOut">
              <a:rPr lang="fr-FR" smtClean="0">
                <a:solidFill>
                  <a:prstClr val="black">
                    <a:tint val="75000"/>
                  </a:prstClr>
                </a:solidFill>
              </a:rPr>
              <a:pPr>
                <a:defRPr/>
              </a:pPr>
              <a:t>31/08/2018</a:t>
            </a:fld>
            <a:endParaRPr lang="fr-CA" dirty="0">
              <a:solidFill>
                <a:prstClr val="black">
                  <a:tint val="75000"/>
                </a:prstClr>
              </a:solidFill>
            </a:endParaRPr>
          </a:p>
        </p:txBody>
      </p:sp>
      <p:sp>
        <p:nvSpPr>
          <p:cNvPr id="5" name="Footer Placeholder 4"/>
          <p:cNvSpPr>
            <a:spLocks noGrp="1"/>
          </p:cNvSpPr>
          <p:nvPr>
            <p:ph type="ftr" sz="quarter" idx="11"/>
          </p:nvPr>
        </p:nvSpPr>
        <p:spPr>
          <a:xfrm>
            <a:off x="457201" y="6248207"/>
            <a:ext cx="5573483" cy="365125"/>
          </a:xfrm>
          <a:prstGeom prst="rect">
            <a:avLst/>
          </a:prstGeom>
        </p:spPr>
        <p:txBody>
          <a:bodyPr/>
          <a:lstStyle/>
          <a:p>
            <a:pPr>
              <a:defRPr/>
            </a:pPr>
            <a:endParaRPr lang="fr-CA" dirty="0">
              <a:solidFill>
                <a:prstClr val="black">
                  <a:tint val="75000"/>
                </a:prstClr>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rgbClr val="B7DB57"/>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553932348"/>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748652"/>
            <a:ext cx="8229600" cy="668986"/>
          </a:xfrm>
        </p:spPr>
        <p:txBody>
          <a:bodyPr/>
          <a:lstStyle/>
          <a:p>
            <a:r>
              <a:rPr lang="en-US" dirty="0"/>
              <a:t>Click to edit Master title style</a:t>
            </a:r>
            <a:endParaRPr lang="fr-CA" dirty="0"/>
          </a:p>
        </p:txBody>
      </p:sp>
      <p:sp>
        <p:nvSpPr>
          <p:cNvPr id="3" name="Espace réservé du contenu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A" dirty="0"/>
          </a:p>
        </p:txBody>
      </p:sp>
      <p:sp>
        <p:nvSpPr>
          <p:cNvPr id="5" name="Espace réservé du pied de page 4"/>
          <p:cNvSpPr>
            <a:spLocks noGrp="1"/>
          </p:cNvSpPr>
          <p:nvPr>
            <p:ph type="ftr" sz="quarter" idx="11"/>
          </p:nvPr>
        </p:nvSpPr>
        <p:spPr/>
        <p:txBody>
          <a:bodyPr/>
          <a:lstStyle>
            <a:lvl1pPr>
              <a:defRPr/>
            </a:lvl1pPr>
          </a:lstStyle>
          <a:p>
            <a:pPr>
              <a:defRPr/>
            </a:pPr>
            <a:endParaRPr lang="fr-CA" dirty="0">
              <a:solidFill>
                <a:prstClr val="black">
                  <a:tint val="75000"/>
                </a:prstClr>
              </a:solidFill>
            </a:endParaRPr>
          </a:p>
        </p:txBody>
      </p:sp>
      <p:sp>
        <p:nvSpPr>
          <p:cNvPr id="14" name="Rectangle 13"/>
          <p:cNvSpPr/>
          <p:nvPr userDrawn="1"/>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0"/>
            <a:ext cx="9144000" cy="68840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sp>
        <p:nvSpPr>
          <p:cNvPr id="6" name="Espace réservé du numéro de diapositive 5"/>
          <p:cNvSpPr>
            <a:spLocks noGrp="1"/>
          </p:cNvSpPr>
          <p:nvPr>
            <p:ph type="sldNum" sz="quarter" idx="12"/>
          </p:nvPr>
        </p:nvSpPr>
        <p:spPr>
          <a:xfrm>
            <a:off x="6965092" y="59629"/>
            <a:ext cx="2133600" cy="365125"/>
          </a:xfrm>
        </p:spPr>
        <p:txBody>
          <a:bodyPr/>
          <a:lstStyle>
            <a:lvl1pPr>
              <a:defRPr/>
            </a:lvl1pPr>
          </a:lstStyle>
          <a:p>
            <a:pPr>
              <a:defRPr/>
            </a:pPr>
            <a:fld id="{4E6B958D-0694-4924-A86B-21DB57236573}" type="slidenum">
              <a:rPr lang="fr-CA">
                <a:solidFill>
                  <a:prstClr val="black">
                    <a:tint val="75000"/>
                  </a:prstClr>
                </a:solidFill>
              </a:rPr>
              <a:pPr>
                <a:defRPr/>
              </a:pPr>
              <a:t>‹#›</a:t>
            </a:fld>
            <a:endParaRPr lang="fr-CA" dirty="0">
              <a:solidFill>
                <a:prstClr val="black">
                  <a:tint val="75000"/>
                </a:prstClr>
              </a:solidFill>
            </a:endParaRPr>
          </a:p>
        </p:txBody>
      </p:sp>
      <p:sp>
        <p:nvSpPr>
          <p:cNvPr id="10" name="Rectangle 9"/>
          <p:cNvSpPr/>
          <p:nvPr userDrawn="1"/>
        </p:nvSpPr>
        <p:spPr>
          <a:xfrm>
            <a:off x="4119" y="6553124"/>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710514" y="6466014"/>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4" name="Espace réservé de la date 3"/>
          <p:cNvSpPr>
            <a:spLocks noGrp="1"/>
          </p:cNvSpPr>
          <p:nvPr>
            <p:ph type="dt" sz="half" idx="10"/>
          </p:nvPr>
        </p:nvSpPr>
        <p:spPr>
          <a:xfrm>
            <a:off x="8153400" y="6563404"/>
            <a:ext cx="2133600" cy="221973"/>
          </a:xfrm>
        </p:spPr>
        <p:txBody>
          <a:bodyPr/>
          <a:lstStyle>
            <a:lvl1pPr>
              <a:defRPr/>
            </a:lvl1pPr>
          </a:lstStyle>
          <a:p>
            <a:pPr>
              <a:defRPr/>
            </a:pPr>
            <a:fld id="{CBC1A493-1E86-4F07-9DE5-FB09DF1C1D4B}" type="datetimeFigureOut">
              <a:rPr lang="fr-FR">
                <a:solidFill>
                  <a:prstClr val="black">
                    <a:tint val="75000"/>
                  </a:prstClr>
                </a:solidFill>
              </a:rPr>
              <a:pPr>
                <a:defRPr/>
              </a:pPr>
              <a:t>31/08/2018</a:t>
            </a:fld>
            <a:endParaRPr lang="fr-CA" dirty="0">
              <a:solidFill>
                <a:prstClr val="black">
                  <a:tint val="75000"/>
                </a:prstClr>
              </a:solidFill>
            </a:endParaRPr>
          </a:p>
        </p:txBody>
      </p:sp>
      <p:sp>
        <p:nvSpPr>
          <p:cNvPr id="12" name="Oval 11"/>
          <p:cNvSpPr/>
          <p:nvPr userDrawn="1"/>
        </p:nvSpPr>
        <p:spPr>
          <a:xfrm>
            <a:off x="49530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Oval 12"/>
          <p:cNvSpPr/>
          <p:nvPr userDrawn="1"/>
        </p:nvSpPr>
        <p:spPr>
          <a:xfrm>
            <a:off x="32766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Text Placeholder 15"/>
          <p:cNvSpPr>
            <a:spLocks noGrp="1"/>
          </p:cNvSpPr>
          <p:nvPr>
            <p:ph type="body" sz="quarter" idx="13"/>
          </p:nvPr>
        </p:nvSpPr>
        <p:spPr>
          <a:xfrm>
            <a:off x="6781800" y="6126163"/>
            <a:ext cx="2316163" cy="339725"/>
          </a:xfr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03801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defRPr/>
            </a:pPr>
            <a:fld id="{8CCC5DAF-87E5-49F5-903F-B90EF21DC3E6}" type="datetimeFigureOut">
              <a:rPr lang="fr-FR" smtClean="0">
                <a:solidFill>
                  <a:prstClr val="black">
                    <a:tint val="75000"/>
                  </a:prstClr>
                </a:solidFill>
              </a:rPr>
              <a:pPr>
                <a:defRPr/>
              </a:pPr>
              <a:t>31/08/2018</a:t>
            </a:fld>
            <a:endParaRPr lang="fr-CA" dirty="0">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defRPr/>
            </a:pPr>
            <a:endParaRPr lang="fr-CA"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203370322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2_Title Slide">
    <p:bg>
      <p:bgPr>
        <a:gradFill>
          <a:gsLst>
            <a:gs pos="0">
              <a:schemeClr val="accent2">
                <a:lumMod val="50000"/>
              </a:schemeClr>
            </a:gs>
            <a:gs pos="74000">
              <a:schemeClr val="accent2">
                <a:lumMod val="7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01637" y="2526838"/>
            <a:ext cx="8842363" cy="759509"/>
          </a:xfrm>
          <a:prstGeom prst="rect">
            <a:avLst/>
          </a:prstGeom>
        </p:spPr>
        <p:txBody>
          <a:bodyPr anchor="b"/>
          <a:lstStyle>
            <a:lvl1pPr>
              <a:defRPr b="1" cap="all" baseline="0">
                <a:solidFill>
                  <a:schemeClr val="tx1"/>
                </a:solidFill>
              </a:defRPr>
            </a:lvl1pPr>
          </a:lstStyle>
          <a:p>
            <a:r>
              <a:rPr kumimoji="0" lang="en-US"/>
              <a:t>Click to edit Master title style</a:t>
            </a:r>
            <a:endParaRPr kumimoji="0" lang="en-US" dirty="0"/>
          </a:p>
        </p:txBody>
      </p:sp>
      <p:sp>
        <p:nvSpPr>
          <p:cNvPr id="17" name="Footer Placeholder 16"/>
          <p:cNvSpPr>
            <a:spLocks noGrp="1"/>
          </p:cNvSpPr>
          <p:nvPr>
            <p:ph type="ftr" sz="quarter" idx="11"/>
          </p:nvPr>
        </p:nvSpPr>
        <p:spPr>
          <a:xfrm>
            <a:off x="2867025" y="236538"/>
            <a:ext cx="5085768" cy="365125"/>
          </a:xfrm>
          <a:prstGeom prst="rect">
            <a:avLst/>
          </a:prstGeo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51673D77-75BC-424E-BFFA-F0B1EFAD03D4}" type="slidenum">
              <a:rPr lang="en-US" smtClean="0"/>
              <a:t>‹#›</a:t>
            </a:fld>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grpSp>
        <p:nvGrpSpPr>
          <p:cNvPr id="2" name="Group 1"/>
          <p:cNvGrpSpPr/>
          <p:nvPr userDrawn="1"/>
        </p:nvGrpSpPr>
        <p:grpSpPr>
          <a:xfrm>
            <a:off x="-12357" y="6449444"/>
            <a:ext cx="9144000" cy="408556"/>
            <a:chOff x="0" y="6456690"/>
            <a:chExt cx="9144000" cy="408556"/>
          </a:xfrm>
        </p:grpSpPr>
        <p:sp>
          <p:nvSpPr>
            <p:cNvPr id="4" name="Rectangle 3"/>
            <p:cNvSpPr/>
            <p:nvPr/>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userDrawn="1"/>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userDrawn="1"/>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p:nvSpPr>
          <p:spPr>
            <a:xfrm>
              <a:off x="4924656" y="6611382"/>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Rectangle 32"/>
          <p:cNvSpPr/>
          <p:nvPr userDrawn="1"/>
        </p:nvSpPr>
        <p:spPr>
          <a:xfrm>
            <a:off x="2059" y="6540300"/>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userDrawn="1"/>
        </p:nvSpPr>
        <p:spPr>
          <a:xfrm>
            <a:off x="885568" y="6461731"/>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tx1"/>
                </a:solidFill>
                <a:latin typeface="Britannic Bold" panose="020B0903060703020204" pitchFamily="34" charset="0"/>
              </a:rPr>
              <a:t>Whole Child     Whole School    Whole Community </a:t>
            </a:r>
          </a:p>
        </p:txBody>
      </p:sp>
      <p:sp>
        <p:nvSpPr>
          <p:cNvPr id="35" name="Oval 34"/>
          <p:cNvSpPr/>
          <p:nvPr userDrawn="1"/>
        </p:nvSpPr>
        <p:spPr>
          <a:xfrm>
            <a:off x="3442125" y="6611667"/>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p:cNvSpPr/>
          <p:nvPr userDrawn="1"/>
        </p:nvSpPr>
        <p:spPr>
          <a:xfrm>
            <a:off x="5102835" y="6617454"/>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30283156"/>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a:gsLst>
            <a:gs pos="0">
              <a:schemeClr val="accent2">
                <a:lumMod val="50000"/>
              </a:schemeClr>
            </a:gs>
            <a:gs pos="74000">
              <a:schemeClr val="accent2">
                <a:lumMod val="7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01637" y="2526838"/>
            <a:ext cx="8842363" cy="759509"/>
          </a:xfrm>
        </p:spPr>
        <p:txBody>
          <a:bodyPr anchor="b"/>
          <a:lstStyle>
            <a:lvl1pPr>
              <a:defRPr b="1" cap="all" baseline="0">
                <a:solidFill>
                  <a:schemeClr val="tx1"/>
                </a:solidFill>
              </a:defRPr>
            </a:lvl1pPr>
          </a:lstStyle>
          <a:p>
            <a:r>
              <a:rPr kumimoji="0" lang="en-US" dirty="0"/>
              <a:t>Click to edit Master title style</a:t>
            </a:r>
          </a:p>
        </p:txBody>
      </p:sp>
      <p:sp>
        <p:nvSpPr>
          <p:cNvPr id="17" name="Footer Placeholder 16"/>
          <p:cNvSpPr>
            <a:spLocks noGrp="1"/>
          </p:cNvSpPr>
          <p:nvPr>
            <p:ph type="ftr" sz="quarter" idx="11"/>
          </p:nvPr>
        </p:nvSpPr>
        <p:spPr>
          <a:xfrm>
            <a:off x="2867025" y="236538"/>
            <a:ext cx="5085768" cy="365125"/>
          </a:xfrm>
          <a:prstGeom prst="rect">
            <a:avLst/>
          </a:prstGeo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51673D77-75BC-424E-BFFA-F0B1EFAD03D4}" type="slidenum">
              <a:rPr lang="en-US" smtClean="0"/>
              <a:t>‹#›</a:t>
            </a:fld>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sp>
        <p:nvSpPr>
          <p:cNvPr id="4" name="Rectangle 3"/>
          <p:cNvSpPr/>
          <p:nvPr userDrawn="1"/>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userDrawn="1"/>
        </p:nvSpPr>
        <p:spPr>
          <a:xfrm>
            <a:off x="4181124" y="7037915"/>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userDrawn="1"/>
        </p:nvSpPr>
        <p:spPr>
          <a:xfrm>
            <a:off x="5853571" y="7038553"/>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bwMode="white">
          <a:xfrm>
            <a:off x="-1" y="6210627"/>
            <a:ext cx="9144000" cy="720090"/>
          </a:xfrm>
          <a:prstGeom prst="rect">
            <a:avLst/>
          </a:prstGeom>
          <a:solidFill>
            <a:srgbClr val="003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p:cNvSpPr/>
          <p:nvPr userDrawn="1"/>
        </p:nvSpPr>
        <p:spPr>
          <a:xfrm>
            <a:off x="0" y="6119905"/>
            <a:ext cx="9143999" cy="90722"/>
          </a:xfrm>
          <a:prstGeom prst="rect">
            <a:avLst/>
          </a:prstGeom>
          <a:solidFill>
            <a:srgbClr val="B7DB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TextBox 24"/>
          <p:cNvSpPr txBox="1"/>
          <p:nvPr userDrawn="1"/>
        </p:nvSpPr>
        <p:spPr>
          <a:xfrm>
            <a:off x="1232585" y="6337666"/>
            <a:ext cx="66788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Britannic Bold" panose="020B0903060703020204" pitchFamily="34" charset="0"/>
              </a:rPr>
              <a:t>Whole Child     Whole School    Whole Community </a:t>
            </a:r>
          </a:p>
          <a:p>
            <a:pPr algn="ctr"/>
            <a:endParaRPr lang="en-US" dirty="0">
              <a:solidFill>
                <a:schemeClr val="tx1"/>
              </a:solidFill>
            </a:endParaRPr>
          </a:p>
        </p:txBody>
      </p:sp>
      <p:sp>
        <p:nvSpPr>
          <p:cNvPr id="26" name="Oval 25"/>
          <p:cNvSpPr/>
          <p:nvPr userDrawn="1"/>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userDrawn="1"/>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8667242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2723718351"/>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748652"/>
            <a:ext cx="8229600" cy="668986"/>
          </a:xfrm>
          <a:prstGeom prst="rect">
            <a:avLst/>
          </a:prstGeom>
        </p:spPr>
        <p:txBody>
          <a:bodyPr/>
          <a:lstStyle/>
          <a:p>
            <a:r>
              <a:rPr lang="en-US"/>
              <a:t>Click to edit Master title style</a:t>
            </a:r>
            <a:endParaRPr lang="fr-CA" dirty="0"/>
          </a:p>
        </p:txBody>
      </p:sp>
      <p:sp>
        <p:nvSpPr>
          <p:cNvPr id="3" name="Espace réservé du contenu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dirty="0"/>
          </a:p>
        </p:txBody>
      </p:sp>
      <p:sp>
        <p:nvSpPr>
          <p:cNvPr id="5" name="Espace réservé du pied de page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fr-CA" dirty="0">
              <a:solidFill>
                <a:prstClr val="black">
                  <a:tint val="75000"/>
                </a:prstClr>
              </a:solidFill>
            </a:endParaRPr>
          </a:p>
        </p:txBody>
      </p:sp>
      <p:sp>
        <p:nvSpPr>
          <p:cNvPr id="14" name="Rectangle 13"/>
          <p:cNvSpPr/>
          <p:nvPr/>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68840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sp>
        <p:nvSpPr>
          <p:cNvPr id="6" name="Espace réservé du numéro de diapositive 5"/>
          <p:cNvSpPr>
            <a:spLocks noGrp="1"/>
          </p:cNvSpPr>
          <p:nvPr>
            <p:ph type="sldNum" sz="quarter" idx="12"/>
          </p:nvPr>
        </p:nvSpPr>
        <p:spPr>
          <a:xfrm>
            <a:off x="6965092" y="59629"/>
            <a:ext cx="2133600" cy="365125"/>
          </a:xfrm>
          <a:prstGeom prst="rect">
            <a:avLst/>
          </a:prstGeom>
        </p:spPr>
        <p:txBody>
          <a:bodyPr/>
          <a:lstStyle>
            <a:lvl1pPr>
              <a:defRPr/>
            </a:lvl1pPr>
          </a:lstStyle>
          <a:p>
            <a:pPr>
              <a:defRPr/>
            </a:pPr>
            <a:fld id="{4E6B958D-0694-4924-A86B-21DB57236573}" type="slidenum">
              <a:rPr lang="fr-CA" smtClean="0">
                <a:solidFill>
                  <a:prstClr val="black">
                    <a:tint val="75000"/>
                  </a:prstClr>
                </a:solidFill>
              </a:rPr>
              <a:pPr>
                <a:defRPr/>
              </a:pPr>
              <a:t>‹#›</a:t>
            </a:fld>
            <a:endParaRPr lang="fr-CA" dirty="0">
              <a:solidFill>
                <a:prstClr val="black">
                  <a:tint val="75000"/>
                </a:prstClr>
              </a:solidFill>
            </a:endParaRPr>
          </a:p>
        </p:txBody>
      </p:sp>
      <p:sp>
        <p:nvSpPr>
          <p:cNvPr id="10" name="Rectangle 9"/>
          <p:cNvSpPr/>
          <p:nvPr/>
        </p:nvSpPr>
        <p:spPr>
          <a:xfrm>
            <a:off x="4119" y="6553124"/>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10514" y="6466014"/>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4" name="Espace réservé de la date 3"/>
          <p:cNvSpPr>
            <a:spLocks noGrp="1"/>
          </p:cNvSpPr>
          <p:nvPr>
            <p:ph type="dt" sz="half" idx="10"/>
          </p:nvPr>
        </p:nvSpPr>
        <p:spPr>
          <a:xfrm>
            <a:off x="8153400" y="6563404"/>
            <a:ext cx="2133600" cy="221973"/>
          </a:xfrm>
          <a:prstGeom prst="rect">
            <a:avLst/>
          </a:prstGeom>
        </p:spPr>
        <p:txBody>
          <a:bodyPr/>
          <a:lstStyle>
            <a:lvl1pPr>
              <a:defRPr/>
            </a:lvl1pPr>
          </a:lstStyle>
          <a:p>
            <a:pPr>
              <a:defRPr/>
            </a:pPr>
            <a:fld id="{CBC1A493-1E86-4F07-9DE5-FB09DF1C1D4B}" type="datetimeFigureOut">
              <a:rPr lang="fr-FR" smtClean="0">
                <a:solidFill>
                  <a:prstClr val="black">
                    <a:tint val="75000"/>
                  </a:prstClr>
                </a:solidFill>
              </a:rPr>
              <a:pPr>
                <a:defRPr/>
              </a:pPr>
              <a:t>31/08/2018</a:t>
            </a:fld>
            <a:endParaRPr lang="fr-CA" dirty="0">
              <a:solidFill>
                <a:prstClr val="black">
                  <a:tint val="75000"/>
                </a:prstClr>
              </a:solidFill>
            </a:endParaRPr>
          </a:p>
        </p:txBody>
      </p:sp>
      <p:sp>
        <p:nvSpPr>
          <p:cNvPr id="12" name="Oval 11"/>
          <p:cNvSpPr/>
          <p:nvPr/>
        </p:nvSpPr>
        <p:spPr>
          <a:xfrm>
            <a:off x="49530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Oval 12"/>
          <p:cNvSpPr/>
          <p:nvPr/>
        </p:nvSpPr>
        <p:spPr>
          <a:xfrm>
            <a:off x="32766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Text Placeholder 15"/>
          <p:cNvSpPr>
            <a:spLocks noGrp="1"/>
          </p:cNvSpPr>
          <p:nvPr>
            <p:ph type="body" sz="quarter" idx="13"/>
          </p:nvPr>
        </p:nvSpPr>
        <p:spPr>
          <a:xfrm>
            <a:off x="6781800" y="6126163"/>
            <a:ext cx="2316163" cy="339725"/>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14"/>
          <p:cNvSpPr/>
          <p:nvPr userDrawn="1"/>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0" y="0"/>
            <a:ext cx="9144000" cy="688403"/>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sp>
        <p:nvSpPr>
          <p:cNvPr id="19" name="Rectangle 18"/>
          <p:cNvSpPr/>
          <p:nvPr userDrawn="1"/>
        </p:nvSpPr>
        <p:spPr>
          <a:xfrm>
            <a:off x="4119" y="6553124"/>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710514" y="6466014"/>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21" name="Oval 20"/>
          <p:cNvSpPr/>
          <p:nvPr userDrawn="1"/>
        </p:nvSpPr>
        <p:spPr>
          <a:xfrm>
            <a:off x="49530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2" name="Oval 21"/>
          <p:cNvSpPr/>
          <p:nvPr userDrawn="1"/>
        </p:nvSpPr>
        <p:spPr>
          <a:xfrm>
            <a:off x="32766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225743116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5302" y="762000"/>
            <a:ext cx="8153400" cy="990600"/>
          </a:xfrm>
          <a:prstGeom prst="rect">
            <a:avLst/>
          </a:prstGeom>
        </p:spPr>
        <p:txBody>
          <a:bodyPr/>
          <a:lstStyle/>
          <a:p>
            <a:r>
              <a:rPr kumimoji="0" lang="en-US"/>
              <a:t>Click to edit Master title style</a:t>
            </a:r>
            <a:endParaRPr kumimoji="0" lang="en-US" dirty="0"/>
          </a:p>
        </p:txBody>
      </p:sp>
      <p:sp>
        <p:nvSpPr>
          <p:cNvPr id="6" name="Slide Number Placeholder 5"/>
          <p:cNvSpPr>
            <a:spLocks noGrp="1"/>
          </p:cNvSpPr>
          <p:nvPr>
            <p:ph type="sldNum" sz="quarter" idx="12"/>
          </p:nvPr>
        </p:nvSpPr>
        <p:spPr>
          <a:xfrm>
            <a:off x="0" y="838200"/>
            <a:ext cx="533400" cy="244476"/>
          </a:xfrm>
          <a:prstGeom prst="rect">
            <a:avLst/>
          </a:prstGeom>
          <a:solidFill>
            <a:srgbClr val="B7DB57"/>
          </a:solidFill>
        </p:spPr>
        <p:txBody>
          <a:bodyPr/>
          <a:lstStyle>
            <a:lvl1pPr>
              <a:defRPr>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
        <p:nvSpPr>
          <p:cNvPr id="8" name="Content Placeholder 7"/>
          <p:cNvSpPr>
            <a:spLocks noGrp="1"/>
          </p:cNvSpPr>
          <p:nvPr>
            <p:ph sz="quarter" idx="1"/>
          </p:nvPr>
        </p:nvSpPr>
        <p:spPr>
          <a:xfrm>
            <a:off x="612648" y="1600200"/>
            <a:ext cx="8153400" cy="449580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352206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a:xfrm>
            <a:off x="0" y="1272222"/>
            <a:ext cx="533400" cy="244476"/>
          </a:xfrm>
          <a:prstGeom prst="rect">
            <a:avLst/>
          </a:prstGeom>
        </p:spPr>
        <p:txBody>
          <a:body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1390653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a:prstGeom prst="rect">
            <a:avLst/>
          </a:prstGeo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rgbClr val="003E5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a:prstGeom prst="rect">
            <a:avLst/>
          </a:prstGeo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a:xfrm>
            <a:off x="6096000" y="6248400"/>
            <a:ext cx="2667000" cy="365125"/>
          </a:xfrm>
          <a:prstGeom prst="rect">
            <a:avLst/>
          </a:prstGeom>
        </p:spPr>
        <p:txBody>
          <a:bodyPr/>
          <a:lstStyle/>
          <a:p>
            <a:pPr>
              <a:defRPr/>
            </a:pPr>
            <a:fld id="{8CCC5DAF-87E5-49F5-903F-B90EF21DC3E6}" type="datetimeFigureOut">
              <a:rPr lang="fr-FR" smtClean="0">
                <a:solidFill>
                  <a:prstClr val="black">
                    <a:tint val="75000"/>
                  </a:prstClr>
                </a:solidFill>
              </a:rPr>
              <a:pPr>
                <a:defRPr/>
              </a:pPr>
              <a:t>31/08/2018</a:t>
            </a:fld>
            <a:endParaRPr lang="fr-CA" dirty="0">
              <a:solidFill>
                <a:prstClr val="black">
                  <a:tint val="75000"/>
                </a:prstClr>
              </a:solidFill>
            </a:endParaRPr>
          </a:p>
        </p:txBody>
      </p:sp>
      <p:sp>
        <p:nvSpPr>
          <p:cNvPr id="13" name="Slide Number Placeholder 12"/>
          <p:cNvSpPr>
            <a:spLocks noGrp="1"/>
          </p:cNvSpPr>
          <p:nvPr>
            <p:ph type="sldNum" sz="quarter" idx="11"/>
          </p:nvPr>
        </p:nvSpPr>
        <p:spPr>
          <a:xfrm>
            <a:off x="0" y="1752600"/>
            <a:ext cx="1295400" cy="701676"/>
          </a:xfrm>
          <a:prstGeom prst="rect">
            <a:avLst/>
          </a:prstGeom>
        </p:spPr>
        <p:txBody>
          <a:bodyPr>
            <a:noAutofit/>
          </a:bodyPr>
          <a:lstStyle>
            <a:lvl1pPr>
              <a:defRPr sz="2400">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
        <p:nvSpPr>
          <p:cNvPr id="14" name="Footer Placeholder 13"/>
          <p:cNvSpPr>
            <a:spLocks noGrp="1"/>
          </p:cNvSpPr>
          <p:nvPr>
            <p:ph type="ftr" sz="quarter" idx="12"/>
          </p:nvPr>
        </p:nvSpPr>
        <p:spPr>
          <a:xfrm>
            <a:off x="1691024" y="4773633"/>
            <a:ext cx="4182833" cy="365125"/>
          </a:xfrm>
          <a:prstGeom prst="rect">
            <a:avLst/>
          </a:prstGeom>
        </p:spPr>
        <p:txBody>
          <a:bodyPr/>
          <a:lstStyle/>
          <a:p>
            <a:pPr>
              <a:defRPr/>
            </a:pPr>
            <a:endParaRPr lang="fr-CA" dirty="0">
              <a:solidFill>
                <a:prstClr val="black">
                  <a:tint val="75000"/>
                </a:prstClr>
              </a:solidFill>
            </a:endParaRPr>
          </a:p>
        </p:txBody>
      </p:sp>
      <p:grpSp>
        <p:nvGrpSpPr>
          <p:cNvPr id="10" name="Group 9"/>
          <p:cNvGrpSpPr/>
          <p:nvPr/>
        </p:nvGrpSpPr>
        <p:grpSpPr>
          <a:xfrm>
            <a:off x="0" y="6297044"/>
            <a:ext cx="9144000" cy="408556"/>
            <a:chOff x="0" y="6297044"/>
            <a:chExt cx="9144000" cy="408556"/>
          </a:xfrm>
        </p:grpSpPr>
        <p:sp>
          <p:nvSpPr>
            <p:cNvPr id="11" name="Rectangle 10"/>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6" name="Oval 15"/>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97850661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Slide Number Placeholder 9"/>
          <p:cNvSpPr>
            <a:spLocks noGrp="1"/>
          </p:cNvSpPr>
          <p:nvPr>
            <p:ph type="sldNum" sz="quarter" idx="16"/>
          </p:nvPr>
        </p:nvSpPr>
        <p:spPr>
          <a:xfrm>
            <a:off x="0" y="1272222"/>
            <a:ext cx="533400" cy="244476"/>
          </a:xfrm>
          <a:prstGeom prst="rect">
            <a:avLst/>
          </a:prstGeom>
        </p:spPr>
        <p:txBody>
          <a:bodyPr rtlCol="0"/>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2786767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a:prstGeom prst="rect">
            <a:avLst/>
          </a:prstGeo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Slide Number Placeholder 11"/>
          <p:cNvSpPr>
            <a:spLocks noGrp="1"/>
          </p:cNvSpPr>
          <p:nvPr>
            <p:ph type="sldNum" sz="quarter" idx="16"/>
          </p:nvPr>
        </p:nvSpPr>
        <p:spPr>
          <a:xfrm>
            <a:off x="0" y="1272222"/>
            <a:ext cx="533400" cy="244476"/>
          </a:xfrm>
          <a:prstGeom prst="rect">
            <a:avLst/>
          </a:prstGeom>
          <a:solidFill>
            <a:srgbClr val="B7DB57"/>
          </a:solidFill>
        </p:spPr>
        <p:txBody>
          <a:bodyPr rtlCol="0"/>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
        <p:nvSpPr>
          <p:cNvPr id="14" name="Footer Placeholder 13"/>
          <p:cNvSpPr>
            <a:spLocks noGrp="1"/>
          </p:cNvSpPr>
          <p:nvPr>
            <p:ph type="ftr" sz="quarter" idx="17"/>
          </p:nvPr>
        </p:nvSpPr>
        <p:spPr>
          <a:xfrm>
            <a:off x="1691024" y="4773633"/>
            <a:ext cx="4182833" cy="365125"/>
          </a:xfrm>
          <a:prstGeom prst="rect">
            <a:avLst/>
          </a:prstGeom>
        </p:spPr>
        <p:txBody>
          <a:bodyPr rtlCol="0"/>
          <a:lstStyle/>
          <a:p>
            <a:pPr>
              <a:defRPr/>
            </a:pPr>
            <a:endParaRPr lang="fr-CA" dirty="0">
              <a:solidFill>
                <a:prstClr val="black">
                  <a:tint val="75000"/>
                </a:prstClr>
              </a:solidFill>
            </a:endParaRPr>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rgbClr val="B7DB57"/>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Tree>
    <p:extLst>
      <p:ext uri="{BB962C8B-B14F-4D97-AF65-F5344CB8AC3E}">
        <p14:creationId xmlns:p14="http://schemas.microsoft.com/office/powerpoint/2010/main" val="3395906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theme" Target="../theme/theme2.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8" name="Rectangle 27"/>
          <p:cNvSpPr/>
          <p:nvPr userDrawn="1"/>
        </p:nvSpPr>
        <p:spPr>
          <a:xfrm>
            <a:off x="4119" y="6583748"/>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userDrawn="1"/>
        </p:nvSpPr>
        <p:spPr>
          <a:xfrm>
            <a:off x="862914" y="6513382"/>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3" name="Oval 2"/>
          <p:cNvSpPr/>
          <p:nvPr userDrawn="1"/>
        </p:nvSpPr>
        <p:spPr>
          <a:xfrm>
            <a:off x="3429000" y="6659948"/>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userDrawn="1"/>
        </p:nvSpPr>
        <p:spPr>
          <a:xfrm>
            <a:off x="5105400" y="6659948"/>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userDrawn="1"/>
        </p:nvSpPr>
        <p:spPr>
          <a:xfrm>
            <a:off x="0" y="0"/>
            <a:ext cx="9144000" cy="688403"/>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grpSp>
        <p:nvGrpSpPr>
          <p:cNvPr id="45" name="Group 44"/>
          <p:cNvGrpSpPr/>
          <p:nvPr userDrawn="1"/>
        </p:nvGrpSpPr>
        <p:grpSpPr>
          <a:xfrm>
            <a:off x="-8238" y="6462995"/>
            <a:ext cx="9144000" cy="408556"/>
            <a:chOff x="0" y="6456690"/>
            <a:chExt cx="9144000" cy="408556"/>
          </a:xfrm>
          <a:solidFill>
            <a:schemeClr val="bg1"/>
          </a:solidFill>
        </p:grpSpPr>
        <p:sp>
          <p:nvSpPr>
            <p:cNvPr id="46" name="Rectangle 45"/>
            <p:cNvSpPr/>
            <p:nvPr/>
          </p:nvSpPr>
          <p:spPr>
            <a:xfrm>
              <a:off x="0" y="6456690"/>
              <a:ext cx="9144000" cy="4085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p:cNvSpPr/>
            <p:nvPr/>
          </p:nvSpPr>
          <p:spPr>
            <a:xfrm>
              <a:off x="3402210" y="6486149"/>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p:cNvSpPr/>
            <p:nvPr/>
          </p:nvSpPr>
          <p:spPr>
            <a:xfrm>
              <a:off x="5086848" y="6486148"/>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p:cNvSpPr/>
            <p:nvPr userDrawn="1"/>
          </p:nvSpPr>
          <p:spPr>
            <a:xfrm>
              <a:off x="3402210" y="6486149"/>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p:cNvSpPr/>
            <p:nvPr userDrawn="1"/>
          </p:nvSpPr>
          <p:spPr>
            <a:xfrm>
              <a:off x="5086848" y="6486148"/>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p:cNvSpPr/>
            <p:nvPr/>
          </p:nvSpPr>
          <p:spPr>
            <a:xfrm>
              <a:off x="4924656" y="6611382"/>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Rectangle 51"/>
          <p:cNvSpPr/>
          <p:nvPr userDrawn="1"/>
        </p:nvSpPr>
        <p:spPr>
          <a:xfrm>
            <a:off x="6178" y="6553851"/>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userDrawn="1"/>
        </p:nvSpPr>
        <p:spPr>
          <a:xfrm>
            <a:off x="889687" y="6475282"/>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54" name="Oval 53"/>
          <p:cNvSpPr/>
          <p:nvPr userDrawn="1"/>
        </p:nvSpPr>
        <p:spPr>
          <a:xfrm>
            <a:off x="3446244" y="6625218"/>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p:cNvSpPr/>
          <p:nvPr userDrawn="1"/>
        </p:nvSpPr>
        <p:spPr>
          <a:xfrm>
            <a:off x="5106954" y="6631005"/>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87431900"/>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4054"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 id="2147483998" r:id="rId13"/>
    <p:sldLayoutId id="2147483999" r:id="rId14"/>
    <p:sldLayoutId id="2147484000" r:id="rId15"/>
    <p:sldLayoutId id="2147484001" r:id="rId16"/>
    <p:sldLayoutId id="2147483984" r:id="rId17"/>
    <p:sldLayoutId id="2147483985" r:id="rId18"/>
    <p:sldLayoutId id="2147484053" r:id="rId19"/>
    <p:sldLayoutId id="2147484041" r:id="rId20"/>
    <p:sldLayoutId id="2147484076" r:id="rId21"/>
    <p:sldLayoutId id="2147484077" r:id="rId22"/>
  </p:sldLayoutIdLst>
  <p:transition>
    <p:fade/>
  </p:transition>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612648" y="1600200"/>
            <a:ext cx="8153400" cy="4293041"/>
          </a:xfrm>
          <a:prstGeom prst="rect">
            <a:avLst/>
          </a:prstGeom>
        </p:spPr>
        <p:txBody>
          <a:bodyPr vert="horz">
            <a:normAutofit/>
          </a:bodyPr>
          <a:lstStyle/>
          <a:p>
            <a:pPr lvl="0" eaLnBrk="1" latinLnBrk="0" hangingPunct="1"/>
            <a:r>
              <a:rPr kumimoji="0" lang="en-US" dirty="0"/>
              <a:t>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rgbClr val="B7DB57"/>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rgbClr val="00A3E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
        <p:nvSpPr>
          <p:cNvPr id="11" name="Rectangle 10"/>
          <p:cNvSpPr/>
          <p:nvPr/>
        </p:nvSpPr>
        <p:spPr>
          <a:xfrm>
            <a:off x="-2060" y="6103539"/>
            <a:ext cx="9143999" cy="90722"/>
          </a:xfrm>
          <a:prstGeom prst="rect">
            <a:avLst/>
          </a:prstGeom>
          <a:solidFill>
            <a:srgbClr val="00A3E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8" name="Rectangle 27"/>
          <p:cNvSpPr/>
          <p:nvPr userDrawn="1"/>
        </p:nvSpPr>
        <p:spPr>
          <a:xfrm>
            <a:off x="-2061" y="6387107"/>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userDrawn="1"/>
        </p:nvSpPr>
        <p:spPr>
          <a:xfrm>
            <a:off x="856734" y="6316741"/>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Tree>
    <p:extLst>
      <p:ext uri="{BB962C8B-B14F-4D97-AF65-F5344CB8AC3E}">
        <p14:creationId xmlns:p14="http://schemas.microsoft.com/office/powerpoint/2010/main" val="791777552"/>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 id="2147484067" r:id="rId12"/>
    <p:sldLayoutId id="2147484068" r:id="rId13"/>
    <p:sldLayoutId id="2147484069" r:id="rId14"/>
    <p:sldLayoutId id="2147484070" r:id="rId15"/>
    <p:sldLayoutId id="2147484071" r:id="rId16"/>
    <p:sldLayoutId id="2147484072" r:id="rId17"/>
    <p:sldLayoutId id="2147484073" r:id="rId18"/>
    <p:sldLayoutId id="2147484074" r:id="rId19"/>
    <p:sldLayoutId id="2147484075" r:id="rId20"/>
  </p:sldLayoutIdLst>
  <p:transition>
    <p:fade/>
  </p:transition>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www.ilga.gov/legislation/ilcs/ilcs4.asp?DocName=010500050HArt.+14C&amp;ActID=1005&amp;ChapterID=17&amp;SeqStart=116500000&amp;SeqEnd=118000000"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ncela.ed.gov/files/english_learner_toolkit/OELA_2017_ELsToolkit_508C.pdf" TargetMode="External"/><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hyperlink" Target="https://ocrdata.ed.gov/" TargetMode="External"/><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hyperlink" Target="https://ncela.ed.gov/files/english_learner_toolkit/2-OELA_2017_language_assist_508C.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ncela.ed.gov/files/english_learner_toolkit/2-OELA_2017_language_assist_508C.pdf"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s://ncela.ed.gov/files/english_learner_toolkit/2-OELA_2017_language_assist_508C.pdf" TargetMode="External"/><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hyperlink" Target="https://ncela.ed.gov/files/english_learner_toolkit/2-OELA_2017_language_assist_508C.pdf" TargetMode="External"/><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hyperlink" Target="https://ncela.ed.gov/files/english_learner_toolkit/2-OELA_2017_language_assist_508C.pdf" TargetMode="External"/><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hyperlink" Target="https://ncela.ed.gov/files/english_learner_toolkit/2-OELA_2017_language_assist_508C.pdf" TargetMode="External"/><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hyperlink" Target="https://sites.ed.gov/aapi/aapibullying" TargetMode="External"/><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hyperlink" Target="https://ncela.ed.gov/files/english_learner_toolkit/2-OELA_2017_language_assist_508C.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ncela.ed.gov/files/forms/NCELASelfMonitoringForm.pdf" TargetMode="External"/><Relationship Id="rId2" Type="http://schemas.openxmlformats.org/officeDocument/2006/relationships/notesSlide" Target="../notesSlides/notesSlide25.xml"/><Relationship Id="rId1" Type="http://schemas.openxmlformats.org/officeDocument/2006/relationships/slideLayout" Target="../slideLayouts/slideLayout10.xml"/><Relationship Id="rId5" Type="http://schemas.openxmlformats.org/officeDocument/2006/relationships/image" Target="../media/image16.jpg"/><Relationship Id="rId4" Type="http://schemas.openxmlformats.org/officeDocument/2006/relationships/hyperlink" Target="https://ncela.ed.gov/files/english_learner_toolkit/2-OELA_2017_language_assist_508C.pdf"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www2.ed.gov/about/offices/list/ocr/ellresources.html"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hyperlink" Target="https://www2.ed.gov/about/offices/list/oela/english-learner-toolkit/index.html"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8" Type="http://schemas.openxmlformats.org/officeDocument/2006/relationships/hyperlink" Target="https://www2.ed.gov/policy/elsec/leg/essa/essatitleiiiguidenglishlearners92016.pdf" TargetMode="External"/><Relationship Id="rId3" Type="http://schemas.openxmlformats.org/officeDocument/2006/relationships/hyperlink" Target="https://www.isbe.net/Documents/228ARK.pdf" TargetMode="External"/><Relationship Id="rId7" Type="http://schemas.openxmlformats.org/officeDocument/2006/relationships/hyperlink" Target="https://www.isbe.net/Documents/IL-requirements.pdf"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hyperlink" Target="https://www.isbe.net/Documents/federal-acts-cases-el.pdf" TargetMode="External"/><Relationship Id="rId11" Type="http://schemas.openxmlformats.org/officeDocument/2006/relationships/image" Target="../media/image17.png"/><Relationship Id="rId5" Type="http://schemas.openxmlformats.org/officeDocument/2006/relationships/hyperlink" Target="https://www.isbe.net/Documents/el-framing-handout.pdf" TargetMode="External"/><Relationship Id="rId10" Type="http://schemas.openxmlformats.org/officeDocument/2006/relationships/hyperlink" Target="https://www2.ed.gov/about/offices/list/ocr/ellresources.html" TargetMode="External"/><Relationship Id="rId4" Type="http://schemas.openxmlformats.org/officeDocument/2006/relationships/hyperlink" Target="https://www2.ed.gov/about/offices/list/ocr/docs/dcl-factsheet-el-students-201501.pdf" TargetMode="External"/><Relationship Id="rId9" Type="http://schemas.openxmlformats.org/officeDocument/2006/relationships/hyperlink" Target="https://www2.ed.gov/policy/elsec/leg/esea02/pg40.html"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ncela.ed.gov/inclusive-environment-els-samplemonitoring-form" TargetMode="External"/><Relationship Id="rId2" Type="http://schemas.openxmlformats.org/officeDocument/2006/relationships/notesSlide" Target="../notesSlides/notesSlide31.xml"/><Relationship Id="rId1" Type="http://schemas.openxmlformats.org/officeDocument/2006/relationships/slideLayout" Target="../slideLayouts/slideLayout10.xml"/><Relationship Id="rId6" Type="http://schemas.openxmlformats.org/officeDocument/2006/relationships/hyperlink" Target="http://www.colorincolorado.org/article/55612/" TargetMode="External"/><Relationship Id="rId5" Type="http://schemas.openxmlformats.org/officeDocument/2006/relationships/hyperlink" Target="http://blog.tesol.org/strategies-for-providing-a-bullyfree-environment-for-ells/" TargetMode="External"/><Relationship Id="rId4" Type="http://schemas.openxmlformats.org/officeDocument/2006/relationships/hyperlink" Target="http://files.eric.ed.gov/fulltext/ED511322.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justice.gov/crt/fcs/TitleVI-Overview"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2.ed.gov/about/offices/list/ocr/ell/lau.html"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gpo.gov/fdsys/pkg/USCODE-2010-title20/pdf/USCODE-2010-title20-chap39-subchapI-part2-sec1703.pdf"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hyperlink" Target="https://www2.ed.gov/about/offices/list/ocr/letters/colleague-el-201501.pdf"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0.jpeg"/><Relationship Id="rId5" Type="http://schemas.microsoft.com/office/2007/relationships/hdphoto" Target="../media/hdphoto1.wdp"/><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C3C7F-7917-47FC-9400-DC16AE46E62A}"/>
              </a:ext>
            </a:extLst>
          </p:cNvPr>
          <p:cNvSpPr>
            <a:spLocks noGrp="1"/>
          </p:cNvSpPr>
          <p:nvPr>
            <p:ph type="ctrTitle"/>
          </p:nvPr>
        </p:nvSpPr>
        <p:spPr>
          <a:xfrm>
            <a:off x="685800" y="2209800"/>
            <a:ext cx="6400800" cy="2895600"/>
          </a:xfrm>
        </p:spPr>
        <p:txBody>
          <a:bodyPr>
            <a:normAutofit fontScale="90000"/>
          </a:bodyPr>
          <a:lstStyle/>
          <a:p>
            <a:r>
              <a:rPr lang="en-US" sz="3600" b="1" dirty="0" smtClean="0"/>
              <a:t>Professional Development Modules: </a:t>
            </a:r>
            <a:r>
              <a:rPr lang="en-US" sz="3600" b="1" i="1" dirty="0" smtClean="0"/>
              <a:t>English Learner Tool </a:t>
            </a:r>
            <a:r>
              <a:rPr lang="en-US" sz="3600" b="1" i="1" dirty="0" smtClean="0"/>
              <a:t>Kit</a:t>
            </a:r>
            <a:r>
              <a:rPr lang="en-US" sz="1800" b="1" dirty="0"/>
              <a:t/>
            </a:r>
            <a:br>
              <a:rPr lang="en-US" sz="1800" b="1" dirty="0"/>
            </a:br>
            <a:r>
              <a:rPr lang="en-US" sz="1800" b="1" dirty="0" smtClean="0"/>
              <a:t/>
            </a:r>
            <a:br>
              <a:rPr lang="en-US" sz="1800" b="1" dirty="0" smtClean="0"/>
            </a:br>
            <a:r>
              <a:rPr lang="en-US" sz="2800" b="1" dirty="0" smtClean="0"/>
              <a:t>Chapter Four - </a:t>
            </a:r>
            <a:r>
              <a:rPr lang="en-US" sz="2800" b="1" i="1" dirty="0" smtClean="0"/>
              <a:t>Meaningful Access to Programs</a:t>
            </a:r>
            <a:br>
              <a:rPr lang="en-US" sz="2800" b="1" i="1" dirty="0" smtClean="0"/>
            </a:br>
            <a:r>
              <a:rPr lang="en-US" sz="2800" b="1" dirty="0" smtClean="0"/>
              <a:t>Chapter Five </a:t>
            </a:r>
            <a:r>
              <a:rPr lang="en-US" sz="2800" b="1" i="1" dirty="0" smtClean="0"/>
              <a:t>- Creating Inclusive Environments </a:t>
            </a:r>
            <a:endParaRPr lang="en-US" sz="3600" b="1" i="1" dirty="0"/>
          </a:p>
        </p:txBody>
      </p:sp>
      <p:sp>
        <p:nvSpPr>
          <p:cNvPr id="3" name="Subtitle 2">
            <a:extLst>
              <a:ext uri="{FF2B5EF4-FFF2-40B4-BE49-F238E27FC236}">
                <a16:creationId xmlns:a16="http://schemas.microsoft.com/office/drawing/2014/main" id="{39BA7197-8CC3-45E8-8A77-21C2B465E164}"/>
              </a:ext>
            </a:extLst>
          </p:cNvPr>
          <p:cNvSpPr>
            <a:spLocks noGrp="1"/>
          </p:cNvSpPr>
          <p:nvPr>
            <p:ph type="subTitle" idx="1"/>
          </p:nvPr>
        </p:nvSpPr>
        <p:spPr>
          <a:xfrm>
            <a:off x="685800" y="5334000"/>
            <a:ext cx="3840480" cy="914400"/>
          </a:xfrm>
        </p:spPr>
        <p:txBody>
          <a:bodyPr/>
          <a:lstStyle/>
          <a:p>
            <a:r>
              <a:rPr lang="en-US" dirty="0"/>
              <a:t>[presenter]</a:t>
            </a:r>
          </a:p>
          <a:p>
            <a:r>
              <a:rPr lang="en-US" dirty="0"/>
              <a:t>[date]</a:t>
            </a:r>
          </a:p>
        </p:txBody>
      </p:sp>
    </p:spTree>
    <p:extLst>
      <p:ext uri="{BB962C8B-B14F-4D97-AF65-F5344CB8AC3E}">
        <p14:creationId xmlns:p14="http://schemas.microsoft.com/office/powerpoint/2010/main" val="39959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81000" y="859454"/>
            <a:ext cx="1161020" cy="1148534"/>
          </a:xfrm>
          <a:prstGeom prst="rect">
            <a:avLst/>
          </a:prstGeom>
        </p:spPr>
      </p:pic>
      <p:sp>
        <p:nvSpPr>
          <p:cNvPr id="2" name="Title 1"/>
          <p:cNvSpPr>
            <a:spLocks noGrp="1"/>
          </p:cNvSpPr>
          <p:nvPr>
            <p:ph type="title"/>
          </p:nvPr>
        </p:nvSpPr>
        <p:spPr>
          <a:xfrm>
            <a:off x="381000" y="1017388"/>
            <a:ext cx="8610600" cy="1664670"/>
          </a:xfrm>
        </p:spPr>
        <p:txBody>
          <a:bodyPr>
            <a:normAutofit fontScale="90000"/>
          </a:bodyPr>
          <a:lstStyle/>
          <a:p>
            <a:pPr algn="ctr"/>
            <a:r>
              <a:rPr lang="en-US" sz="4900" b="1" dirty="0">
                <a:solidFill>
                  <a:srgbClr val="003E5A"/>
                </a:solidFill>
              </a:rPr>
              <a:t>ENGLISH LEARNER TOOLKIT</a:t>
            </a:r>
            <a:r>
              <a:rPr lang="en-US" b="1" dirty="0">
                <a:solidFill>
                  <a:srgbClr val="B7DB57"/>
                </a:solidFill>
              </a:rPr>
              <a:t/>
            </a:r>
            <a:br>
              <a:rPr lang="en-US" b="1" dirty="0">
                <a:solidFill>
                  <a:srgbClr val="B7DB57"/>
                </a:solidFill>
              </a:rPr>
            </a:br>
            <a:r>
              <a:rPr lang="en-US" b="1" dirty="0">
                <a:solidFill>
                  <a:srgbClr val="B7DB57"/>
                </a:solidFill>
              </a:rPr>
              <a:t>   </a:t>
            </a:r>
            <a:r>
              <a:rPr lang="en-US" sz="2700" b="1" dirty="0">
                <a:solidFill>
                  <a:srgbClr val="006AB0"/>
                </a:solidFill>
              </a:rPr>
              <a:t>Chapter 4: Tools and Resources for Providing English Learners Equal Access to Curricular and Extracurricular Programs</a:t>
            </a:r>
            <a:endParaRPr lang="en-US" sz="2000" dirty="0">
              <a:solidFill>
                <a:srgbClr val="B7DB57"/>
              </a:solidFill>
            </a:endParaRPr>
          </a:p>
        </p:txBody>
      </p:sp>
      <p:sp>
        <p:nvSpPr>
          <p:cNvPr id="9" name="Slide Number Placeholder 8"/>
          <p:cNvSpPr>
            <a:spLocks noGrp="1"/>
          </p:cNvSpPr>
          <p:nvPr>
            <p:ph type="sldNum" sz="quarter" idx="12"/>
          </p:nvPr>
        </p:nvSpPr>
        <p:spPr/>
        <p:txBody>
          <a:bodyPr/>
          <a:lstStyle/>
          <a:p>
            <a:fld id="{51673D77-75BC-424E-BFFA-F0B1EFAD03D4}" type="slidenum">
              <a:rPr lang="en-US" smtClean="0"/>
              <a:pPr/>
              <a:t>10</a:t>
            </a:fld>
            <a:endParaRPr lang="en-US" dirty="0"/>
          </a:p>
        </p:txBody>
      </p:sp>
      <p:pic>
        <p:nvPicPr>
          <p:cNvPr id="3" name="Picture 2"/>
          <p:cNvPicPr>
            <a:picLocks noChangeAspect="1"/>
          </p:cNvPicPr>
          <p:nvPr/>
        </p:nvPicPr>
        <p:blipFill rotWithShape="1">
          <a:blip r:embed="rId4"/>
          <a:srcRect t="20174"/>
          <a:stretch/>
        </p:blipFill>
        <p:spPr>
          <a:xfrm>
            <a:off x="97579" y="2839991"/>
            <a:ext cx="8894021" cy="3484609"/>
          </a:xfrm>
          <a:prstGeom prst="rect">
            <a:avLst/>
          </a:prstGeom>
        </p:spPr>
      </p:pic>
    </p:spTree>
    <p:extLst>
      <p:ext uri="{BB962C8B-B14F-4D97-AF65-F5344CB8AC3E}">
        <p14:creationId xmlns:p14="http://schemas.microsoft.com/office/powerpoint/2010/main" val="2089572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1673D77-75BC-424E-BFFA-F0B1EFAD03D4}" type="slidenum">
              <a:rPr lang="en-US" smtClean="0"/>
              <a:pPr/>
              <a:t>11</a:t>
            </a:fld>
            <a:endParaRPr lang="en-US" dirty="0"/>
          </a:p>
        </p:txBody>
      </p:sp>
      <p:pic>
        <p:nvPicPr>
          <p:cNvPr id="3" name="Picture 2"/>
          <p:cNvPicPr>
            <a:picLocks noChangeAspect="1"/>
          </p:cNvPicPr>
          <p:nvPr/>
        </p:nvPicPr>
        <p:blipFill rotWithShape="1">
          <a:blip r:embed="rId3"/>
          <a:srcRect t="20174" r="52621"/>
          <a:stretch/>
        </p:blipFill>
        <p:spPr>
          <a:xfrm>
            <a:off x="1143000" y="874728"/>
            <a:ext cx="6760421" cy="5602272"/>
          </a:xfrm>
          <a:prstGeom prst="rect">
            <a:avLst/>
          </a:prstGeom>
        </p:spPr>
      </p:pic>
    </p:spTree>
    <p:extLst>
      <p:ext uri="{BB962C8B-B14F-4D97-AF65-F5344CB8AC3E}">
        <p14:creationId xmlns:p14="http://schemas.microsoft.com/office/powerpoint/2010/main" val="65696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51673D77-75BC-424E-BFFA-F0B1EFAD03D4}" type="slidenum">
              <a:rPr lang="en-US" smtClean="0"/>
              <a:pPr/>
              <a:t>12</a:t>
            </a:fld>
            <a:endParaRPr lang="en-US" dirty="0"/>
          </a:p>
        </p:txBody>
      </p:sp>
      <p:pic>
        <p:nvPicPr>
          <p:cNvPr id="4" name="Picture 3"/>
          <p:cNvPicPr>
            <a:picLocks noChangeAspect="1"/>
          </p:cNvPicPr>
          <p:nvPr/>
        </p:nvPicPr>
        <p:blipFill rotWithShape="1">
          <a:blip r:embed="rId3"/>
          <a:srcRect t="28846" r="47547"/>
          <a:stretch/>
        </p:blipFill>
        <p:spPr>
          <a:xfrm>
            <a:off x="228600" y="944851"/>
            <a:ext cx="8601672" cy="5455949"/>
          </a:xfrm>
          <a:prstGeom prst="rect">
            <a:avLst/>
          </a:prstGeom>
        </p:spPr>
      </p:pic>
    </p:spTree>
    <p:extLst>
      <p:ext uri="{BB962C8B-B14F-4D97-AF65-F5344CB8AC3E}">
        <p14:creationId xmlns:p14="http://schemas.microsoft.com/office/powerpoint/2010/main" val="3738621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81000" y="859454"/>
            <a:ext cx="1161020" cy="1148534"/>
          </a:xfrm>
          <a:prstGeom prst="rect">
            <a:avLst/>
          </a:prstGeom>
        </p:spPr>
      </p:pic>
      <p:sp>
        <p:nvSpPr>
          <p:cNvPr id="2" name="Title 1"/>
          <p:cNvSpPr>
            <a:spLocks noGrp="1"/>
          </p:cNvSpPr>
          <p:nvPr>
            <p:ph type="title"/>
          </p:nvPr>
        </p:nvSpPr>
        <p:spPr>
          <a:xfrm>
            <a:off x="381000" y="1017388"/>
            <a:ext cx="8610600" cy="1664670"/>
          </a:xfrm>
        </p:spPr>
        <p:txBody>
          <a:bodyPr>
            <a:normAutofit fontScale="90000"/>
          </a:bodyPr>
          <a:lstStyle/>
          <a:p>
            <a:pPr algn="ctr"/>
            <a:r>
              <a:rPr lang="en-US" sz="4900" b="1" dirty="0">
                <a:solidFill>
                  <a:srgbClr val="003E5A"/>
                </a:solidFill>
              </a:rPr>
              <a:t>ENGLISH LEARNER TOOLKIT</a:t>
            </a:r>
            <a:r>
              <a:rPr lang="en-US" b="1" dirty="0">
                <a:solidFill>
                  <a:srgbClr val="B7DB57"/>
                </a:solidFill>
              </a:rPr>
              <a:t/>
            </a:r>
            <a:br>
              <a:rPr lang="en-US" b="1" dirty="0">
                <a:solidFill>
                  <a:srgbClr val="B7DB57"/>
                </a:solidFill>
              </a:rPr>
            </a:br>
            <a:r>
              <a:rPr lang="en-US" b="1" dirty="0">
                <a:solidFill>
                  <a:srgbClr val="B7DB57"/>
                </a:solidFill>
              </a:rPr>
              <a:t>   </a:t>
            </a:r>
            <a:r>
              <a:rPr lang="en-US" sz="2700" b="1" dirty="0">
                <a:solidFill>
                  <a:srgbClr val="006AB0"/>
                </a:solidFill>
              </a:rPr>
              <a:t>Chapter 5: Tools and Resources for Creating an Inclusive Environment For and Avoiding the Unnecessary Segregation of English Learners</a:t>
            </a:r>
            <a:endParaRPr lang="en-US" sz="2000" dirty="0">
              <a:solidFill>
                <a:srgbClr val="B7DB57"/>
              </a:solidFill>
            </a:endParaRPr>
          </a:p>
        </p:txBody>
      </p:sp>
      <p:sp>
        <p:nvSpPr>
          <p:cNvPr id="9" name="Slide Number Placeholder 8"/>
          <p:cNvSpPr>
            <a:spLocks noGrp="1"/>
          </p:cNvSpPr>
          <p:nvPr>
            <p:ph type="sldNum" sz="quarter" idx="12"/>
          </p:nvPr>
        </p:nvSpPr>
        <p:spPr/>
        <p:txBody>
          <a:bodyPr/>
          <a:lstStyle/>
          <a:p>
            <a:fld id="{51673D77-75BC-424E-BFFA-F0B1EFAD03D4}" type="slidenum">
              <a:rPr lang="en-US" smtClean="0"/>
              <a:pPr/>
              <a:t>13</a:t>
            </a:fld>
            <a:endParaRPr lang="en-US" dirty="0"/>
          </a:p>
        </p:txBody>
      </p:sp>
      <p:pic>
        <p:nvPicPr>
          <p:cNvPr id="4" name="Picture 3"/>
          <p:cNvPicPr>
            <a:picLocks noChangeAspect="1"/>
          </p:cNvPicPr>
          <p:nvPr/>
        </p:nvPicPr>
        <p:blipFill>
          <a:blip r:embed="rId4"/>
          <a:stretch>
            <a:fillRect/>
          </a:stretch>
        </p:blipFill>
        <p:spPr>
          <a:xfrm>
            <a:off x="266700" y="3064346"/>
            <a:ext cx="8499850" cy="3463354"/>
          </a:xfrm>
          <a:prstGeom prst="rect">
            <a:avLst/>
          </a:prstGeom>
        </p:spPr>
      </p:pic>
    </p:spTree>
    <p:extLst>
      <p:ext uri="{BB962C8B-B14F-4D97-AF65-F5344CB8AC3E}">
        <p14:creationId xmlns:p14="http://schemas.microsoft.com/office/powerpoint/2010/main" val="803213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1673D77-75BC-424E-BFFA-F0B1EFAD03D4}" type="slidenum">
              <a:rPr lang="en-US" smtClean="0"/>
              <a:pPr/>
              <a:t>14</a:t>
            </a:fld>
            <a:endParaRPr lang="en-US" dirty="0"/>
          </a:p>
        </p:txBody>
      </p:sp>
      <p:pic>
        <p:nvPicPr>
          <p:cNvPr id="4" name="Picture 3"/>
          <p:cNvPicPr>
            <a:picLocks noChangeAspect="1"/>
          </p:cNvPicPr>
          <p:nvPr/>
        </p:nvPicPr>
        <p:blipFill rotWithShape="1">
          <a:blip r:embed="rId3"/>
          <a:srcRect r="47556"/>
          <a:stretch/>
        </p:blipFill>
        <p:spPr>
          <a:xfrm>
            <a:off x="800100" y="823149"/>
            <a:ext cx="7581900" cy="5653851"/>
          </a:xfrm>
          <a:prstGeom prst="rect">
            <a:avLst/>
          </a:prstGeom>
        </p:spPr>
      </p:pic>
    </p:spTree>
    <p:extLst>
      <p:ext uri="{BB962C8B-B14F-4D97-AF65-F5344CB8AC3E}">
        <p14:creationId xmlns:p14="http://schemas.microsoft.com/office/powerpoint/2010/main" val="1667835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 y="2895601"/>
            <a:ext cx="8766163" cy="762000"/>
          </a:xfrm>
        </p:spPr>
        <p:txBody>
          <a:bodyPr/>
          <a:lstStyle/>
          <a:p>
            <a:pPr algn="ctr"/>
            <a:r>
              <a:rPr lang="en-US" sz="4800" dirty="0"/>
              <a:t>Illinois requirements </a:t>
            </a:r>
          </a:p>
        </p:txBody>
      </p:sp>
      <p:sp>
        <p:nvSpPr>
          <p:cNvPr id="7" name="Slide Number Placeholder 6"/>
          <p:cNvSpPr>
            <a:spLocks noGrp="1"/>
          </p:cNvSpPr>
          <p:nvPr>
            <p:ph type="sldNum" sz="quarter" idx="12"/>
          </p:nvPr>
        </p:nvSpPr>
        <p:spPr/>
        <p:txBody>
          <a:bodyPr/>
          <a:lstStyle/>
          <a:p>
            <a:fld id="{51673D77-75BC-424E-BFFA-F0B1EFAD03D4}" type="slidenum">
              <a:rPr lang="en-US" smtClean="0"/>
              <a:t>15</a:t>
            </a:fld>
            <a:endParaRPr lang="en-US" dirty="0"/>
          </a:p>
        </p:txBody>
      </p:sp>
    </p:spTree>
    <p:extLst>
      <p:ext uri="{BB962C8B-B14F-4D97-AF65-F5344CB8AC3E}">
        <p14:creationId xmlns:p14="http://schemas.microsoft.com/office/powerpoint/2010/main" val="40911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62000"/>
          </a:xfrm>
        </p:spPr>
        <p:txBody>
          <a:bodyPr>
            <a:normAutofit/>
          </a:bodyPr>
          <a:lstStyle/>
          <a:p>
            <a:r>
              <a:rPr lang="en-US" sz="4000" b="1" dirty="0">
                <a:solidFill>
                  <a:srgbClr val="17375E"/>
                </a:solidFill>
              </a:rPr>
              <a:t>Illinois School Code</a:t>
            </a:r>
          </a:p>
        </p:txBody>
      </p:sp>
      <p:sp>
        <p:nvSpPr>
          <p:cNvPr id="4" name="Rectangle 3"/>
          <p:cNvSpPr/>
          <p:nvPr/>
        </p:nvSpPr>
        <p:spPr>
          <a:xfrm>
            <a:off x="4114800" y="1524000"/>
            <a:ext cx="4495800" cy="3657600"/>
          </a:xfrm>
          <a:prstGeom prst="rect">
            <a:avLst/>
          </a:prstGeom>
          <a:solidFill>
            <a:srgbClr val="F2E19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4294967295"/>
          </p:nvPr>
        </p:nvSpPr>
        <p:spPr>
          <a:xfrm>
            <a:off x="4191000" y="1612174"/>
            <a:ext cx="4419600" cy="4014651"/>
          </a:xfrm>
          <a:solidFill>
            <a:srgbClr val="EECB72"/>
          </a:solidFill>
        </p:spPr>
        <p:txBody>
          <a:bodyPr>
            <a:normAutofit/>
          </a:bodyPr>
          <a:lstStyle/>
          <a:p>
            <a:pPr marL="0" indent="0">
              <a:buNone/>
            </a:pPr>
            <a:r>
              <a:rPr lang="en-US" sz="2400" dirty="0"/>
              <a:t>Participation in gifted programs “</a:t>
            </a:r>
            <a:r>
              <a:rPr lang="en-US" sz="2400" i="1" dirty="0"/>
              <a:t>shall be determined solely through identification of a child as gifted or talented. No program shall condition participation upon race, religion, sex, disability, or any factor other than the identification of the child as gifted or talented</a:t>
            </a:r>
            <a:r>
              <a:rPr lang="en-US" sz="2400" dirty="0"/>
              <a:t>” (105 ILCS 5/14A-25) </a:t>
            </a:r>
          </a:p>
          <a:p>
            <a:endParaRPr lang="en-US" dirty="0"/>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547949"/>
            <a:ext cx="3352800" cy="4701561"/>
          </a:xfrm>
          <a:prstGeom prst="rect">
            <a:avLst/>
          </a:prstGeom>
        </p:spPr>
      </p:pic>
      <p:sp>
        <p:nvSpPr>
          <p:cNvPr id="5" name="Slide Number Placeholder 4"/>
          <p:cNvSpPr>
            <a:spLocks noGrp="1"/>
          </p:cNvSpPr>
          <p:nvPr>
            <p:ph type="sldNum" sz="quarter" idx="10"/>
          </p:nvPr>
        </p:nvSpPr>
        <p:spPr/>
        <p:txBody>
          <a:bodyPr/>
          <a:lstStyle/>
          <a:p>
            <a:fld id="{A1ED25DC-7156-4753-AF0F-DA41061C2C7E}" type="slidenum">
              <a:rPr lang="en-US" smtClean="0"/>
              <a:pPr/>
              <a:t>16</a:t>
            </a:fld>
            <a:endParaRPr lang="en-US" dirty="0"/>
          </a:p>
        </p:txBody>
      </p:sp>
    </p:spTree>
    <p:extLst>
      <p:ext uri="{BB962C8B-B14F-4D97-AF65-F5344CB8AC3E}">
        <p14:creationId xmlns:p14="http://schemas.microsoft.com/office/powerpoint/2010/main" val="3970880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84237"/>
            <a:ext cx="8229600" cy="762000"/>
          </a:xfrm>
        </p:spPr>
        <p:txBody>
          <a:bodyPr>
            <a:normAutofit/>
          </a:bodyPr>
          <a:lstStyle/>
          <a:p>
            <a:r>
              <a:rPr lang="en-US" b="1" dirty="0">
                <a:solidFill>
                  <a:srgbClr val="17375E"/>
                </a:solidFill>
              </a:rPr>
              <a:t>Illinois School Code </a:t>
            </a:r>
            <a:r>
              <a:rPr lang="en-US" sz="3600" b="1" dirty="0">
                <a:solidFill>
                  <a:srgbClr val="17375E"/>
                </a:solidFill>
              </a:rPr>
              <a:t>(Article </a:t>
            </a:r>
            <a:r>
              <a:rPr lang="en-US" sz="3600" b="1" dirty="0" smtClean="0">
                <a:solidFill>
                  <a:srgbClr val="17375E"/>
                </a:solidFill>
              </a:rPr>
              <a:t>14C)</a:t>
            </a:r>
            <a:endParaRPr lang="en-US" b="1" dirty="0">
              <a:solidFill>
                <a:srgbClr val="17375E"/>
              </a:solidFill>
            </a:endParaRPr>
          </a:p>
        </p:txBody>
      </p:sp>
      <p:sp>
        <p:nvSpPr>
          <p:cNvPr id="3" name="Content Placeholder 2"/>
          <p:cNvSpPr>
            <a:spLocks noGrp="1"/>
          </p:cNvSpPr>
          <p:nvPr>
            <p:ph idx="4294967295"/>
          </p:nvPr>
        </p:nvSpPr>
        <p:spPr>
          <a:xfrm>
            <a:off x="381000" y="1646237"/>
            <a:ext cx="8305800" cy="4754563"/>
          </a:xfrm>
        </p:spPr>
        <p:txBody>
          <a:bodyPr>
            <a:normAutofit/>
          </a:bodyPr>
          <a:lstStyle/>
          <a:p>
            <a:pPr>
              <a:spcBef>
                <a:spcPts val="600"/>
              </a:spcBef>
              <a:buFont typeface="Arial" panose="020B0604020202020204" pitchFamily="34" charset="0"/>
              <a:buChar char="•"/>
            </a:pPr>
            <a:r>
              <a:rPr lang="en-US" sz="2800" dirty="0" smtClean="0"/>
              <a:t>School districts</a:t>
            </a:r>
            <a:r>
              <a:rPr lang="en-US" sz="2800" dirty="0" smtClean="0"/>
              <a:t> </a:t>
            </a:r>
            <a:r>
              <a:rPr lang="en-US" sz="2800" dirty="0"/>
              <a:t>need to ensure that ELs are able to fully participate in extracurricular activities and all </a:t>
            </a:r>
            <a:r>
              <a:rPr lang="en-US" sz="2800" dirty="0" smtClean="0"/>
              <a:t>opportunities </a:t>
            </a:r>
            <a:r>
              <a:rPr lang="en-US" sz="2800" dirty="0"/>
              <a:t>beyond the core curriculum of the school </a:t>
            </a:r>
            <a:r>
              <a:rPr lang="en-US" sz="2400" dirty="0"/>
              <a:t>(105 ILCS 5/14C-7)</a:t>
            </a:r>
          </a:p>
          <a:p>
            <a:pPr>
              <a:spcBef>
                <a:spcPts val="600"/>
              </a:spcBef>
              <a:buFont typeface="Arial" panose="020B0604020202020204" pitchFamily="34" charset="0"/>
              <a:buChar char="•"/>
            </a:pPr>
            <a:r>
              <a:rPr lang="en-US" sz="2800" dirty="0" smtClean="0"/>
              <a:t>School districts</a:t>
            </a:r>
            <a:r>
              <a:rPr lang="en-US" sz="2800" dirty="0" smtClean="0"/>
              <a:t> </a:t>
            </a:r>
            <a:r>
              <a:rPr lang="en-US" sz="2800" dirty="0"/>
              <a:t>may offer preschool and summer school programs for ELs </a:t>
            </a:r>
            <a:r>
              <a:rPr lang="en-US" sz="2400" dirty="0"/>
              <a:t>(105 ILCS 5/14C-11)</a:t>
            </a:r>
          </a:p>
          <a:p>
            <a:pPr>
              <a:spcBef>
                <a:spcPts val="600"/>
              </a:spcBef>
              <a:buFont typeface="Arial" panose="020B0604020202020204" pitchFamily="34" charset="0"/>
              <a:buChar char="•"/>
            </a:pPr>
            <a:r>
              <a:rPr lang="en-US" sz="2800" dirty="0" smtClean="0"/>
              <a:t>School districts </a:t>
            </a:r>
            <a:r>
              <a:rPr lang="en-US" sz="2800" dirty="0"/>
              <a:t>should avoid unnecessary segregation at all times possible, especially in classes in which language is not essential for understanding the subject matter </a:t>
            </a:r>
            <a:r>
              <a:rPr lang="en-US" sz="2400" dirty="0"/>
              <a:t>(105 ILCS 5/14C-7)</a:t>
            </a:r>
          </a:p>
        </p:txBody>
      </p:sp>
      <p:sp>
        <p:nvSpPr>
          <p:cNvPr id="4" name="Slide Number Placeholder 3"/>
          <p:cNvSpPr>
            <a:spLocks noGrp="1"/>
          </p:cNvSpPr>
          <p:nvPr>
            <p:ph type="sldNum" sz="quarter" idx="10"/>
          </p:nvPr>
        </p:nvSpPr>
        <p:spPr/>
        <p:txBody>
          <a:bodyPr/>
          <a:lstStyle/>
          <a:p>
            <a:fld id="{A1ED25DC-7156-4753-AF0F-DA41061C2C7E}" type="slidenum">
              <a:rPr lang="en-US" smtClean="0"/>
              <a:pPr/>
              <a:t>17</a:t>
            </a:fld>
            <a:endParaRPr lang="en-US" dirty="0"/>
          </a:p>
        </p:txBody>
      </p:sp>
    </p:spTree>
    <p:extLst>
      <p:ext uri="{BB962C8B-B14F-4D97-AF65-F5344CB8AC3E}">
        <p14:creationId xmlns:p14="http://schemas.microsoft.com/office/powerpoint/2010/main" val="3257802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1999"/>
            <a:ext cx="8915400" cy="884237"/>
          </a:xfrm>
        </p:spPr>
        <p:txBody>
          <a:bodyPr>
            <a:normAutofit fontScale="90000"/>
          </a:bodyPr>
          <a:lstStyle/>
          <a:p>
            <a:r>
              <a:rPr lang="en-US" b="1" dirty="0">
                <a:solidFill>
                  <a:srgbClr val="17375E"/>
                </a:solidFill>
              </a:rPr>
              <a:t>23 Illinois Administrative Code </a:t>
            </a:r>
            <a:r>
              <a:rPr lang="en-US" sz="3600" b="1" dirty="0" smtClean="0">
                <a:solidFill>
                  <a:srgbClr val="17375E"/>
                </a:solidFill>
              </a:rPr>
              <a:t>(Part 228)</a:t>
            </a:r>
            <a:endParaRPr lang="en-US" sz="3600" b="1" dirty="0">
              <a:solidFill>
                <a:srgbClr val="17375E"/>
              </a:solidFill>
            </a:endParaRPr>
          </a:p>
        </p:txBody>
      </p:sp>
      <p:sp>
        <p:nvSpPr>
          <p:cNvPr id="3" name="Content Placeholder 2"/>
          <p:cNvSpPr>
            <a:spLocks noGrp="1"/>
          </p:cNvSpPr>
          <p:nvPr>
            <p:ph idx="4294967295"/>
          </p:nvPr>
        </p:nvSpPr>
        <p:spPr>
          <a:xfrm>
            <a:off x="381000" y="1646237"/>
            <a:ext cx="8305800" cy="4754563"/>
          </a:xfrm>
        </p:spPr>
        <p:txBody>
          <a:bodyPr/>
          <a:lstStyle/>
          <a:p>
            <a:pPr>
              <a:buFont typeface="Arial" panose="020B0604020202020204" pitchFamily="34" charset="0"/>
              <a:buChar char="•"/>
            </a:pPr>
            <a:r>
              <a:rPr lang="en-US" sz="3200" dirty="0"/>
              <a:t>LEAs need to ensure that ELs are able to fully participate in extracurricular activities </a:t>
            </a:r>
            <a:r>
              <a:rPr lang="en-US" sz="2400" dirty="0"/>
              <a:t>(23 Ill. Adm. Code 228.30(a)(3))</a:t>
            </a:r>
          </a:p>
          <a:p>
            <a:pPr>
              <a:buFont typeface="Arial" panose="020B0604020202020204" pitchFamily="34" charset="0"/>
              <a:buChar char="•"/>
            </a:pPr>
            <a:r>
              <a:rPr lang="en-US" sz="3200" dirty="0"/>
              <a:t>LEAs may offer TBE preschool and summer school programs for ELs </a:t>
            </a:r>
            <a:r>
              <a:rPr lang="en-US" sz="2400" dirty="0"/>
              <a:t>(23 Ill. Adm. Code 228.30(a)(3)) </a:t>
            </a:r>
            <a:endParaRPr lang="en-US" sz="2400" dirty="0" smtClean="0"/>
          </a:p>
          <a:p>
            <a:pPr>
              <a:buFont typeface="Arial" panose="020B0604020202020204" pitchFamily="34" charset="0"/>
              <a:buChar char="•"/>
            </a:pPr>
            <a:r>
              <a:rPr lang="en-US" sz="3200" dirty="0" smtClean="0"/>
              <a:t>LEAs </a:t>
            </a:r>
            <a:r>
              <a:rPr lang="en-US" sz="3200" dirty="0"/>
              <a:t>may offer preschool and summer school programs for ELs </a:t>
            </a:r>
            <a:r>
              <a:rPr lang="en-US" sz="2400" dirty="0"/>
              <a:t>(105 ILCS 5/14C-11)</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1ED25DC-7156-4753-AF0F-DA41061C2C7E}" type="slidenum">
              <a:rPr lang="en-US" smtClean="0"/>
              <a:pPr/>
              <a:t>18</a:t>
            </a:fld>
            <a:endParaRPr lang="en-US" dirty="0"/>
          </a:p>
        </p:txBody>
      </p:sp>
    </p:spTree>
    <p:extLst>
      <p:ext uri="{BB962C8B-B14F-4D97-AF65-F5344CB8AC3E}">
        <p14:creationId xmlns:p14="http://schemas.microsoft.com/office/powerpoint/2010/main" val="1273476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1637" y="2526838"/>
            <a:ext cx="8842363" cy="1892762"/>
          </a:xfrm>
        </p:spPr>
        <p:txBody>
          <a:bodyPr/>
          <a:lstStyle/>
          <a:p>
            <a:pPr algn="ctr"/>
            <a:r>
              <a:rPr lang="en-US" sz="4800" dirty="0" smtClean="0"/>
              <a:t>Additional Resources</a:t>
            </a:r>
            <a:br>
              <a:rPr lang="en-US" sz="4800" dirty="0" smtClean="0"/>
            </a:br>
            <a:r>
              <a:rPr lang="en-US" sz="4800" dirty="0" smtClean="0"/>
              <a:t>to consider</a:t>
            </a:r>
            <a:br>
              <a:rPr lang="en-US" sz="4800" dirty="0" smtClean="0"/>
            </a:br>
            <a:r>
              <a:rPr lang="en-US" sz="4800" dirty="0" smtClean="0"/>
              <a:t>From the EL Toolkit</a:t>
            </a:r>
            <a:endParaRPr lang="en-US" sz="4800" dirty="0"/>
          </a:p>
        </p:txBody>
      </p:sp>
      <p:sp>
        <p:nvSpPr>
          <p:cNvPr id="3" name="Slide Number Placeholder 2"/>
          <p:cNvSpPr>
            <a:spLocks noGrp="1"/>
          </p:cNvSpPr>
          <p:nvPr>
            <p:ph type="sldNum" sz="quarter" idx="12"/>
          </p:nvPr>
        </p:nvSpPr>
        <p:spPr/>
        <p:txBody>
          <a:bodyPr/>
          <a:lstStyle/>
          <a:p>
            <a:fld id="{51673D77-75BC-424E-BFFA-F0B1EFAD03D4}" type="slidenum">
              <a:rPr lang="en-US" smtClean="0"/>
              <a:t>19</a:t>
            </a:fld>
            <a:endParaRPr lang="en-US"/>
          </a:p>
        </p:txBody>
      </p:sp>
    </p:spTree>
    <p:extLst>
      <p:ext uri="{BB962C8B-B14F-4D97-AF65-F5344CB8AC3E}">
        <p14:creationId xmlns:p14="http://schemas.microsoft.com/office/powerpoint/2010/main" val="3469897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3A5F9-7C80-4734-ABA9-FC278E6E63C1}"/>
              </a:ext>
            </a:extLst>
          </p:cNvPr>
          <p:cNvSpPr>
            <a:spLocks noGrp="1"/>
          </p:cNvSpPr>
          <p:nvPr>
            <p:ph type="title"/>
          </p:nvPr>
        </p:nvSpPr>
        <p:spPr>
          <a:xfrm>
            <a:off x="381000" y="914400"/>
            <a:ext cx="8153400" cy="762000"/>
          </a:xfrm>
        </p:spPr>
        <p:txBody>
          <a:bodyPr/>
          <a:lstStyle/>
          <a:p>
            <a:r>
              <a:rPr lang="en-US" dirty="0"/>
              <a:t>Purpose</a:t>
            </a:r>
          </a:p>
        </p:txBody>
      </p:sp>
      <p:sp>
        <p:nvSpPr>
          <p:cNvPr id="3" name="Content Placeholder 2">
            <a:extLst>
              <a:ext uri="{FF2B5EF4-FFF2-40B4-BE49-F238E27FC236}">
                <a16:creationId xmlns:a16="http://schemas.microsoft.com/office/drawing/2014/main" id="{780A0029-AD2C-41A7-9C80-81D447BB7448}"/>
              </a:ext>
            </a:extLst>
          </p:cNvPr>
          <p:cNvSpPr>
            <a:spLocks noGrp="1"/>
          </p:cNvSpPr>
          <p:nvPr>
            <p:ph sz="quarter" idx="4294967295"/>
          </p:nvPr>
        </p:nvSpPr>
        <p:spPr>
          <a:xfrm>
            <a:off x="381000" y="1676400"/>
            <a:ext cx="5029199" cy="4419600"/>
          </a:xfrm>
        </p:spPr>
        <p:txBody>
          <a:bodyPr/>
          <a:lstStyle/>
          <a:p>
            <a:pPr marL="0" indent="0">
              <a:buNone/>
            </a:pPr>
            <a:r>
              <a:rPr lang="en-US" dirty="0" smtClean="0"/>
              <a:t>The </a:t>
            </a:r>
            <a:r>
              <a:rPr lang="en-US" b="1" dirty="0" smtClean="0"/>
              <a:t>Professional Development Modules: </a:t>
            </a:r>
            <a:r>
              <a:rPr lang="en-US" b="1" i="1" dirty="0" smtClean="0"/>
              <a:t>English Learner Tool Kit</a:t>
            </a:r>
            <a:r>
              <a:rPr lang="en-US" b="1" dirty="0" smtClean="0"/>
              <a:t> </a:t>
            </a:r>
            <a:r>
              <a:rPr lang="en-US" dirty="0" smtClean="0"/>
              <a:t>is a series </a:t>
            </a:r>
            <a:r>
              <a:rPr lang="en-US" dirty="0"/>
              <a:t>of </a:t>
            </a:r>
            <a:r>
              <a:rPr lang="en-US" dirty="0" smtClean="0"/>
              <a:t>presentations </a:t>
            </a:r>
            <a:r>
              <a:rPr lang="en-US" dirty="0"/>
              <a:t>intended to provide guidance to help local educational leaders meet </a:t>
            </a:r>
            <a:r>
              <a:rPr lang="en-US" dirty="0" smtClean="0"/>
              <a:t>their legal </a:t>
            </a:r>
            <a:r>
              <a:rPr lang="en-US" dirty="0"/>
              <a:t>obligations to English learners (EL) and </a:t>
            </a:r>
            <a:r>
              <a:rPr lang="en-US" dirty="0" smtClean="0"/>
              <a:t> </a:t>
            </a:r>
            <a:r>
              <a:rPr lang="en-US" dirty="0"/>
              <a:t>enhance existing EL </a:t>
            </a:r>
            <a:r>
              <a:rPr lang="en-US" dirty="0" smtClean="0"/>
              <a:t>practices </a:t>
            </a:r>
            <a:r>
              <a:rPr lang="en-US" dirty="0"/>
              <a:t>to </a:t>
            </a:r>
            <a:r>
              <a:rPr lang="en-US" dirty="0" smtClean="0"/>
              <a:t> </a:t>
            </a:r>
            <a:r>
              <a:rPr lang="en-US" dirty="0"/>
              <a:t>meet the needs of all EL </a:t>
            </a:r>
            <a:r>
              <a:rPr lang="en-US" dirty="0" smtClean="0"/>
              <a:t>students, parents, </a:t>
            </a:r>
            <a:r>
              <a:rPr lang="en-US" dirty="0"/>
              <a:t>and </a:t>
            </a:r>
            <a:r>
              <a:rPr lang="en-US" dirty="0" smtClean="0"/>
              <a:t>families</a:t>
            </a:r>
            <a:r>
              <a:rPr lang="en-US" dirty="0"/>
              <a:t>.</a:t>
            </a:r>
          </a:p>
          <a:p>
            <a:pPr marL="0" indent="0">
              <a:buNone/>
            </a:pPr>
            <a:endParaRPr lang="en-US" dirty="0"/>
          </a:p>
        </p:txBody>
      </p:sp>
      <p:pic>
        <p:nvPicPr>
          <p:cNvPr id="4" name="Picture 3">
            <a:hlinkClick r:id="rId3"/>
            <a:extLst>
              <a:ext uri="{FF2B5EF4-FFF2-40B4-BE49-F238E27FC236}">
                <a16:creationId xmlns:a16="http://schemas.microsoft.com/office/drawing/2014/main" id="{4CAB5D17-6151-42A8-9FEC-CBFDDE3AF920}"/>
              </a:ext>
            </a:extLst>
          </p:cNvPr>
          <p:cNvPicPr>
            <a:picLocks noChangeAspect="1"/>
          </p:cNvPicPr>
          <p:nvPr/>
        </p:nvPicPr>
        <p:blipFill>
          <a:blip r:embed="rId4"/>
          <a:stretch>
            <a:fillRect/>
          </a:stretch>
        </p:blipFill>
        <p:spPr>
          <a:xfrm rot="617370">
            <a:off x="5722208" y="1893165"/>
            <a:ext cx="2944080" cy="375858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3736815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6700" y="1955800"/>
            <a:ext cx="8572500" cy="2846933"/>
          </a:xfrm>
          <a:prstGeom prst="rect">
            <a:avLst/>
          </a:prstGeom>
        </p:spPr>
        <p:txBody>
          <a:bodyPr wrap="square">
            <a:spAutoFit/>
          </a:bodyPr>
          <a:lstStyle/>
          <a:p>
            <a:pPr>
              <a:spcAft>
                <a:spcPts val="600"/>
              </a:spcAft>
              <a:buClr>
                <a:schemeClr val="tx1"/>
              </a:buClr>
            </a:pPr>
            <a:r>
              <a:rPr lang="en-US" sz="3600" b="1" dirty="0" smtClean="0">
                <a:solidFill>
                  <a:srgbClr val="17375E"/>
                </a:solidFill>
                <a:latin typeface="+mn-lt"/>
              </a:rPr>
              <a:t>Chapter 4, Tool </a:t>
            </a:r>
            <a:r>
              <a:rPr lang="en-US" sz="3600" b="1" dirty="0">
                <a:solidFill>
                  <a:srgbClr val="17375E"/>
                </a:solidFill>
                <a:latin typeface="+mn-lt"/>
              </a:rPr>
              <a:t>#1</a:t>
            </a:r>
            <a:endParaRPr lang="en-US" sz="3600" b="1" dirty="0">
              <a:solidFill>
                <a:schemeClr val="accent1">
                  <a:lumMod val="75000"/>
                </a:schemeClr>
              </a:solidFill>
              <a:latin typeface="+mn-lt"/>
            </a:endParaRPr>
          </a:p>
          <a:p>
            <a:pPr>
              <a:spcAft>
                <a:spcPts val="600"/>
              </a:spcAft>
              <a:buClr>
                <a:schemeClr val="tx1"/>
              </a:buClr>
            </a:pPr>
            <a:r>
              <a:rPr lang="en-US" sz="3200" b="1" i="1" dirty="0">
                <a:solidFill>
                  <a:srgbClr val="221E1F"/>
                </a:solidFill>
                <a:latin typeface="+mn-lt"/>
              </a:rPr>
              <a:t>Data Collection</a:t>
            </a:r>
          </a:p>
          <a:p>
            <a:pPr>
              <a:spcAft>
                <a:spcPts val="600"/>
              </a:spcAft>
              <a:buClr>
                <a:schemeClr val="tx1"/>
              </a:buClr>
            </a:pPr>
            <a:endParaRPr lang="en-US" sz="1200" dirty="0"/>
          </a:p>
          <a:p>
            <a:pPr>
              <a:spcAft>
                <a:spcPts val="600"/>
              </a:spcAft>
              <a:buClr>
                <a:schemeClr val="tx1"/>
              </a:buClr>
            </a:pPr>
            <a:r>
              <a:rPr lang="en-US" sz="2800" dirty="0"/>
              <a:t>How to access and use the data on ELs from the Office for Civil Rights’ Civil Rights Data Collection (CRDC).  </a:t>
            </a:r>
            <a:r>
              <a:rPr lang="en-US" sz="2800" dirty="0">
                <a:hlinkClick r:id="rId3"/>
              </a:rPr>
              <a:t>https://ocrdata.ed.gov/</a:t>
            </a:r>
            <a:endParaRPr lang="en-US" sz="2800" dirty="0"/>
          </a:p>
        </p:txBody>
      </p:sp>
      <p:sp>
        <p:nvSpPr>
          <p:cNvPr id="11" name="Slide Number Placeholder 10"/>
          <p:cNvSpPr>
            <a:spLocks noGrp="1"/>
          </p:cNvSpPr>
          <p:nvPr>
            <p:ph type="sldNum" sz="quarter" idx="12"/>
          </p:nvPr>
        </p:nvSpPr>
        <p:spPr/>
        <p:txBody>
          <a:bodyPr/>
          <a:lstStyle/>
          <a:p>
            <a:fld id="{51673D77-75BC-424E-BFFA-F0B1EFAD03D4}" type="slidenum">
              <a:rPr lang="en-US" smtClean="0"/>
              <a:pPr/>
              <a:t>20</a:t>
            </a:fld>
            <a:endParaRPr lang="en-US" dirty="0"/>
          </a:p>
        </p:txBody>
      </p:sp>
      <p:sp>
        <p:nvSpPr>
          <p:cNvPr id="9" name="Title 1">
            <a:extLst>
              <a:ext uri="{FF2B5EF4-FFF2-40B4-BE49-F238E27FC236}">
                <a16:creationId xmlns:a16="http://schemas.microsoft.com/office/drawing/2014/main" id="{9AC6DBFD-1118-4286-8D78-DDFB23FE8D27}"/>
              </a:ext>
            </a:extLst>
          </p:cNvPr>
          <p:cNvSpPr txBox="1">
            <a:spLocks/>
          </p:cNvSpPr>
          <p:nvPr/>
        </p:nvSpPr>
        <p:spPr>
          <a:xfrm>
            <a:off x="266700" y="1143000"/>
            <a:ext cx="8153400" cy="990600"/>
          </a:xfrm>
          <a:prstGeom prst="rect">
            <a:avLst/>
          </a:prstGeom>
        </p:spPr>
        <p:txBody>
          <a:bodyPr/>
          <a:lstStyle>
            <a:lvl1pPr algn="l" rtl="0" eaLnBrk="1" latinLnBrk="0" hangingPunct="1">
              <a:spcBef>
                <a:spcPct val="0"/>
              </a:spcBef>
              <a:buNone/>
              <a:defRPr kumimoji="0" sz="4400" kern="1200">
                <a:solidFill>
                  <a:schemeClr val="tx2"/>
                </a:solidFill>
                <a:latin typeface="+mj-lt"/>
                <a:ea typeface="+mj-ea"/>
                <a:cs typeface="+mj-cs"/>
              </a:defRPr>
            </a:lvl1pPr>
          </a:lstStyle>
          <a:p>
            <a:pPr defTabSz="914400" fontAlgn="auto">
              <a:spcAft>
                <a:spcPts val="0"/>
              </a:spcAft>
            </a:pPr>
            <a:r>
              <a:rPr lang="en-US" sz="4000" dirty="0">
                <a:hlinkClick r:id="rId4"/>
              </a:rPr>
              <a:t>Equal Access Tools</a:t>
            </a:r>
            <a:endParaRPr lang="en-US" sz="4000" dirty="0"/>
          </a:p>
        </p:txBody>
      </p:sp>
    </p:spTree>
    <p:extLst>
      <p:ext uri="{BB962C8B-B14F-4D97-AF65-F5344CB8AC3E}">
        <p14:creationId xmlns:p14="http://schemas.microsoft.com/office/powerpoint/2010/main" val="2780235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6700" y="1955800"/>
            <a:ext cx="8572500" cy="4539704"/>
          </a:xfrm>
          <a:prstGeom prst="rect">
            <a:avLst/>
          </a:prstGeom>
        </p:spPr>
        <p:txBody>
          <a:bodyPr wrap="square">
            <a:spAutoFit/>
          </a:bodyPr>
          <a:lstStyle/>
          <a:p>
            <a:pPr>
              <a:spcAft>
                <a:spcPts val="600"/>
              </a:spcAft>
              <a:buClr>
                <a:schemeClr val="tx1"/>
              </a:buClr>
            </a:pPr>
            <a:r>
              <a:rPr lang="en-US" sz="3600" b="1" dirty="0" smtClean="0">
                <a:solidFill>
                  <a:srgbClr val="17375E"/>
                </a:solidFill>
                <a:latin typeface="+mn-lt"/>
              </a:rPr>
              <a:t>Chapter 4, Tool </a:t>
            </a:r>
            <a:r>
              <a:rPr lang="en-US" sz="3600" b="1" dirty="0">
                <a:solidFill>
                  <a:srgbClr val="17375E"/>
                </a:solidFill>
                <a:latin typeface="+mn-lt"/>
              </a:rPr>
              <a:t>#2</a:t>
            </a:r>
            <a:endParaRPr lang="en-US" sz="3600" b="1" dirty="0">
              <a:solidFill>
                <a:schemeClr val="accent1">
                  <a:lumMod val="75000"/>
                </a:schemeClr>
              </a:solidFill>
              <a:latin typeface="+mn-lt"/>
            </a:endParaRPr>
          </a:p>
          <a:p>
            <a:pPr>
              <a:spcAft>
                <a:spcPts val="600"/>
              </a:spcAft>
              <a:buClr>
                <a:schemeClr val="tx1"/>
              </a:buClr>
            </a:pPr>
            <a:r>
              <a:rPr lang="en-US" sz="3200" b="1" i="1" dirty="0">
                <a:solidFill>
                  <a:srgbClr val="221E1F"/>
                </a:solidFill>
                <a:latin typeface="+mn-lt"/>
              </a:rPr>
              <a:t>Six Key Principles for Teaching EL Students</a:t>
            </a:r>
          </a:p>
          <a:p>
            <a:pPr>
              <a:spcAft>
                <a:spcPts val="600"/>
              </a:spcAft>
              <a:buClr>
                <a:schemeClr val="tx1"/>
              </a:buClr>
            </a:pPr>
            <a:r>
              <a:rPr lang="en-US" sz="2800" dirty="0"/>
              <a:t>1. Focus instruction on providing ELs with opportunities to engage in discipline-specific practices.</a:t>
            </a:r>
          </a:p>
          <a:p>
            <a:pPr>
              <a:spcAft>
                <a:spcPts val="600"/>
              </a:spcAft>
              <a:buClr>
                <a:schemeClr val="tx1"/>
              </a:buClr>
            </a:pPr>
            <a:r>
              <a:rPr lang="en-US" sz="2800" dirty="0"/>
              <a:t>2. Leverages ELs’ home language(s), cultural assets, and prior knowledge.</a:t>
            </a:r>
          </a:p>
          <a:p>
            <a:pPr>
              <a:spcAft>
                <a:spcPts val="600"/>
              </a:spcAft>
              <a:buClr>
                <a:schemeClr val="tx1"/>
              </a:buClr>
            </a:pPr>
            <a:r>
              <a:rPr lang="en-US" sz="2800" dirty="0"/>
              <a:t>3. Standards-aligned instruction for ELs is rigorous, grade-level appropriate, and provides appropriate scaffolds.</a:t>
            </a:r>
          </a:p>
          <a:p>
            <a:pPr>
              <a:spcAft>
                <a:spcPts val="600"/>
              </a:spcAft>
              <a:buClr>
                <a:schemeClr val="tx1"/>
              </a:buClr>
            </a:pPr>
            <a:endParaRPr lang="en-US" sz="2800" dirty="0"/>
          </a:p>
        </p:txBody>
      </p:sp>
      <p:sp>
        <p:nvSpPr>
          <p:cNvPr id="11" name="Slide Number Placeholder 10"/>
          <p:cNvSpPr>
            <a:spLocks noGrp="1"/>
          </p:cNvSpPr>
          <p:nvPr>
            <p:ph type="sldNum" sz="quarter" idx="12"/>
          </p:nvPr>
        </p:nvSpPr>
        <p:spPr/>
        <p:txBody>
          <a:bodyPr/>
          <a:lstStyle/>
          <a:p>
            <a:fld id="{51673D77-75BC-424E-BFFA-F0B1EFAD03D4}" type="slidenum">
              <a:rPr lang="en-US" smtClean="0"/>
              <a:pPr/>
              <a:t>21</a:t>
            </a:fld>
            <a:endParaRPr lang="en-US" dirty="0"/>
          </a:p>
        </p:txBody>
      </p:sp>
      <p:sp>
        <p:nvSpPr>
          <p:cNvPr id="9" name="Title 1">
            <a:extLst>
              <a:ext uri="{FF2B5EF4-FFF2-40B4-BE49-F238E27FC236}">
                <a16:creationId xmlns:a16="http://schemas.microsoft.com/office/drawing/2014/main" id="{9AC6DBFD-1118-4286-8D78-DDFB23FE8D27}"/>
              </a:ext>
            </a:extLst>
          </p:cNvPr>
          <p:cNvSpPr txBox="1">
            <a:spLocks/>
          </p:cNvSpPr>
          <p:nvPr/>
        </p:nvSpPr>
        <p:spPr>
          <a:xfrm>
            <a:off x="266700" y="1143000"/>
            <a:ext cx="8153400" cy="990600"/>
          </a:xfrm>
          <a:prstGeom prst="rect">
            <a:avLst/>
          </a:prstGeom>
        </p:spPr>
        <p:txBody>
          <a:bodyPr/>
          <a:lstStyle>
            <a:lvl1pPr algn="l" rtl="0" eaLnBrk="1" latinLnBrk="0" hangingPunct="1">
              <a:spcBef>
                <a:spcPct val="0"/>
              </a:spcBef>
              <a:buNone/>
              <a:defRPr kumimoji="0" sz="4400" kern="1200">
                <a:solidFill>
                  <a:schemeClr val="tx2"/>
                </a:solidFill>
                <a:latin typeface="+mj-lt"/>
                <a:ea typeface="+mj-ea"/>
                <a:cs typeface="+mj-cs"/>
              </a:defRPr>
            </a:lvl1pPr>
          </a:lstStyle>
          <a:p>
            <a:pPr defTabSz="914400" fontAlgn="auto">
              <a:spcAft>
                <a:spcPts val="0"/>
              </a:spcAft>
            </a:pPr>
            <a:r>
              <a:rPr lang="en-US" sz="4000" dirty="0">
                <a:hlinkClick r:id="rId3"/>
              </a:rPr>
              <a:t>Equal Access Tools</a:t>
            </a:r>
            <a:endParaRPr lang="en-US" sz="4000" dirty="0"/>
          </a:p>
        </p:txBody>
      </p:sp>
    </p:spTree>
    <p:extLst>
      <p:ext uri="{BB962C8B-B14F-4D97-AF65-F5344CB8AC3E}">
        <p14:creationId xmlns:p14="http://schemas.microsoft.com/office/powerpoint/2010/main" val="206227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6700" y="1955800"/>
            <a:ext cx="8572500" cy="4970591"/>
          </a:xfrm>
          <a:prstGeom prst="rect">
            <a:avLst/>
          </a:prstGeom>
        </p:spPr>
        <p:txBody>
          <a:bodyPr wrap="square">
            <a:spAutoFit/>
          </a:bodyPr>
          <a:lstStyle/>
          <a:p>
            <a:pPr>
              <a:spcAft>
                <a:spcPts val="600"/>
              </a:spcAft>
              <a:buClr>
                <a:schemeClr val="tx1"/>
              </a:buClr>
            </a:pPr>
            <a:r>
              <a:rPr lang="en-US" sz="3600" b="1" dirty="0" smtClean="0">
                <a:solidFill>
                  <a:srgbClr val="17375E"/>
                </a:solidFill>
                <a:latin typeface="+mn-lt"/>
              </a:rPr>
              <a:t>Chapter 4, Tool </a:t>
            </a:r>
            <a:r>
              <a:rPr lang="en-US" sz="3600" b="1" dirty="0">
                <a:solidFill>
                  <a:srgbClr val="17375E"/>
                </a:solidFill>
                <a:latin typeface="+mn-lt"/>
              </a:rPr>
              <a:t>#2 (continued)</a:t>
            </a:r>
            <a:endParaRPr lang="en-US" sz="3600" b="1" dirty="0">
              <a:solidFill>
                <a:schemeClr val="accent1">
                  <a:lumMod val="75000"/>
                </a:schemeClr>
              </a:solidFill>
              <a:latin typeface="+mn-lt"/>
            </a:endParaRPr>
          </a:p>
          <a:p>
            <a:pPr>
              <a:spcAft>
                <a:spcPts val="600"/>
              </a:spcAft>
              <a:buClr>
                <a:schemeClr val="tx1"/>
              </a:buClr>
            </a:pPr>
            <a:r>
              <a:rPr lang="en-US" sz="3200" b="1" i="1" dirty="0">
                <a:solidFill>
                  <a:srgbClr val="221E1F"/>
                </a:solidFill>
                <a:latin typeface="+mn-lt"/>
              </a:rPr>
              <a:t>Six Key Principles for Teaching EL Students</a:t>
            </a:r>
          </a:p>
          <a:p>
            <a:pPr>
              <a:spcAft>
                <a:spcPts val="600"/>
              </a:spcAft>
              <a:buClr>
                <a:schemeClr val="tx1"/>
              </a:buClr>
            </a:pPr>
            <a:r>
              <a:rPr lang="en-US" sz="2800" dirty="0"/>
              <a:t>4. Instruction moves ELs forward by taking into account their English proficiency level(s) and prior schooling experiences.</a:t>
            </a:r>
          </a:p>
          <a:p>
            <a:pPr>
              <a:spcAft>
                <a:spcPts val="600"/>
              </a:spcAft>
              <a:buClr>
                <a:schemeClr val="tx1"/>
              </a:buClr>
            </a:pPr>
            <a:r>
              <a:rPr lang="en-US" sz="2800" dirty="0"/>
              <a:t>5. Instruction equips ELs with strategies to comprehend and use language in a variety of academic settings.</a:t>
            </a:r>
          </a:p>
          <a:p>
            <a:pPr>
              <a:spcAft>
                <a:spcPts val="600"/>
              </a:spcAft>
              <a:buClr>
                <a:schemeClr val="tx1"/>
              </a:buClr>
            </a:pPr>
            <a:r>
              <a:rPr lang="en-US" sz="2800" dirty="0"/>
              <a:t>6. Formative assessment practices are employed to measure students’ content knowledge, academic language competence, and participation in disciplinary practices.</a:t>
            </a:r>
          </a:p>
          <a:p>
            <a:pPr>
              <a:spcAft>
                <a:spcPts val="600"/>
              </a:spcAft>
              <a:buClr>
                <a:schemeClr val="tx1"/>
              </a:buClr>
            </a:pPr>
            <a:endParaRPr lang="en-US" sz="2800" dirty="0"/>
          </a:p>
        </p:txBody>
      </p:sp>
      <p:sp>
        <p:nvSpPr>
          <p:cNvPr id="11" name="Slide Number Placeholder 10"/>
          <p:cNvSpPr>
            <a:spLocks noGrp="1"/>
          </p:cNvSpPr>
          <p:nvPr>
            <p:ph type="sldNum" sz="quarter" idx="12"/>
          </p:nvPr>
        </p:nvSpPr>
        <p:spPr/>
        <p:txBody>
          <a:bodyPr/>
          <a:lstStyle/>
          <a:p>
            <a:fld id="{51673D77-75BC-424E-BFFA-F0B1EFAD03D4}" type="slidenum">
              <a:rPr lang="en-US" smtClean="0"/>
              <a:pPr/>
              <a:t>22</a:t>
            </a:fld>
            <a:endParaRPr lang="en-US" dirty="0"/>
          </a:p>
        </p:txBody>
      </p:sp>
      <p:sp>
        <p:nvSpPr>
          <p:cNvPr id="9" name="Title 1">
            <a:extLst>
              <a:ext uri="{FF2B5EF4-FFF2-40B4-BE49-F238E27FC236}">
                <a16:creationId xmlns:a16="http://schemas.microsoft.com/office/drawing/2014/main" id="{9AC6DBFD-1118-4286-8D78-DDFB23FE8D27}"/>
              </a:ext>
            </a:extLst>
          </p:cNvPr>
          <p:cNvSpPr txBox="1">
            <a:spLocks/>
          </p:cNvSpPr>
          <p:nvPr/>
        </p:nvSpPr>
        <p:spPr>
          <a:xfrm>
            <a:off x="266700" y="1143000"/>
            <a:ext cx="8153400" cy="990600"/>
          </a:xfrm>
          <a:prstGeom prst="rect">
            <a:avLst/>
          </a:prstGeom>
        </p:spPr>
        <p:txBody>
          <a:bodyPr/>
          <a:lstStyle>
            <a:lvl1pPr algn="l" rtl="0" eaLnBrk="1" latinLnBrk="0" hangingPunct="1">
              <a:spcBef>
                <a:spcPct val="0"/>
              </a:spcBef>
              <a:buNone/>
              <a:defRPr kumimoji="0" sz="4400" kern="1200">
                <a:solidFill>
                  <a:schemeClr val="tx2"/>
                </a:solidFill>
                <a:latin typeface="+mj-lt"/>
                <a:ea typeface="+mj-ea"/>
                <a:cs typeface="+mj-cs"/>
              </a:defRPr>
            </a:lvl1pPr>
          </a:lstStyle>
          <a:p>
            <a:pPr defTabSz="914400" fontAlgn="auto">
              <a:spcAft>
                <a:spcPts val="0"/>
              </a:spcAft>
            </a:pPr>
            <a:r>
              <a:rPr lang="en-US" sz="4000" dirty="0">
                <a:hlinkClick r:id="rId3"/>
              </a:rPr>
              <a:t>Equal Access Tools</a:t>
            </a:r>
            <a:endParaRPr lang="en-US" sz="4000" dirty="0"/>
          </a:p>
        </p:txBody>
      </p:sp>
    </p:spTree>
    <p:extLst>
      <p:ext uri="{BB962C8B-B14F-4D97-AF65-F5344CB8AC3E}">
        <p14:creationId xmlns:p14="http://schemas.microsoft.com/office/powerpoint/2010/main" val="3620800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6700" y="1955800"/>
            <a:ext cx="8572500" cy="6032421"/>
          </a:xfrm>
          <a:prstGeom prst="rect">
            <a:avLst/>
          </a:prstGeom>
        </p:spPr>
        <p:txBody>
          <a:bodyPr wrap="square">
            <a:spAutoFit/>
          </a:bodyPr>
          <a:lstStyle/>
          <a:p>
            <a:pPr>
              <a:spcAft>
                <a:spcPts val="600"/>
              </a:spcAft>
              <a:buClr>
                <a:schemeClr val="tx1"/>
              </a:buClr>
            </a:pPr>
            <a:r>
              <a:rPr lang="en-US" sz="3600" b="1" dirty="0" smtClean="0">
                <a:solidFill>
                  <a:srgbClr val="17375E"/>
                </a:solidFill>
                <a:latin typeface="+mn-lt"/>
              </a:rPr>
              <a:t>Chapter 4, Tool </a:t>
            </a:r>
            <a:r>
              <a:rPr lang="en-US" sz="3600" b="1" dirty="0">
                <a:solidFill>
                  <a:srgbClr val="17375E"/>
                </a:solidFill>
                <a:latin typeface="+mn-lt"/>
              </a:rPr>
              <a:t>#3</a:t>
            </a:r>
            <a:endParaRPr lang="en-US" sz="3600" b="1" dirty="0">
              <a:solidFill>
                <a:schemeClr val="accent1">
                  <a:lumMod val="75000"/>
                </a:schemeClr>
              </a:solidFill>
              <a:latin typeface="+mn-lt"/>
            </a:endParaRPr>
          </a:p>
          <a:p>
            <a:pPr>
              <a:spcAft>
                <a:spcPts val="600"/>
              </a:spcAft>
              <a:buClr>
                <a:schemeClr val="tx1"/>
              </a:buClr>
            </a:pPr>
            <a:r>
              <a:rPr lang="en-US" sz="3200" b="1" i="1" dirty="0">
                <a:solidFill>
                  <a:srgbClr val="221E1F"/>
                </a:solidFill>
                <a:latin typeface="+mn-lt"/>
              </a:rPr>
              <a:t>English Learners and the College- and Career-Ready Standards </a:t>
            </a:r>
            <a:r>
              <a:rPr lang="en-US" sz="3200" b="1" i="1" dirty="0">
                <a:solidFill>
                  <a:schemeClr val="accent1">
                    <a:lumMod val="75000"/>
                  </a:schemeClr>
                </a:solidFill>
                <a:latin typeface="+mn-lt"/>
              </a:rPr>
              <a:t>(Language Arts)</a:t>
            </a:r>
          </a:p>
          <a:p>
            <a:pPr>
              <a:spcAft>
                <a:spcPts val="600"/>
              </a:spcAft>
              <a:buClr>
                <a:schemeClr val="tx1"/>
              </a:buClr>
            </a:pPr>
            <a:endParaRPr lang="en-US" sz="1200" dirty="0"/>
          </a:p>
          <a:p>
            <a:pPr marL="514350" indent="-514350">
              <a:spcAft>
                <a:spcPts val="600"/>
              </a:spcAft>
              <a:buClr>
                <a:schemeClr val="tx1"/>
              </a:buClr>
              <a:buAutoNum type="arabicPeriod"/>
            </a:pPr>
            <a:r>
              <a:rPr lang="en-US" sz="2800" dirty="0"/>
              <a:t>Employ teachers who are highly qualified to teach EL</a:t>
            </a:r>
          </a:p>
          <a:p>
            <a:pPr marL="514350" indent="-514350">
              <a:spcAft>
                <a:spcPts val="600"/>
              </a:spcAft>
              <a:buClr>
                <a:schemeClr val="tx1"/>
              </a:buClr>
              <a:buAutoNum type="arabicPeriod"/>
            </a:pPr>
            <a:r>
              <a:rPr lang="en-US" sz="2800" dirty="0"/>
              <a:t>Maintain literacy-rich school environments </a:t>
            </a:r>
          </a:p>
          <a:p>
            <a:pPr marL="514350" indent="-514350">
              <a:spcAft>
                <a:spcPts val="600"/>
              </a:spcAft>
              <a:buClr>
                <a:schemeClr val="tx1"/>
              </a:buClr>
              <a:buAutoNum type="arabicPeriod"/>
            </a:pPr>
            <a:r>
              <a:rPr lang="en-US" sz="2800" dirty="0"/>
              <a:t>Instruction that develops foundational skills in English</a:t>
            </a:r>
          </a:p>
          <a:p>
            <a:pPr marL="514350" indent="-514350">
              <a:spcAft>
                <a:spcPts val="600"/>
              </a:spcAft>
              <a:buClr>
                <a:schemeClr val="tx1"/>
              </a:buClr>
              <a:buAutoNum type="arabicPeriod"/>
            </a:pPr>
            <a:r>
              <a:rPr lang="en-US" sz="2800" dirty="0"/>
              <a:t>Ongoing assessments and feedback to guide learning</a:t>
            </a:r>
          </a:p>
          <a:p>
            <a:pPr marL="514350" indent="-514350">
              <a:spcAft>
                <a:spcPts val="600"/>
              </a:spcAft>
              <a:buClr>
                <a:schemeClr val="tx1"/>
              </a:buClr>
              <a:buAutoNum type="arabicPeriod"/>
            </a:pPr>
            <a:r>
              <a:rPr lang="en-US" sz="2800" dirty="0"/>
              <a:t>Opportunities for classroom discourse and interaction </a:t>
            </a:r>
          </a:p>
          <a:p>
            <a:pPr marL="514350" indent="-514350">
              <a:spcAft>
                <a:spcPts val="600"/>
              </a:spcAft>
              <a:buClr>
                <a:schemeClr val="tx1"/>
              </a:buClr>
              <a:buAutoNum type="arabicPeriod"/>
            </a:pPr>
            <a:endParaRPr lang="en-US" sz="2800" dirty="0"/>
          </a:p>
          <a:p>
            <a:pPr marL="514350" indent="-514350">
              <a:spcAft>
                <a:spcPts val="600"/>
              </a:spcAft>
              <a:buClr>
                <a:schemeClr val="tx1"/>
              </a:buClr>
              <a:buAutoNum type="arabicPeriod"/>
            </a:pPr>
            <a:endParaRPr lang="en-US" sz="2800" dirty="0"/>
          </a:p>
          <a:p>
            <a:pPr marL="514350" indent="-514350">
              <a:spcAft>
                <a:spcPts val="600"/>
              </a:spcAft>
              <a:buClr>
                <a:schemeClr val="tx1"/>
              </a:buClr>
              <a:buAutoNum type="arabicPeriod"/>
            </a:pPr>
            <a:endParaRPr lang="en-US" sz="2800" dirty="0"/>
          </a:p>
        </p:txBody>
      </p:sp>
      <p:sp>
        <p:nvSpPr>
          <p:cNvPr id="11" name="Slide Number Placeholder 10"/>
          <p:cNvSpPr>
            <a:spLocks noGrp="1"/>
          </p:cNvSpPr>
          <p:nvPr>
            <p:ph type="sldNum" sz="quarter" idx="12"/>
          </p:nvPr>
        </p:nvSpPr>
        <p:spPr/>
        <p:txBody>
          <a:bodyPr/>
          <a:lstStyle/>
          <a:p>
            <a:fld id="{51673D77-75BC-424E-BFFA-F0B1EFAD03D4}" type="slidenum">
              <a:rPr lang="en-US" smtClean="0"/>
              <a:pPr/>
              <a:t>23</a:t>
            </a:fld>
            <a:endParaRPr lang="en-US" dirty="0"/>
          </a:p>
        </p:txBody>
      </p:sp>
      <p:sp>
        <p:nvSpPr>
          <p:cNvPr id="9" name="Title 1">
            <a:extLst>
              <a:ext uri="{FF2B5EF4-FFF2-40B4-BE49-F238E27FC236}">
                <a16:creationId xmlns:a16="http://schemas.microsoft.com/office/drawing/2014/main" id="{9AC6DBFD-1118-4286-8D78-DDFB23FE8D27}"/>
              </a:ext>
            </a:extLst>
          </p:cNvPr>
          <p:cNvSpPr txBox="1">
            <a:spLocks/>
          </p:cNvSpPr>
          <p:nvPr/>
        </p:nvSpPr>
        <p:spPr>
          <a:xfrm>
            <a:off x="266700" y="1143000"/>
            <a:ext cx="8153400" cy="990600"/>
          </a:xfrm>
          <a:prstGeom prst="rect">
            <a:avLst/>
          </a:prstGeom>
        </p:spPr>
        <p:txBody>
          <a:bodyPr/>
          <a:lstStyle>
            <a:lvl1pPr algn="l" rtl="0" eaLnBrk="1" latinLnBrk="0" hangingPunct="1">
              <a:spcBef>
                <a:spcPct val="0"/>
              </a:spcBef>
              <a:buNone/>
              <a:defRPr kumimoji="0" sz="4400" kern="1200">
                <a:solidFill>
                  <a:schemeClr val="tx2"/>
                </a:solidFill>
                <a:latin typeface="+mj-lt"/>
                <a:ea typeface="+mj-ea"/>
                <a:cs typeface="+mj-cs"/>
              </a:defRPr>
            </a:lvl1pPr>
          </a:lstStyle>
          <a:p>
            <a:pPr defTabSz="914400" fontAlgn="auto">
              <a:spcAft>
                <a:spcPts val="0"/>
              </a:spcAft>
            </a:pPr>
            <a:r>
              <a:rPr lang="en-US" sz="4000" dirty="0">
                <a:hlinkClick r:id="rId3"/>
              </a:rPr>
              <a:t>Equal Access Tools</a:t>
            </a:r>
            <a:endParaRPr lang="en-US" sz="4000" dirty="0"/>
          </a:p>
        </p:txBody>
      </p:sp>
    </p:spTree>
    <p:extLst>
      <p:ext uri="{BB962C8B-B14F-4D97-AF65-F5344CB8AC3E}">
        <p14:creationId xmlns:p14="http://schemas.microsoft.com/office/powerpoint/2010/main" val="382575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6700" y="1955800"/>
            <a:ext cx="8572500" cy="3693319"/>
          </a:xfrm>
          <a:prstGeom prst="rect">
            <a:avLst/>
          </a:prstGeom>
        </p:spPr>
        <p:txBody>
          <a:bodyPr wrap="square">
            <a:spAutoFit/>
          </a:bodyPr>
          <a:lstStyle/>
          <a:p>
            <a:pPr>
              <a:spcAft>
                <a:spcPts val="600"/>
              </a:spcAft>
              <a:buClr>
                <a:schemeClr val="tx1"/>
              </a:buClr>
            </a:pPr>
            <a:r>
              <a:rPr lang="en-US" sz="3200" b="1" dirty="0" smtClean="0">
                <a:solidFill>
                  <a:srgbClr val="17375E"/>
                </a:solidFill>
                <a:latin typeface="+mn-lt"/>
              </a:rPr>
              <a:t>Chapter 4, Tool </a:t>
            </a:r>
            <a:r>
              <a:rPr lang="en-US" sz="3200" b="1" dirty="0">
                <a:solidFill>
                  <a:srgbClr val="17375E"/>
                </a:solidFill>
                <a:latin typeface="+mn-lt"/>
              </a:rPr>
              <a:t>#4</a:t>
            </a:r>
            <a:endParaRPr lang="en-US" sz="3200" b="1" dirty="0">
              <a:solidFill>
                <a:schemeClr val="accent1">
                  <a:lumMod val="75000"/>
                </a:schemeClr>
              </a:solidFill>
              <a:latin typeface="+mn-lt"/>
            </a:endParaRPr>
          </a:p>
          <a:p>
            <a:pPr>
              <a:spcAft>
                <a:spcPts val="600"/>
              </a:spcAft>
              <a:buClr>
                <a:schemeClr val="tx1"/>
              </a:buClr>
            </a:pPr>
            <a:r>
              <a:rPr lang="en-US" sz="2800" b="1" i="1" dirty="0">
                <a:solidFill>
                  <a:srgbClr val="221E1F"/>
                </a:solidFill>
                <a:latin typeface="+mn-lt"/>
              </a:rPr>
              <a:t>Serving Gifted English Learners</a:t>
            </a:r>
            <a:endParaRPr lang="en-US" sz="1100" dirty="0"/>
          </a:p>
          <a:p>
            <a:pPr marL="514350" indent="-514350">
              <a:spcAft>
                <a:spcPts val="600"/>
              </a:spcAft>
              <a:buClr>
                <a:schemeClr val="tx1"/>
              </a:buClr>
              <a:buAutoNum type="arabicPeriod"/>
            </a:pPr>
            <a:r>
              <a:rPr lang="en-US" sz="2400" dirty="0"/>
              <a:t>Focus Research on Equity Issues</a:t>
            </a:r>
          </a:p>
          <a:p>
            <a:pPr marL="514350" indent="-514350">
              <a:spcAft>
                <a:spcPts val="600"/>
              </a:spcAft>
              <a:buClr>
                <a:schemeClr val="tx1"/>
              </a:buClr>
              <a:buAutoNum type="arabicPeriod"/>
            </a:pPr>
            <a:r>
              <a:rPr lang="en-US" sz="2400" dirty="0"/>
              <a:t>Develop culturally sensitive identification protocols.</a:t>
            </a:r>
          </a:p>
          <a:p>
            <a:pPr marL="514350" indent="-514350">
              <a:spcAft>
                <a:spcPts val="600"/>
              </a:spcAft>
              <a:buClr>
                <a:schemeClr val="tx1"/>
              </a:buClr>
              <a:buAutoNum type="arabicPeriod"/>
            </a:pPr>
            <a:r>
              <a:rPr lang="en-US" sz="2400" dirty="0"/>
              <a:t>Provide essential supports for </a:t>
            </a:r>
            <a:r>
              <a:rPr lang="en-US" sz="2400" dirty="0" smtClean="0"/>
              <a:t>culturally and linguistically diverse </a:t>
            </a:r>
            <a:r>
              <a:rPr lang="en-US" sz="2400" dirty="0"/>
              <a:t>gifted students.</a:t>
            </a:r>
          </a:p>
          <a:p>
            <a:pPr marL="514350" indent="-514350">
              <a:spcAft>
                <a:spcPts val="600"/>
              </a:spcAft>
              <a:buClr>
                <a:schemeClr val="tx1"/>
              </a:buClr>
              <a:buFontTx/>
              <a:buAutoNum type="arabicPeriod"/>
            </a:pPr>
            <a:r>
              <a:rPr lang="en-US" sz="2400" dirty="0"/>
              <a:t>Ensure early and continuous access to high-end curriculum.</a:t>
            </a:r>
          </a:p>
          <a:p>
            <a:pPr marL="514350" indent="-514350">
              <a:spcAft>
                <a:spcPts val="600"/>
              </a:spcAft>
              <a:buClr>
                <a:schemeClr val="tx1"/>
              </a:buClr>
              <a:buAutoNum type="arabicPeriod"/>
            </a:pPr>
            <a:r>
              <a:rPr lang="en-US" sz="2400" dirty="0"/>
              <a:t>Establish effective home, school, and community connections</a:t>
            </a:r>
            <a:r>
              <a:rPr lang="en-US" sz="2400" dirty="0" smtClean="0"/>
              <a:t>.</a:t>
            </a:r>
            <a:endParaRPr lang="en-US" sz="2400" dirty="0"/>
          </a:p>
        </p:txBody>
      </p:sp>
      <p:sp>
        <p:nvSpPr>
          <p:cNvPr id="11" name="Slide Number Placeholder 10"/>
          <p:cNvSpPr>
            <a:spLocks noGrp="1"/>
          </p:cNvSpPr>
          <p:nvPr>
            <p:ph type="sldNum" sz="quarter" idx="12"/>
          </p:nvPr>
        </p:nvSpPr>
        <p:spPr/>
        <p:txBody>
          <a:bodyPr/>
          <a:lstStyle/>
          <a:p>
            <a:fld id="{51673D77-75BC-424E-BFFA-F0B1EFAD03D4}" type="slidenum">
              <a:rPr lang="en-US" smtClean="0"/>
              <a:pPr/>
              <a:t>24</a:t>
            </a:fld>
            <a:endParaRPr lang="en-US" dirty="0"/>
          </a:p>
        </p:txBody>
      </p:sp>
      <p:sp>
        <p:nvSpPr>
          <p:cNvPr id="9" name="Title 1">
            <a:extLst>
              <a:ext uri="{FF2B5EF4-FFF2-40B4-BE49-F238E27FC236}">
                <a16:creationId xmlns:a16="http://schemas.microsoft.com/office/drawing/2014/main" id="{9AC6DBFD-1118-4286-8D78-DDFB23FE8D27}"/>
              </a:ext>
            </a:extLst>
          </p:cNvPr>
          <p:cNvSpPr txBox="1">
            <a:spLocks/>
          </p:cNvSpPr>
          <p:nvPr/>
        </p:nvSpPr>
        <p:spPr>
          <a:xfrm>
            <a:off x="404446" y="1141302"/>
            <a:ext cx="8225204" cy="1091943"/>
          </a:xfrm>
          <a:prstGeom prst="rect">
            <a:avLst/>
          </a:prstGeom>
        </p:spPr>
        <p:txBody>
          <a:bodyPr/>
          <a:lstStyle>
            <a:lvl1pPr algn="l" rtl="0" eaLnBrk="1" latinLnBrk="0" hangingPunct="1">
              <a:spcBef>
                <a:spcPct val="0"/>
              </a:spcBef>
              <a:buNone/>
              <a:defRPr kumimoji="0" sz="4400" kern="1200">
                <a:solidFill>
                  <a:schemeClr val="tx2"/>
                </a:solidFill>
                <a:latin typeface="+mj-lt"/>
                <a:ea typeface="+mj-ea"/>
                <a:cs typeface="+mj-cs"/>
              </a:defRPr>
            </a:lvl1pPr>
          </a:lstStyle>
          <a:p>
            <a:pPr defTabSz="914400" fontAlgn="auto">
              <a:spcAft>
                <a:spcPts val="0"/>
              </a:spcAft>
            </a:pPr>
            <a:r>
              <a:rPr lang="en-US" sz="4000" dirty="0">
                <a:hlinkClick r:id="rId3"/>
              </a:rPr>
              <a:t>Equal Access Tools</a:t>
            </a:r>
            <a:endParaRPr lang="en-US" sz="4000" dirty="0"/>
          </a:p>
        </p:txBody>
      </p:sp>
    </p:spTree>
    <p:extLst>
      <p:ext uri="{BB962C8B-B14F-4D97-AF65-F5344CB8AC3E}">
        <p14:creationId xmlns:p14="http://schemas.microsoft.com/office/powerpoint/2010/main" val="543206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6700" y="2438400"/>
            <a:ext cx="8572500" cy="5047536"/>
          </a:xfrm>
          <a:prstGeom prst="rect">
            <a:avLst/>
          </a:prstGeom>
        </p:spPr>
        <p:txBody>
          <a:bodyPr wrap="square">
            <a:spAutoFit/>
          </a:bodyPr>
          <a:lstStyle/>
          <a:p>
            <a:pPr>
              <a:spcAft>
                <a:spcPts val="600"/>
              </a:spcAft>
              <a:buClr>
                <a:schemeClr val="tx1"/>
              </a:buClr>
            </a:pPr>
            <a:r>
              <a:rPr lang="en-US" sz="3600" b="1" dirty="0" smtClean="0">
                <a:solidFill>
                  <a:srgbClr val="17375E"/>
                </a:solidFill>
                <a:latin typeface="+mn-lt"/>
              </a:rPr>
              <a:t>Chapter 5, Tool </a:t>
            </a:r>
            <a:r>
              <a:rPr lang="en-US" sz="3600" b="1" dirty="0">
                <a:solidFill>
                  <a:srgbClr val="17375E"/>
                </a:solidFill>
                <a:latin typeface="+mn-lt"/>
              </a:rPr>
              <a:t>#1</a:t>
            </a:r>
            <a:endParaRPr lang="en-US" sz="3600" b="1" dirty="0">
              <a:solidFill>
                <a:schemeClr val="accent1">
                  <a:lumMod val="75000"/>
                </a:schemeClr>
              </a:solidFill>
              <a:latin typeface="+mn-lt"/>
            </a:endParaRPr>
          </a:p>
          <a:p>
            <a:pPr>
              <a:spcAft>
                <a:spcPts val="600"/>
              </a:spcAft>
              <a:buClr>
                <a:schemeClr val="tx1"/>
              </a:buClr>
            </a:pPr>
            <a:r>
              <a:rPr lang="en-US" sz="3200" b="1" i="1" dirty="0">
                <a:solidFill>
                  <a:srgbClr val="221E1F"/>
                </a:solidFill>
                <a:latin typeface="+mn-lt"/>
              </a:rPr>
              <a:t>Diversity Self-Assessment</a:t>
            </a:r>
            <a:endParaRPr lang="en-US" sz="1200" dirty="0"/>
          </a:p>
          <a:p>
            <a:pPr>
              <a:spcAft>
                <a:spcPts val="600"/>
              </a:spcAft>
              <a:buClr>
                <a:schemeClr val="tx1"/>
              </a:buClr>
            </a:pPr>
            <a:r>
              <a:rPr lang="en-US" sz="2800" dirty="0"/>
              <a:t>Self-assessment questions can help generate conversation among teachers and other education personnel on the topic of diversity.  Following are sample questions:</a:t>
            </a:r>
          </a:p>
          <a:p>
            <a:pPr marL="514350" indent="-514350">
              <a:spcAft>
                <a:spcPts val="600"/>
              </a:spcAft>
              <a:buClr>
                <a:schemeClr val="tx1"/>
              </a:buClr>
              <a:buAutoNum type="arabicPeriod"/>
            </a:pPr>
            <a:r>
              <a:rPr lang="en-US" sz="2800" dirty="0"/>
              <a:t>What is my definition of diversity?</a:t>
            </a:r>
          </a:p>
          <a:p>
            <a:pPr marL="514350" indent="-514350">
              <a:spcAft>
                <a:spcPts val="600"/>
              </a:spcAft>
              <a:buClr>
                <a:schemeClr val="tx1"/>
              </a:buClr>
              <a:buAutoNum type="arabicPeriod"/>
            </a:pPr>
            <a:r>
              <a:rPr lang="en-US" sz="2800" dirty="0"/>
              <a:t>Do the children in my classroom and school come from diverse cultural backgrounds?</a:t>
            </a:r>
          </a:p>
          <a:p>
            <a:pPr>
              <a:spcAft>
                <a:spcPts val="600"/>
              </a:spcAft>
              <a:buClr>
                <a:schemeClr val="tx1"/>
              </a:buClr>
            </a:pPr>
            <a:endParaRPr lang="en-US" sz="2800" dirty="0"/>
          </a:p>
          <a:p>
            <a:pPr>
              <a:spcAft>
                <a:spcPts val="600"/>
              </a:spcAft>
              <a:buClr>
                <a:schemeClr val="tx1"/>
              </a:buClr>
            </a:pPr>
            <a:endParaRPr lang="en-US" sz="2800" dirty="0"/>
          </a:p>
        </p:txBody>
      </p:sp>
      <p:sp>
        <p:nvSpPr>
          <p:cNvPr id="11" name="Slide Number Placeholder 10"/>
          <p:cNvSpPr>
            <a:spLocks noGrp="1"/>
          </p:cNvSpPr>
          <p:nvPr>
            <p:ph type="sldNum" sz="quarter" idx="12"/>
          </p:nvPr>
        </p:nvSpPr>
        <p:spPr/>
        <p:txBody>
          <a:bodyPr/>
          <a:lstStyle/>
          <a:p>
            <a:fld id="{51673D77-75BC-424E-BFFA-F0B1EFAD03D4}" type="slidenum">
              <a:rPr lang="en-US" smtClean="0"/>
              <a:pPr/>
              <a:t>25</a:t>
            </a:fld>
            <a:endParaRPr lang="en-US" dirty="0"/>
          </a:p>
        </p:txBody>
      </p:sp>
      <p:sp>
        <p:nvSpPr>
          <p:cNvPr id="9" name="Title 1">
            <a:extLst>
              <a:ext uri="{FF2B5EF4-FFF2-40B4-BE49-F238E27FC236}">
                <a16:creationId xmlns:a16="http://schemas.microsoft.com/office/drawing/2014/main" id="{9AC6DBFD-1118-4286-8D78-DDFB23FE8D27}"/>
              </a:ext>
            </a:extLst>
          </p:cNvPr>
          <p:cNvSpPr txBox="1">
            <a:spLocks/>
          </p:cNvSpPr>
          <p:nvPr/>
        </p:nvSpPr>
        <p:spPr>
          <a:xfrm>
            <a:off x="266700" y="1143000"/>
            <a:ext cx="8153400" cy="990600"/>
          </a:xfrm>
          <a:prstGeom prst="rect">
            <a:avLst/>
          </a:prstGeom>
        </p:spPr>
        <p:txBody>
          <a:bodyPr/>
          <a:lstStyle>
            <a:lvl1pPr algn="l" rtl="0" eaLnBrk="1" latinLnBrk="0" hangingPunct="1">
              <a:spcBef>
                <a:spcPct val="0"/>
              </a:spcBef>
              <a:buNone/>
              <a:defRPr kumimoji="0" sz="4400" kern="1200">
                <a:solidFill>
                  <a:schemeClr val="tx2"/>
                </a:solidFill>
                <a:latin typeface="+mj-lt"/>
                <a:ea typeface="+mj-ea"/>
                <a:cs typeface="+mj-cs"/>
              </a:defRPr>
            </a:lvl1pPr>
          </a:lstStyle>
          <a:p>
            <a:pPr defTabSz="914400" fontAlgn="auto">
              <a:spcAft>
                <a:spcPts val="0"/>
              </a:spcAft>
            </a:pPr>
            <a:r>
              <a:rPr lang="en-US" sz="4000" dirty="0">
                <a:hlinkClick r:id="rId3"/>
              </a:rPr>
              <a:t>Creating an Inclusive Environment For</a:t>
            </a:r>
            <a:r>
              <a:rPr lang="en-US" sz="4000" dirty="0"/>
              <a:t> </a:t>
            </a:r>
            <a:r>
              <a:rPr lang="en-US" sz="4000" dirty="0">
                <a:hlinkClick r:id="rId3"/>
              </a:rPr>
              <a:t>English Learners Tools</a:t>
            </a:r>
            <a:endParaRPr lang="en-US" sz="4000" dirty="0"/>
          </a:p>
        </p:txBody>
      </p:sp>
    </p:spTree>
    <p:extLst>
      <p:ext uri="{BB962C8B-B14F-4D97-AF65-F5344CB8AC3E}">
        <p14:creationId xmlns:p14="http://schemas.microsoft.com/office/powerpoint/2010/main" val="4219003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6700" y="2438400"/>
            <a:ext cx="8572500" cy="3447098"/>
          </a:xfrm>
          <a:prstGeom prst="rect">
            <a:avLst/>
          </a:prstGeom>
        </p:spPr>
        <p:txBody>
          <a:bodyPr wrap="square">
            <a:spAutoFit/>
          </a:bodyPr>
          <a:lstStyle/>
          <a:p>
            <a:pPr>
              <a:spcAft>
                <a:spcPts val="600"/>
              </a:spcAft>
              <a:buClr>
                <a:schemeClr val="tx1"/>
              </a:buClr>
            </a:pPr>
            <a:r>
              <a:rPr lang="en-US" sz="3600" b="1" dirty="0" smtClean="0">
                <a:solidFill>
                  <a:srgbClr val="17375E"/>
                </a:solidFill>
                <a:latin typeface="+mn-lt"/>
              </a:rPr>
              <a:t>Chapter 5, Tool </a:t>
            </a:r>
            <a:r>
              <a:rPr lang="en-US" sz="3600" b="1" dirty="0">
                <a:solidFill>
                  <a:srgbClr val="17375E"/>
                </a:solidFill>
                <a:latin typeface="+mn-lt"/>
              </a:rPr>
              <a:t>#2</a:t>
            </a:r>
            <a:endParaRPr lang="en-US" sz="3600" b="1" dirty="0">
              <a:solidFill>
                <a:schemeClr val="accent1">
                  <a:lumMod val="75000"/>
                </a:schemeClr>
              </a:solidFill>
              <a:latin typeface="+mn-lt"/>
            </a:endParaRPr>
          </a:p>
          <a:p>
            <a:pPr>
              <a:spcAft>
                <a:spcPts val="600"/>
              </a:spcAft>
              <a:buClr>
                <a:schemeClr val="tx1"/>
              </a:buClr>
            </a:pPr>
            <a:r>
              <a:rPr lang="en-US" sz="3200" b="1" i="1" dirty="0">
                <a:solidFill>
                  <a:srgbClr val="221E1F"/>
                </a:solidFill>
                <a:latin typeface="+mn-lt"/>
              </a:rPr>
              <a:t>Resources to Address Bullying and Harassment</a:t>
            </a:r>
            <a:endParaRPr lang="en-US" sz="1200" dirty="0"/>
          </a:p>
          <a:p>
            <a:pPr>
              <a:spcAft>
                <a:spcPts val="600"/>
              </a:spcAft>
              <a:buClr>
                <a:schemeClr val="tx1"/>
              </a:buClr>
            </a:pPr>
            <a:r>
              <a:rPr lang="en-US" sz="2800" dirty="0"/>
              <a:t>1. The AAPI Task Force created a bullying prevention website at </a:t>
            </a:r>
            <a:r>
              <a:rPr lang="en-US" sz="2800" dirty="0">
                <a:hlinkClick r:id="rId3"/>
              </a:rPr>
              <a:t>https://sites.ed.gov/aapi/aapibullying</a:t>
            </a:r>
            <a:r>
              <a:rPr lang="en-US" sz="2800" dirty="0"/>
              <a:t>. The website includes timely, relevant statistics about bullying, specifically bullying related to race, religion, or immigration status. </a:t>
            </a:r>
          </a:p>
        </p:txBody>
      </p:sp>
      <p:sp>
        <p:nvSpPr>
          <p:cNvPr id="11" name="Slide Number Placeholder 10"/>
          <p:cNvSpPr>
            <a:spLocks noGrp="1"/>
          </p:cNvSpPr>
          <p:nvPr>
            <p:ph type="sldNum" sz="quarter" idx="12"/>
          </p:nvPr>
        </p:nvSpPr>
        <p:spPr/>
        <p:txBody>
          <a:bodyPr/>
          <a:lstStyle/>
          <a:p>
            <a:fld id="{51673D77-75BC-424E-BFFA-F0B1EFAD03D4}" type="slidenum">
              <a:rPr lang="en-US" smtClean="0"/>
              <a:pPr/>
              <a:t>26</a:t>
            </a:fld>
            <a:endParaRPr lang="en-US" dirty="0"/>
          </a:p>
        </p:txBody>
      </p:sp>
      <p:sp>
        <p:nvSpPr>
          <p:cNvPr id="9" name="Title 1">
            <a:extLst>
              <a:ext uri="{FF2B5EF4-FFF2-40B4-BE49-F238E27FC236}">
                <a16:creationId xmlns:a16="http://schemas.microsoft.com/office/drawing/2014/main" id="{9AC6DBFD-1118-4286-8D78-DDFB23FE8D27}"/>
              </a:ext>
            </a:extLst>
          </p:cNvPr>
          <p:cNvSpPr txBox="1">
            <a:spLocks/>
          </p:cNvSpPr>
          <p:nvPr/>
        </p:nvSpPr>
        <p:spPr>
          <a:xfrm>
            <a:off x="266700" y="1143000"/>
            <a:ext cx="8153400" cy="990600"/>
          </a:xfrm>
          <a:prstGeom prst="rect">
            <a:avLst/>
          </a:prstGeom>
        </p:spPr>
        <p:txBody>
          <a:bodyPr/>
          <a:lstStyle>
            <a:lvl1pPr algn="l" rtl="0" eaLnBrk="1" latinLnBrk="0" hangingPunct="1">
              <a:spcBef>
                <a:spcPct val="0"/>
              </a:spcBef>
              <a:buNone/>
              <a:defRPr kumimoji="0" sz="4400" kern="1200">
                <a:solidFill>
                  <a:schemeClr val="tx2"/>
                </a:solidFill>
                <a:latin typeface="+mj-lt"/>
                <a:ea typeface="+mj-ea"/>
                <a:cs typeface="+mj-cs"/>
              </a:defRPr>
            </a:lvl1pPr>
          </a:lstStyle>
          <a:p>
            <a:pPr defTabSz="914400" fontAlgn="auto">
              <a:spcAft>
                <a:spcPts val="0"/>
              </a:spcAft>
            </a:pPr>
            <a:r>
              <a:rPr lang="en-US" sz="4000" dirty="0">
                <a:hlinkClick r:id="rId4"/>
              </a:rPr>
              <a:t>Creating an Inclusive Environment For English Learners Tools</a:t>
            </a:r>
            <a:endParaRPr lang="en-US" sz="4000" dirty="0"/>
          </a:p>
        </p:txBody>
      </p:sp>
    </p:spTree>
    <p:extLst>
      <p:ext uri="{BB962C8B-B14F-4D97-AF65-F5344CB8AC3E}">
        <p14:creationId xmlns:p14="http://schemas.microsoft.com/office/powerpoint/2010/main" val="2738290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6700" y="2438400"/>
            <a:ext cx="8572500" cy="1723549"/>
          </a:xfrm>
          <a:prstGeom prst="rect">
            <a:avLst/>
          </a:prstGeom>
        </p:spPr>
        <p:txBody>
          <a:bodyPr wrap="square">
            <a:spAutoFit/>
          </a:bodyPr>
          <a:lstStyle/>
          <a:p>
            <a:pPr>
              <a:spcAft>
                <a:spcPts val="600"/>
              </a:spcAft>
              <a:buClr>
                <a:schemeClr val="tx1"/>
              </a:buClr>
            </a:pPr>
            <a:r>
              <a:rPr lang="en-US" sz="3600" b="1" dirty="0">
                <a:solidFill>
                  <a:srgbClr val="17375E"/>
                </a:solidFill>
                <a:latin typeface="+mn-lt"/>
              </a:rPr>
              <a:t>Tool #3</a:t>
            </a:r>
            <a:endParaRPr lang="en-US" sz="3600" b="1" dirty="0">
              <a:solidFill>
                <a:schemeClr val="accent1">
                  <a:lumMod val="75000"/>
                </a:schemeClr>
              </a:solidFill>
              <a:latin typeface="+mn-lt"/>
            </a:endParaRPr>
          </a:p>
          <a:p>
            <a:pPr>
              <a:spcAft>
                <a:spcPts val="600"/>
              </a:spcAft>
              <a:buClr>
                <a:schemeClr val="tx1"/>
              </a:buClr>
            </a:pPr>
            <a:r>
              <a:rPr lang="en-US" sz="3200" b="1" i="1" dirty="0">
                <a:solidFill>
                  <a:srgbClr val="221E1F"/>
                </a:solidFill>
                <a:latin typeface="+mn-lt"/>
                <a:hlinkClick r:id="rId3"/>
              </a:rPr>
              <a:t>Sample</a:t>
            </a:r>
            <a:r>
              <a:rPr lang="en-US" sz="3200" b="1" i="1" dirty="0">
                <a:solidFill>
                  <a:srgbClr val="221E1F"/>
                </a:solidFill>
                <a:latin typeface="+mn-lt"/>
              </a:rPr>
              <a:t> Self-Monitoring Aid</a:t>
            </a:r>
            <a:endParaRPr lang="en-US" sz="1200" dirty="0"/>
          </a:p>
          <a:p>
            <a:pPr>
              <a:spcAft>
                <a:spcPts val="600"/>
              </a:spcAft>
              <a:buClr>
                <a:schemeClr val="tx1"/>
              </a:buClr>
            </a:pPr>
            <a:endParaRPr lang="en-US" sz="2800" dirty="0"/>
          </a:p>
        </p:txBody>
      </p:sp>
      <p:sp>
        <p:nvSpPr>
          <p:cNvPr id="11" name="Slide Number Placeholder 10"/>
          <p:cNvSpPr>
            <a:spLocks noGrp="1"/>
          </p:cNvSpPr>
          <p:nvPr>
            <p:ph type="sldNum" sz="quarter" idx="12"/>
          </p:nvPr>
        </p:nvSpPr>
        <p:spPr/>
        <p:txBody>
          <a:bodyPr/>
          <a:lstStyle/>
          <a:p>
            <a:fld id="{51673D77-75BC-424E-BFFA-F0B1EFAD03D4}" type="slidenum">
              <a:rPr lang="en-US" smtClean="0"/>
              <a:pPr/>
              <a:t>27</a:t>
            </a:fld>
            <a:endParaRPr lang="en-US" dirty="0"/>
          </a:p>
        </p:txBody>
      </p:sp>
      <p:sp>
        <p:nvSpPr>
          <p:cNvPr id="9" name="Title 1">
            <a:extLst>
              <a:ext uri="{FF2B5EF4-FFF2-40B4-BE49-F238E27FC236}">
                <a16:creationId xmlns:a16="http://schemas.microsoft.com/office/drawing/2014/main" id="{9AC6DBFD-1118-4286-8D78-DDFB23FE8D27}"/>
              </a:ext>
            </a:extLst>
          </p:cNvPr>
          <p:cNvSpPr txBox="1">
            <a:spLocks/>
          </p:cNvSpPr>
          <p:nvPr/>
        </p:nvSpPr>
        <p:spPr>
          <a:xfrm>
            <a:off x="266700" y="1143000"/>
            <a:ext cx="8153400" cy="990600"/>
          </a:xfrm>
          <a:prstGeom prst="rect">
            <a:avLst/>
          </a:prstGeom>
        </p:spPr>
        <p:txBody>
          <a:bodyPr/>
          <a:lstStyle>
            <a:lvl1pPr algn="l" rtl="0" eaLnBrk="1" latinLnBrk="0" hangingPunct="1">
              <a:spcBef>
                <a:spcPct val="0"/>
              </a:spcBef>
              <a:buNone/>
              <a:defRPr kumimoji="0" sz="4400" kern="1200">
                <a:solidFill>
                  <a:schemeClr val="tx2"/>
                </a:solidFill>
                <a:latin typeface="+mj-lt"/>
                <a:ea typeface="+mj-ea"/>
                <a:cs typeface="+mj-cs"/>
              </a:defRPr>
            </a:lvl1pPr>
          </a:lstStyle>
          <a:p>
            <a:pPr defTabSz="914400" fontAlgn="auto">
              <a:spcAft>
                <a:spcPts val="0"/>
              </a:spcAft>
            </a:pPr>
            <a:r>
              <a:rPr lang="en-US" sz="4000" dirty="0">
                <a:hlinkClick r:id="rId4"/>
              </a:rPr>
              <a:t>Creating an Inclusive Environment For English Learners Tools</a:t>
            </a:r>
            <a:endParaRPr lang="en-US" sz="4000" dirty="0"/>
          </a:p>
        </p:txBody>
      </p:sp>
      <p:pic>
        <p:nvPicPr>
          <p:cNvPr id="5" name="Picture 4">
            <a:extLst>
              <a:ext uri="{FF2B5EF4-FFF2-40B4-BE49-F238E27FC236}">
                <a16:creationId xmlns:a16="http://schemas.microsoft.com/office/drawing/2014/main" id="{8CA99348-6CC9-4157-9D4A-CB0090FFF8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3678" y="3581400"/>
            <a:ext cx="6878543" cy="2923335"/>
          </a:xfrm>
          <a:prstGeom prst="rect">
            <a:avLst/>
          </a:prstGeom>
        </p:spPr>
      </p:pic>
    </p:spTree>
    <p:extLst>
      <p:ext uri="{BB962C8B-B14F-4D97-AF65-F5344CB8AC3E}">
        <p14:creationId xmlns:p14="http://schemas.microsoft.com/office/powerpoint/2010/main" val="2943099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513" y="1591733"/>
            <a:ext cx="8192685" cy="928233"/>
          </a:xfrm>
          <a:solidFill>
            <a:srgbClr val="B7DB57"/>
          </a:solidFill>
        </p:spPr>
        <p:txBody>
          <a:bodyPr>
            <a:noAutofit/>
          </a:bodyPr>
          <a:lstStyle/>
          <a:p>
            <a:r>
              <a:rPr lang="en-US" sz="1600" dirty="0">
                <a:solidFill>
                  <a:schemeClr val="tx1"/>
                </a:solidFill>
              </a:rPr>
              <a:t>You can access </a:t>
            </a:r>
            <a:r>
              <a:rPr lang="en-US" sz="1600" b="1" dirty="0">
                <a:solidFill>
                  <a:schemeClr val="tx1"/>
                </a:solidFill>
              </a:rPr>
              <a:t>Tools and Resources </a:t>
            </a:r>
            <a:r>
              <a:rPr lang="en-US" sz="1600" dirty="0">
                <a:solidFill>
                  <a:schemeClr val="tx1"/>
                </a:solidFill>
              </a:rPr>
              <a:t>for </a:t>
            </a:r>
            <a:r>
              <a:rPr lang="en-US" sz="1600" b="1" dirty="0">
                <a:solidFill>
                  <a:schemeClr val="tx1"/>
                </a:solidFill>
              </a:rPr>
              <a:t>Creating an Inclusive Environment For and Avoiding the Unnecessary Segregation of English Learners </a:t>
            </a:r>
            <a:r>
              <a:rPr lang="en-US" sz="1600" dirty="0">
                <a:solidFill>
                  <a:schemeClr val="tx1"/>
                </a:solidFill>
              </a:rPr>
              <a:t>at</a:t>
            </a:r>
            <a:r>
              <a:rPr lang="en-US" sz="1600" b="1" dirty="0">
                <a:solidFill>
                  <a:schemeClr val="tx1"/>
                </a:solidFill>
              </a:rPr>
              <a:t> </a:t>
            </a:r>
            <a:r>
              <a:rPr lang="en-US" sz="1600" dirty="0">
                <a:solidFill>
                  <a:schemeClr val="tx1"/>
                </a:solidFill>
              </a:rPr>
              <a:t/>
            </a:r>
            <a:br>
              <a:rPr lang="en-US" sz="1600" dirty="0">
                <a:solidFill>
                  <a:schemeClr val="tx1"/>
                </a:solidFill>
              </a:rPr>
            </a:br>
            <a:r>
              <a:rPr lang="en-US" sz="1600" dirty="0">
                <a:solidFill>
                  <a:schemeClr val="tx1"/>
                </a:solidFill>
              </a:rPr>
              <a:t>http://www2.ed.gov/about/offices/list/oela/english-learner-toolkit/index.html. </a:t>
            </a:r>
          </a:p>
        </p:txBody>
      </p:sp>
      <p:sp>
        <p:nvSpPr>
          <p:cNvPr id="4" name="TextBox 3"/>
          <p:cNvSpPr txBox="1"/>
          <p:nvPr/>
        </p:nvSpPr>
        <p:spPr>
          <a:xfrm>
            <a:off x="533400" y="2519966"/>
            <a:ext cx="8458200" cy="4031873"/>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dirty="0">
                <a:latin typeface="+mj-lt"/>
              </a:rPr>
              <a:t>What steps have been taken to develop positive and inclusive school climates for ELs? </a:t>
            </a:r>
          </a:p>
          <a:p>
            <a:pPr marL="285750" indent="-285750">
              <a:spcBef>
                <a:spcPts val="600"/>
              </a:spcBef>
              <a:buFont typeface="Arial" panose="020B0604020202020204" pitchFamily="34" charset="0"/>
              <a:buChar char="•"/>
            </a:pPr>
            <a:r>
              <a:rPr lang="en-US" dirty="0">
                <a:latin typeface="+mj-lt"/>
              </a:rPr>
              <a:t>What are the stated educational goals of the EL program? Is the degree of segregation necessary to achieve those goals? </a:t>
            </a:r>
          </a:p>
          <a:p>
            <a:pPr marL="285750" indent="-285750">
              <a:spcBef>
                <a:spcPts val="600"/>
              </a:spcBef>
              <a:buFont typeface="Arial" panose="020B0604020202020204" pitchFamily="34" charset="0"/>
              <a:buChar char="•"/>
            </a:pPr>
            <a:r>
              <a:rPr lang="en-US" dirty="0">
                <a:latin typeface="+mj-lt"/>
              </a:rPr>
              <a:t>Does the degree of segregation decrease commensurate with ELs’ rising ELP levels as well as their time and progress in the EL program?</a:t>
            </a:r>
          </a:p>
          <a:p>
            <a:pPr marL="285750" indent="-285750">
              <a:spcBef>
                <a:spcPts val="600"/>
              </a:spcBef>
              <a:buFont typeface="Arial" panose="020B0604020202020204" pitchFamily="34" charset="0"/>
              <a:buChar char="•"/>
            </a:pPr>
            <a:r>
              <a:rPr lang="en-US" dirty="0">
                <a:latin typeface="+mj-lt"/>
              </a:rPr>
              <a:t>Do EL students participate with their non-EL peers during:</a:t>
            </a:r>
          </a:p>
          <a:p>
            <a:pPr marL="742950" lvl="1" indent="-285750">
              <a:spcBef>
                <a:spcPts val="600"/>
              </a:spcBef>
              <a:buFont typeface="Arial" panose="020B0604020202020204" pitchFamily="34" charset="0"/>
              <a:buChar char="•"/>
            </a:pPr>
            <a:r>
              <a:rPr lang="en-US" dirty="0">
                <a:latin typeface="+mj-lt"/>
              </a:rPr>
              <a:t>grade-level curriculum?</a:t>
            </a:r>
          </a:p>
          <a:p>
            <a:pPr marL="742950" lvl="1" indent="-285750">
              <a:spcBef>
                <a:spcPts val="600"/>
              </a:spcBef>
              <a:buFont typeface="Arial" panose="020B0604020202020204" pitchFamily="34" charset="0"/>
              <a:buChar char="•"/>
            </a:pPr>
            <a:r>
              <a:rPr lang="en-US" dirty="0">
                <a:latin typeface="+mj-lt"/>
              </a:rPr>
              <a:t>extracurricular activities? </a:t>
            </a:r>
          </a:p>
          <a:p>
            <a:pPr marL="742950" lvl="1" indent="-285750">
              <a:spcBef>
                <a:spcPts val="600"/>
              </a:spcBef>
              <a:buFont typeface="Arial" panose="020B0604020202020204" pitchFamily="34" charset="0"/>
              <a:buChar char="•"/>
            </a:pPr>
            <a:r>
              <a:rPr lang="en-US" dirty="0">
                <a:latin typeface="+mj-lt"/>
              </a:rPr>
              <a:t>after-school activities? </a:t>
            </a:r>
          </a:p>
          <a:p>
            <a:pPr marL="742950" lvl="1" indent="-285750">
              <a:spcBef>
                <a:spcPts val="600"/>
              </a:spcBef>
              <a:buFont typeface="Arial" panose="020B0604020202020204" pitchFamily="34" charset="0"/>
              <a:buChar char="•"/>
            </a:pPr>
            <a:r>
              <a:rPr lang="en-US" dirty="0">
                <a:latin typeface="+mj-lt"/>
              </a:rPr>
              <a:t>other subjects (e.g., physical education, art, music)? </a:t>
            </a:r>
          </a:p>
          <a:p>
            <a:pPr marL="285750" indent="-285750">
              <a:spcBef>
                <a:spcPts val="600"/>
              </a:spcBef>
              <a:buFont typeface="Arial" panose="020B0604020202020204" pitchFamily="34" charset="0"/>
              <a:buChar char="•"/>
            </a:pPr>
            <a:r>
              <a:rPr lang="en-US" dirty="0">
                <a:latin typeface="+mj-lt"/>
              </a:rPr>
              <a:t>Is the EL program carried out in the least segregative manner, consistent with achieving the program’s stated educational goals?</a:t>
            </a:r>
          </a:p>
        </p:txBody>
      </p:sp>
      <p:sp>
        <p:nvSpPr>
          <p:cNvPr id="8" name="Slide Number Placeholder 7"/>
          <p:cNvSpPr>
            <a:spLocks noGrp="1"/>
          </p:cNvSpPr>
          <p:nvPr>
            <p:ph type="sldNum" sz="quarter" idx="12"/>
          </p:nvPr>
        </p:nvSpPr>
        <p:spPr/>
        <p:txBody>
          <a:bodyPr/>
          <a:lstStyle/>
          <a:p>
            <a:fld id="{51673D77-75BC-424E-BFFA-F0B1EFAD03D4}" type="slidenum">
              <a:rPr lang="en-US" smtClean="0"/>
              <a:pPr/>
              <a:t>28</a:t>
            </a:fld>
            <a:endParaRPr lang="en-US" dirty="0"/>
          </a:p>
        </p:txBody>
      </p:sp>
      <p:sp>
        <p:nvSpPr>
          <p:cNvPr id="6" name="Title 1"/>
          <p:cNvSpPr txBox="1">
            <a:spLocks/>
          </p:cNvSpPr>
          <p:nvPr/>
        </p:nvSpPr>
        <p:spPr>
          <a:xfrm>
            <a:off x="646514" y="905933"/>
            <a:ext cx="8192685" cy="685800"/>
          </a:xfrm>
          <a:prstGeom prst="rect">
            <a:avLst/>
          </a:prstGeom>
          <a:solidFill>
            <a:srgbClr val="17375E"/>
          </a:solidFill>
        </p:spPr>
        <p:txBody>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2000" b="1" dirty="0">
                <a:solidFill>
                  <a:schemeClr val="bg1"/>
                </a:solidFill>
              </a:rPr>
              <a:t>Checklist for Creating an Inclusive Environment For and Avoiding the Unnecessary Segregation of English Learners</a:t>
            </a:r>
          </a:p>
        </p:txBody>
      </p:sp>
    </p:spTree>
    <p:extLst>
      <p:ext uri="{BB962C8B-B14F-4D97-AF65-F5344CB8AC3E}">
        <p14:creationId xmlns:p14="http://schemas.microsoft.com/office/powerpoint/2010/main" val="36288825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9287" y="1676400"/>
            <a:ext cx="8458200" cy="478592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dirty="0">
                <a:latin typeface="+mj-lt"/>
              </a:rPr>
              <a:t>Have parents been informed of their right to opt their children out of the EL program or particular EL services?</a:t>
            </a:r>
          </a:p>
          <a:p>
            <a:pPr marL="285750" indent="-285750">
              <a:spcBef>
                <a:spcPts val="600"/>
              </a:spcBef>
              <a:buFont typeface="Arial" panose="020B0604020202020204" pitchFamily="34" charset="0"/>
              <a:buChar char="•"/>
            </a:pPr>
            <a:r>
              <a:rPr lang="en-US" dirty="0">
                <a:latin typeface="+mj-lt"/>
              </a:rPr>
              <a:t>Does the LEA at least annually assess the ELP of ELs and base program placement decisions on that data?</a:t>
            </a:r>
          </a:p>
          <a:p>
            <a:pPr marL="285750" indent="-285750">
              <a:spcBef>
                <a:spcPts val="600"/>
              </a:spcBef>
              <a:buFont typeface="Arial" panose="020B0604020202020204" pitchFamily="34" charset="0"/>
              <a:buChar char="•"/>
            </a:pPr>
            <a:r>
              <a:rPr lang="en-US" dirty="0">
                <a:latin typeface="+mj-lt"/>
              </a:rPr>
              <a:t>How is EL student progress monitored and assessed throughout the school year to inform instruction and placement? </a:t>
            </a:r>
          </a:p>
          <a:p>
            <a:pPr marL="285750" indent="-285750">
              <a:spcBef>
                <a:spcPts val="600"/>
              </a:spcBef>
              <a:buFont typeface="Arial" panose="020B0604020202020204" pitchFamily="34" charset="0"/>
              <a:buChar char="•"/>
            </a:pPr>
            <a:r>
              <a:rPr lang="en-US" dirty="0">
                <a:latin typeface="+mj-lt"/>
              </a:rPr>
              <a:t>For those EL students who are newcomers:</a:t>
            </a:r>
          </a:p>
          <a:p>
            <a:pPr marL="742950" lvl="1" indent="-285750">
              <a:spcBef>
                <a:spcPts val="600"/>
              </a:spcBef>
              <a:buFont typeface="Arial" panose="020B0604020202020204" pitchFamily="34" charset="0"/>
              <a:buChar char="•"/>
            </a:pPr>
            <a:r>
              <a:rPr lang="en-US" dirty="0">
                <a:latin typeface="+mj-lt"/>
              </a:rPr>
              <a:t>Does the LEA offer a segregated newcomer program? If so, is participation in it voluntary? </a:t>
            </a:r>
          </a:p>
          <a:p>
            <a:pPr marL="742950" lvl="1" indent="-285750">
              <a:spcBef>
                <a:spcPts val="600"/>
              </a:spcBef>
              <a:buFont typeface="Arial" panose="020B0604020202020204" pitchFamily="34" charset="0"/>
              <a:buChar char="•"/>
            </a:pPr>
            <a:r>
              <a:rPr lang="en-US" dirty="0">
                <a:latin typeface="+mj-lt"/>
              </a:rPr>
              <a:t>Is participation in a newcomer program based on ELs’ academic and linguistic needs and not perceived behavior issues or other perceived needs? </a:t>
            </a:r>
          </a:p>
          <a:p>
            <a:pPr marL="742950" lvl="1" indent="-285750">
              <a:spcBef>
                <a:spcPts val="600"/>
              </a:spcBef>
              <a:buFont typeface="Arial" panose="020B0604020202020204" pitchFamily="34" charset="0"/>
              <a:buChar char="•"/>
            </a:pPr>
            <a:r>
              <a:rPr lang="en-US" dirty="0">
                <a:latin typeface="+mj-lt"/>
              </a:rPr>
              <a:t>Does the LEA offer opportunities for ELs in a newcomer program to take classes and participate in activities with non-ELs?</a:t>
            </a:r>
          </a:p>
          <a:p>
            <a:pPr marL="742950" lvl="1" indent="-285750">
              <a:spcBef>
                <a:spcPts val="600"/>
              </a:spcBef>
              <a:buFont typeface="Arial" panose="020B0604020202020204" pitchFamily="34" charset="0"/>
              <a:buChar char="•"/>
            </a:pPr>
            <a:r>
              <a:rPr lang="en-US" dirty="0">
                <a:latin typeface="+mj-lt"/>
              </a:rPr>
              <a:t>What support is provided to assist ELs to successfully transition out of newcomer programs?</a:t>
            </a:r>
          </a:p>
        </p:txBody>
      </p:sp>
      <p:sp>
        <p:nvSpPr>
          <p:cNvPr id="8" name="Slide Number Placeholder 7"/>
          <p:cNvSpPr>
            <a:spLocks noGrp="1"/>
          </p:cNvSpPr>
          <p:nvPr>
            <p:ph type="sldNum" sz="quarter" idx="12"/>
          </p:nvPr>
        </p:nvSpPr>
        <p:spPr/>
        <p:txBody>
          <a:bodyPr/>
          <a:lstStyle/>
          <a:p>
            <a:fld id="{51673D77-75BC-424E-BFFA-F0B1EFAD03D4}" type="slidenum">
              <a:rPr lang="en-US" smtClean="0"/>
              <a:pPr/>
              <a:t>29</a:t>
            </a:fld>
            <a:endParaRPr lang="en-US" dirty="0"/>
          </a:p>
        </p:txBody>
      </p:sp>
      <p:sp>
        <p:nvSpPr>
          <p:cNvPr id="6" name="Title 1"/>
          <p:cNvSpPr txBox="1">
            <a:spLocks/>
          </p:cNvSpPr>
          <p:nvPr/>
        </p:nvSpPr>
        <p:spPr>
          <a:xfrm>
            <a:off x="646514" y="905933"/>
            <a:ext cx="8192685" cy="685800"/>
          </a:xfrm>
          <a:prstGeom prst="rect">
            <a:avLst/>
          </a:prstGeom>
          <a:solidFill>
            <a:srgbClr val="17375E"/>
          </a:solidFill>
        </p:spPr>
        <p:txBody>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2000" b="1" dirty="0">
                <a:solidFill>
                  <a:schemeClr val="bg1"/>
                </a:solidFill>
              </a:rPr>
              <a:t>Checklist for Creating an Inclusive Environment For and Avoiding the Unnecessary Segregation of English Learners, cont. </a:t>
            </a:r>
          </a:p>
        </p:txBody>
      </p:sp>
    </p:spTree>
    <p:extLst>
      <p:ext uri="{BB962C8B-B14F-4D97-AF65-F5344CB8AC3E}">
        <p14:creationId xmlns:p14="http://schemas.microsoft.com/office/powerpoint/2010/main" val="520798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E01BA-E467-424C-83BB-926DD3E15E98}"/>
              </a:ext>
            </a:extLst>
          </p:cNvPr>
          <p:cNvSpPr>
            <a:spLocks noGrp="1"/>
          </p:cNvSpPr>
          <p:nvPr>
            <p:ph type="title"/>
          </p:nvPr>
        </p:nvSpPr>
        <p:spPr>
          <a:xfrm>
            <a:off x="635302" y="1066800"/>
            <a:ext cx="8153400" cy="990600"/>
          </a:xfrm>
        </p:spPr>
        <p:txBody>
          <a:bodyPr/>
          <a:lstStyle/>
          <a:p>
            <a:r>
              <a:rPr lang="en-US" i="1" dirty="0" smtClean="0"/>
              <a:t>English Learner Tool Kit </a:t>
            </a:r>
            <a:r>
              <a:rPr lang="en-US" dirty="0" smtClean="0"/>
              <a:t>Topics</a:t>
            </a:r>
            <a:endParaRPr lang="en-US" dirty="0"/>
          </a:p>
        </p:txBody>
      </p:sp>
      <p:sp>
        <p:nvSpPr>
          <p:cNvPr id="3" name="Content Placeholder 2">
            <a:extLst>
              <a:ext uri="{FF2B5EF4-FFF2-40B4-BE49-F238E27FC236}">
                <a16:creationId xmlns:a16="http://schemas.microsoft.com/office/drawing/2014/main" id="{34BB8641-A203-4094-9BEE-99833D057405}"/>
              </a:ext>
            </a:extLst>
          </p:cNvPr>
          <p:cNvSpPr>
            <a:spLocks noGrp="1"/>
          </p:cNvSpPr>
          <p:nvPr>
            <p:ph sz="quarter" idx="1"/>
          </p:nvPr>
        </p:nvSpPr>
        <p:spPr>
          <a:xfrm>
            <a:off x="152400" y="2133600"/>
            <a:ext cx="8864902" cy="4648200"/>
          </a:xfrm>
        </p:spPr>
        <p:txBody>
          <a:bodyPr numCol="2"/>
          <a:lstStyle/>
          <a:p>
            <a:pPr marL="465138" indent="-465138">
              <a:spcBef>
                <a:spcPts val="0"/>
              </a:spcBef>
              <a:buClrTx/>
              <a:buSzPct val="100000"/>
              <a:buFont typeface="+mj-lt"/>
              <a:buAutoNum type="arabicPeriod"/>
            </a:pPr>
            <a:r>
              <a:rPr lang="en-US" sz="3200" dirty="0" smtClean="0"/>
              <a:t>Identifying All ELs</a:t>
            </a:r>
            <a:endParaRPr lang="en-US" sz="3200" dirty="0"/>
          </a:p>
          <a:p>
            <a:pPr marL="465138" indent="-465138">
              <a:spcBef>
                <a:spcPts val="0"/>
              </a:spcBef>
              <a:buClrTx/>
              <a:buSzPct val="100000"/>
              <a:buFont typeface="+mj-lt"/>
              <a:buAutoNum type="arabicPeriod"/>
            </a:pPr>
            <a:r>
              <a:rPr lang="en-US" sz="3200" dirty="0" smtClean="0"/>
              <a:t>Language Assistance Programs</a:t>
            </a:r>
            <a:endParaRPr lang="en-US" sz="3200" dirty="0"/>
          </a:p>
          <a:p>
            <a:pPr marL="465138" indent="-465138">
              <a:spcBef>
                <a:spcPts val="0"/>
              </a:spcBef>
              <a:buClrTx/>
              <a:buSzPct val="100000"/>
              <a:buFont typeface="+mj-lt"/>
              <a:buAutoNum type="arabicPeriod"/>
            </a:pPr>
            <a:r>
              <a:rPr lang="en-US" sz="3200" dirty="0" smtClean="0"/>
              <a:t>Staffing </a:t>
            </a:r>
            <a:r>
              <a:rPr lang="en-US" sz="3200" dirty="0"/>
              <a:t>and </a:t>
            </a:r>
            <a:r>
              <a:rPr lang="en-US" sz="3200" dirty="0" smtClean="0"/>
              <a:t>Supports</a:t>
            </a:r>
            <a:endParaRPr lang="en-US" sz="3200" dirty="0"/>
          </a:p>
          <a:p>
            <a:pPr marL="465138" indent="-465138">
              <a:spcBef>
                <a:spcPts val="0"/>
              </a:spcBef>
              <a:buClrTx/>
              <a:buSzPct val="100000"/>
              <a:buFont typeface="+mj-lt"/>
              <a:buAutoNum type="arabicPeriod"/>
            </a:pPr>
            <a:r>
              <a:rPr lang="en-US" sz="3200" b="1" u="sng" dirty="0"/>
              <a:t>Meaningful </a:t>
            </a:r>
            <a:r>
              <a:rPr lang="en-US" sz="3200" b="1" u="sng" dirty="0" smtClean="0"/>
              <a:t>Access</a:t>
            </a:r>
          </a:p>
          <a:p>
            <a:pPr marL="465138" indent="-465138">
              <a:spcBef>
                <a:spcPts val="0"/>
              </a:spcBef>
              <a:buClrTx/>
              <a:buSzPct val="100000"/>
              <a:buFont typeface="+mj-lt"/>
              <a:buAutoNum type="arabicPeriod"/>
            </a:pPr>
            <a:r>
              <a:rPr lang="en-US" sz="3200" b="1" u="sng" dirty="0" smtClean="0"/>
              <a:t>Inclusive Environment</a:t>
            </a:r>
            <a:endParaRPr lang="en-US" sz="3200" b="1" u="sng" dirty="0"/>
          </a:p>
          <a:p>
            <a:pPr marL="465138" indent="-465138">
              <a:spcBef>
                <a:spcPts val="0"/>
              </a:spcBef>
              <a:buClrTx/>
              <a:buSzPct val="100000"/>
              <a:buFont typeface="+mj-lt"/>
              <a:buAutoNum type="arabicPeriod"/>
            </a:pPr>
            <a:r>
              <a:rPr lang="en-US" sz="3200" dirty="0" smtClean="0"/>
              <a:t>ELs </a:t>
            </a:r>
            <a:r>
              <a:rPr lang="en-US" sz="3200" dirty="0"/>
              <a:t>with </a:t>
            </a:r>
            <a:r>
              <a:rPr lang="en-US" sz="3200" dirty="0" smtClean="0"/>
              <a:t>Disabilities</a:t>
            </a:r>
          </a:p>
          <a:p>
            <a:pPr marL="514350" indent="-514350">
              <a:spcBef>
                <a:spcPts val="0"/>
              </a:spcBef>
              <a:buClrTx/>
              <a:buFont typeface="+mj-lt"/>
              <a:buAutoNum type="arabicPeriod"/>
            </a:pPr>
            <a:endParaRPr lang="en-US" sz="3200" dirty="0"/>
          </a:p>
          <a:p>
            <a:pPr marL="514350" indent="-514350">
              <a:spcBef>
                <a:spcPts val="0"/>
              </a:spcBef>
              <a:buClrTx/>
              <a:buFont typeface="+mj-lt"/>
              <a:buAutoNum type="arabicPeriod"/>
            </a:pPr>
            <a:endParaRPr lang="en-US" sz="3200" dirty="0"/>
          </a:p>
          <a:p>
            <a:pPr marL="798513" indent="-514350">
              <a:spcBef>
                <a:spcPts val="0"/>
              </a:spcBef>
              <a:buClrTx/>
              <a:buSzPct val="100000"/>
              <a:buFont typeface="+mj-lt"/>
              <a:buAutoNum type="arabicPeriod"/>
            </a:pPr>
            <a:r>
              <a:rPr lang="en-US" sz="3200" dirty="0" smtClean="0"/>
              <a:t>ELs </a:t>
            </a:r>
            <a:r>
              <a:rPr lang="en-US" sz="3200" dirty="0"/>
              <a:t>Who Opt </a:t>
            </a:r>
            <a:r>
              <a:rPr lang="en-US" sz="3200" dirty="0" smtClean="0"/>
              <a:t>Out of Programs</a:t>
            </a:r>
            <a:endParaRPr lang="en-US" sz="3200" dirty="0"/>
          </a:p>
          <a:p>
            <a:pPr marL="798513" indent="-514350">
              <a:spcBef>
                <a:spcPts val="0"/>
              </a:spcBef>
              <a:buClrTx/>
              <a:buSzPct val="100000"/>
              <a:buFont typeface="+mj-lt"/>
              <a:buAutoNum type="arabicPeriod"/>
            </a:pPr>
            <a:r>
              <a:rPr lang="en-US" sz="3200" dirty="0"/>
              <a:t>Monitoring and </a:t>
            </a:r>
            <a:r>
              <a:rPr lang="en-US" sz="3200" dirty="0" smtClean="0"/>
              <a:t>Exiting EL Programs</a:t>
            </a:r>
            <a:endParaRPr lang="en-US" sz="3200" dirty="0"/>
          </a:p>
          <a:p>
            <a:pPr marL="798513" indent="-514350">
              <a:spcBef>
                <a:spcPts val="0"/>
              </a:spcBef>
              <a:buClrTx/>
              <a:buSzPct val="100000"/>
              <a:buFont typeface="+mj-lt"/>
              <a:buAutoNum type="arabicPeriod"/>
            </a:pPr>
            <a:r>
              <a:rPr lang="en-US" sz="3200" dirty="0" smtClean="0"/>
              <a:t>Evaluation of EL Programs</a:t>
            </a:r>
            <a:endParaRPr lang="en-US" sz="3200" dirty="0"/>
          </a:p>
          <a:p>
            <a:pPr marL="798513" indent="-514350">
              <a:spcBef>
                <a:spcPts val="0"/>
              </a:spcBef>
              <a:buClrTx/>
              <a:buSzPct val="100000"/>
              <a:buFont typeface="+mj-lt"/>
              <a:buAutoNum type="arabicPeriod"/>
            </a:pPr>
            <a:r>
              <a:rPr lang="en-US" sz="3200" dirty="0" smtClean="0"/>
              <a:t>Communication with EL Parents</a:t>
            </a:r>
            <a:endParaRPr lang="en-US" sz="3200" dirty="0"/>
          </a:p>
        </p:txBody>
      </p:sp>
    </p:spTree>
    <p:extLst>
      <p:ext uri="{BB962C8B-B14F-4D97-AF65-F5344CB8AC3E}">
        <p14:creationId xmlns:p14="http://schemas.microsoft.com/office/powerpoint/2010/main" val="25146806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1CC56-ACA7-4A85-9A50-2FAF39C4A646}"/>
              </a:ext>
            </a:extLst>
          </p:cNvPr>
          <p:cNvSpPr>
            <a:spLocks noGrp="1"/>
          </p:cNvSpPr>
          <p:nvPr>
            <p:ph type="title"/>
          </p:nvPr>
        </p:nvSpPr>
        <p:spPr/>
        <p:txBody>
          <a:bodyPr/>
          <a:lstStyle/>
          <a:p>
            <a:r>
              <a:rPr lang="en-US" dirty="0"/>
              <a:t>Background Resources</a:t>
            </a:r>
          </a:p>
        </p:txBody>
      </p:sp>
      <p:sp>
        <p:nvSpPr>
          <p:cNvPr id="3" name="Content Placeholder 2">
            <a:extLst>
              <a:ext uri="{FF2B5EF4-FFF2-40B4-BE49-F238E27FC236}">
                <a16:creationId xmlns:a16="http://schemas.microsoft.com/office/drawing/2014/main" id="{26B0F2BC-F4B6-4119-AB93-41D86BDE4C7C}"/>
              </a:ext>
            </a:extLst>
          </p:cNvPr>
          <p:cNvSpPr>
            <a:spLocks noGrp="1"/>
          </p:cNvSpPr>
          <p:nvPr>
            <p:ph sz="quarter" idx="1"/>
          </p:nvPr>
        </p:nvSpPr>
        <p:spPr>
          <a:xfrm>
            <a:off x="236568" y="1524000"/>
            <a:ext cx="8755032" cy="4876800"/>
          </a:xfrm>
        </p:spPr>
        <p:txBody>
          <a:bodyPr>
            <a:noAutofit/>
          </a:bodyPr>
          <a:lstStyle/>
          <a:p>
            <a:r>
              <a:rPr lang="en-US" sz="2500" dirty="0"/>
              <a:t>Fact sheet on the responsibilities of school districts</a:t>
            </a:r>
          </a:p>
          <a:p>
            <a:r>
              <a:rPr lang="en-US" sz="2500" dirty="0"/>
              <a:t>Fact sheet answering common questions about the rights of limited English proficient parents and guardians</a:t>
            </a:r>
          </a:p>
          <a:p>
            <a:r>
              <a:rPr lang="en-US" sz="2500" dirty="0"/>
              <a:t>Original OCR/DOJ guidance in “Dear Colleague” letter </a:t>
            </a:r>
          </a:p>
          <a:p>
            <a:r>
              <a:rPr lang="en-US" sz="2500" dirty="0"/>
              <a:t>Translations into multiple languages</a:t>
            </a:r>
          </a:p>
          <a:p>
            <a:r>
              <a:rPr lang="en-US" sz="2500" dirty="0"/>
              <a:t>All available at </a:t>
            </a:r>
            <a:r>
              <a:rPr lang="en-US" sz="2500" dirty="0">
                <a:hlinkClick r:id="rId3"/>
              </a:rPr>
              <a:t>https://www2.ed.gov/about/offices/list/ocr/ellresources.html</a:t>
            </a:r>
            <a:r>
              <a:rPr lang="en-US" sz="2500" dirty="0"/>
              <a:t> </a:t>
            </a:r>
          </a:p>
          <a:p>
            <a:r>
              <a:rPr lang="en-US" sz="2500" dirty="0"/>
              <a:t>Companion toolkit from the Dept. of Education Office of English Language Acquisition: </a:t>
            </a:r>
            <a:r>
              <a:rPr lang="en-US" sz="2500" dirty="0">
                <a:hlinkClick r:id="rId4"/>
              </a:rPr>
              <a:t>https://www2.ed.gov/about/offices/list/oela/english-learner-toolkit/index.html</a:t>
            </a:r>
            <a:r>
              <a:rPr lang="en-US" sz="2500" dirty="0"/>
              <a:t> </a:t>
            </a:r>
          </a:p>
        </p:txBody>
      </p:sp>
    </p:spTree>
    <p:extLst>
      <p:ext uri="{BB962C8B-B14F-4D97-AF65-F5344CB8AC3E}">
        <p14:creationId xmlns:p14="http://schemas.microsoft.com/office/powerpoint/2010/main" val="2171186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515" y="838201"/>
            <a:ext cx="8192685" cy="457200"/>
          </a:xfrm>
          <a:solidFill>
            <a:srgbClr val="17375E"/>
          </a:solidFill>
          <a:ln>
            <a:solidFill>
              <a:schemeClr val="bg2">
                <a:lumMod val="50000"/>
              </a:schemeClr>
            </a:solidFill>
          </a:ln>
        </p:spPr>
        <p:txBody>
          <a:bodyPr/>
          <a:lstStyle/>
          <a:p>
            <a:pPr algn="ctr"/>
            <a:r>
              <a:rPr lang="en-US" sz="2000" b="1" dirty="0">
                <a:solidFill>
                  <a:schemeClr val="bg1"/>
                </a:solidFill>
              </a:rPr>
              <a:t>RESOURCES</a:t>
            </a:r>
            <a:endParaRPr lang="en-US" sz="2000" dirty="0">
              <a:solidFill>
                <a:schemeClr val="bg1"/>
              </a:solidFill>
            </a:endParaRPr>
          </a:p>
        </p:txBody>
      </p:sp>
      <p:sp>
        <p:nvSpPr>
          <p:cNvPr id="3" name="Content Placeholder 2"/>
          <p:cNvSpPr>
            <a:spLocks noGrp="1"/>
          </p:cNvSpPr>
          <p:nvPr>
            <p:ph sz="quarter" idx="4294967295"/>
          </p:nvPr>
        </p:nvSpPr>
        <p:spPr>
          <a:xfrm>
            <a:off x="536028" y="1516698"/>
            <a:ext cx="8610600" cy="4495800"/>
          </a:xfrm>
          <a:prstGeom prst="rect">
            <a:avLst/>
          </a:prstGeom>
        </p:spPr>
        <p:txBody>
          <a:bodyPr>
            <a:noAutofit/>
          </a:bodyPr>
          <a:lstStyle/>
          <a:p>
            <a:pPr marL="0" indent="-457200">
              <a:spcBef>
                <a:spcPts val="0"/>
              </a:spcBef>
              <a:buNone/>
              <a:tabLst>
                <a:tab pos="457200" algn="l"/>
              </a:tabLst>
            </a:pPr>
            <a:r>
              <a:rPr lang="en-US" sz="1200" dirty="0"/>
              <a:t>American Educational Research Association. (2004, Winter). </a:t>
            </a:r>
            <a:r>
              <a:rPr lang="en-US" sz="1200" i="1" dirty="0"/>
              <a:t>English language learners: Boosting academic achievement </a:t>
            </a:r>
            <a:r>
              <a:rPr lang="en-US" sz="1200" dirty="0"/>
              <a:t>(Research Points 	Vol. 2 Issue 1). Washington, DC: Author. Retrieved from http://www. aera.net/Portals/38/docs/Publications/ENglish%20 	Language.pdf</a:t>
            </a:r>
          </a:p>
          <a:p>
            <a:pPr marL="0" indent="-457200">
              <a:spcBef>
                <a:spcPts val="0"/>
              </a:spcBef>
              <a:buNone/>
              <a:tabLst>
                <a:tab pos="457200" algn="l"/>
              </a:tabLst>
            </a:pPr>
            <a:r>
              <a:rPr lang="en-US" sz="1200" dirty="0"/>
              <a:t>August, D., Salend, S., Staehr Fenner, D., &amp; Kozik, P. (2012, July). </a:t>
            </a:r>
            <a:r>
              <a:rPr lang="en-US" sz="1200" i="1" dirty="0"/>
              <a:t>The evaluation of educators in effective schools and classrooms for all 	learners </a:t>
            </a:r>
            <a:r>
              <a:rPr lang="en-US" sz="1200" dirty="0"/>
              <a:t>(Issue Brief). Washington, DC: E3TL Consortium. Retrieved from 	http://connectingthedots.aft.org/sites/aft/files/documents/ i3_Grant-ELL-SWD_Working_Group-Shared_Values_ Paper-FINAL-7-	3-12.pdf</a:t>
            </a:r>
          </a:p>
          <a:p>
            <a:pPr marL="0" indent="-457200">
              <a:spcBef>
                <a:spcPts val="0"/>
              </a:spcBef>
              <a:buNone/>
              <a:tabLst>
                <a:tab pos="457200" algn="l"/>
              </a:tabLst>
            </a:pPr>
            <a:r>
              <a:rPr lang="en-US" sz="1200" dirty="0"/>
              <a:t>Baker, S., Lesaux, N., Jayanthi, M., Dimino, J., Proctor, C. P., Morris, J., Gersten, R., Haymond, K., Kieffer, M. J., Linan-Thompson, S., &amp; 	Newman-Gonchar, R. (2014). </a:t>
            </a:r>
            <a:r>
              <a:rPr lang="en-US" sz="1200" i="1" dirty="0"/>
              <a:t>Teaching academic content and literacy to English learners in elementary and middle school </a:t>
            </a:r>
            <a:r>
              <a:rPr lang="en-US" sz="1200" dirty="0"/>
              <a:t>(NCEE 	2014- 4012). Washington, DC: U.S. Department of Education, Institute of Education Sciences, National Center for Education 	Evaluation and Regional Assistance (NCEE). Retrieved from http://ies.ed.gov/ncee/wwc/ practiceguide.aspx?sid=19</a:t>
            </a:r>
          </a:p>
          <a:p>
            <a:pPr marL="0" indent="-457200">
              <a:spcBef>
                <a:spcPts val="0"/>
              </a:spcBef>
              <a:buNone/>
              <a:tabLst>
                <a:tab pos="457200" algn="l"/>
              </a:tabLst>
            </a:pPr>
            <a:r>
              <a:rPr lang="en-US" sz="1200" dirty="0"/>
              <a:t>Bermudez, A., &amp; Marquez, J. (1998). Insights into gifted and talented English language learners. Retrieved from the Intercultural 	Development Research Association (IDRA) website: http://www.idra.org/IDRA_Newsletter/ 	June__July_1998_Gifted_and_Talented_Students_ Celebrating_25_Years_1973_-_1998/Insights_into_ 	Gifted_and_Talented_English_Language_Learners/</a:t>
            </a:r>
          </a:p>
          <a:p>
            <a:pPr marL="0" indent="-457200">
              <a:spcBef>
                <a:spcPts val="0"/>
              </a:spcBef>
              <a:buNone/>
              <a:tabLst>
                <a:tab pos="457200" algn="l"/>
              </a:tabLst>
            </a:pPr>
            <a:r>
              <a:rPr lang="en-US" sz="1200" dirty="0"/>
              <a:t>Blocher, R. L. (n.d.). Our most able learners from culturally and linguistically diverse backgrounds [Presentation]. Retrieved from 	https://www.cosa.k12.or.us/ downloads/profdev/State%20EL%20C</a:t>
            </a:r>
          </a:p>
          <a:p>
            <a:pPr marL="0" indent="-457200">
              <a:spcBef>
                <a:spcPts val="0"/>
              </a:spcBef>
              <a:buNone/>
              <a:tabLst>
                <a:tab pos="457200" algn="l"/>
              </a:tabLst>
            </a:pPr>
            <a:r>
              <a:rPr lang="en-US" sz="1200" dirty="0"/>
              <a:t>Bunch, G. C., Kibler, A., &amp; Pimentel, S. (2012). </a:t>
            </a:r>
            <a:r>
              <a:rPr lang="en-US" sz="1200" i="1" dirty="0"/>
              <a:t>Realizing opportunities for English learners in the Common Core English Language Arts and 	Disciplinary Literacy Standards. </a:t>
            </a:r>
            <a:r>
              <a:rPr lang="en-US" sz="1200" dirty="0"/>
              <a:t>Paper presentation at Understanding Language Conference, Stanford University School of 	Education, Stanford, CA. Retrieved from http:// 	ell.stanford.edu/sites/default/files/pdf/academicpapers/01_Bunch_Kibler_Pimentel_RealizingOpp%20 in%20EL</a:t>
            </a:r>
          </a:p>
          <a:p>
            <a:pPr marL="0" indent="-457200">
              <a:spcBef>
                <a:spcPts val="0"/>
              </a:spcBef>
              <a:buNone/>
              <a:tabLst>
                <a:tab pos="457200" algn="l"/>
              </a:tabLst>
            </a:pPr>
            <a:r>
              <a:rPr lang="en-US" sz="1200" dirty="0"/>
              <a:t>	A_FINAL_0.pdf</a:t>
            </a:r>
          </a:p>
          <a:p>
            <a:pPr marL="0" indent="-457200">
              <a:spcBef>
                <a:spcPts val="0"/>
              </a:spcBef>
              <a:buNone/>
              <a:tabLst>
                <a:tab pos="457200" algn="l"/>
              </a:tabLst>
            </a:pPr>
            <a:r>
              <a:rPr lang="en-US" sz="1200" dirty="0"/>
              <a:t>Castellano, J. A. (1998). </a:t>
            </a:r>
            <a:r>
              <a:rPr lang="en-US" sz="1200" i="1" dirty="0"/>
              <a:t>Identifying and assessing gifted and talented bilingual Hispanic students</a:t>
            </a:r>
            <a:r>
              <a:rPr lang="en-US" sz="1200" dirty="0"/>
              <a:t> (ERIC Digest). Charleston, WV: ERIC 	Clearinghouse on Rural Education and Small Schools. Retrieved from http://files.eric.ed.gov/fulltext/ED423104.pdf</a:t>
            </a:r>
          </a:p>
        </p:txBody>
      </p:sp>
      <p:sp>
        <p:nvSpPr>
          <p:cNvPr id="9" name="Slide Number Placeholder 8"/>
          <p:cNvSpPr>
            <a:spLocks noGrp="1"/>
          </p:cNvSpPr>
          <p:nvPr>
            <p:ph type="sldNum" sz="quarter" idx="12"/>
          </p:nvPr>
        </p:nvSpPr>
        <p:spPr/>
        <p:txBody>
          <a:bodyPr/>
          <a:lstStyle/>
          <a:p>
            <a:fld id="{51673D77-75BC-424E-BFFA-F0B1EFAD03D4}" type="slidenum">
              <a:rPr lang="en-US" smtClean="0"/>
              <a:pPr/>
              <a:t>31</a:t>
            </a:fld>
            <a:endParaRPr lang="en-US" dirty="0"/>
          </a:p>
        </p:txBody>
      </p:sp>
    </p:spTree>
    <p:extLst>
      <p:ext uri="{BB962C8B-B14F-4D97-AF65-F5344CB8AC3E}">
        <p14:creationId xmlns:p14="http://schemas.microsoft.com/office/powerpoint/2010/main" val="19311849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1447800"/>
            <a:ext cx="8610600" cy="4906963"/>
          </a:xfrm>
        </p:spPr>
        <p:txBody>
          <a:bodyPr>
            <a:noAutofit/>
          </a:bodyPr>
          <a:lstStyle/>
          <a:p>
            <a:pPr>
              <a:lnSpc>
                <a:spcPct val="120000"/>
              </a:lnSpc>
              <a:spcBef>
                <a:spcPts val="600"/>
              </a:spcBef>
              <a:buClr>
                <a:schemeClr val="accent2">
                  <a:lumMod val="50000"/>
                </a:schemeClr>
              </a:buClr>
              <a:buFont typeface="Wingdings" panose="05000000000000000000" pitchFamily="2" charset="2"/>
              <a:buChar char="§"/>
            </a:pPr>
            <a:r>
              <a:rPr lang="en-US" sz="1300" dirty="0"/>
              <a:t>23 Illinois administrative code 228 (2015). In </a:t>
            </a:r>
            <a:r>
              <a:rPr lang="en-US" sz="1300" i="1" dirty="0"/>
              <a:t>ISBE.net</a:t>
            </a:r>
            <a:r>
              <a:rPr lang="en-US" sz="1300" dirty="0"/>
              <a:t>. Retrieved from </a:t>
            </a:r>
            <a:r>
              <a:rPr lang="en-US" sz="1300" dirty="0">
                <a:hlinkClick r:id="rId3"/>
              </a:rPr>
              <a:t>https://www.isbe.net/Documents/228ARK.pdf</a:t>
            </a:r>
            <a:endParaRPr lang="en-US" sz="1300" dirty="0"/>
          </a:p>
          <a:p>
            <a:pPr>
              <a:lnSpc>
                <a:spcPct val="120000"/>
              </a:lnSpc>
              <a:spcBef>
                <a:spcPts val="600"/>
              </a:spcBef>
              <a:buClr>
                <a:schemeClr val="accent2">
                  <a:lumMod val="50000"/>
                </a:schemeClr>
              </a:buClr>
              <a:buFont typeface="Wingdings" panose="05000000000000000000" pitchFamily="2" charset="2"/>
              <a:buChar char="§"/>
            </a:pPr>
            <a:r>
              <a:rPr lang="en-US" sz="1300" dirty="0"/>
              <a:t>Ensuring English learner students can participate meaningfully and equally in educational programs (2015). In </a:t>
            </a:r>
            <a:r>
              <a:rPr lang="en-US" sz="1300" i="1" dirty="0"/>
              <a:t>U.S. Department of Education</a:t>
            </a:r>
            <a:r>
              <a:rPr lang="en-US" sz="1300" dirty="0"/>
              <a:t>. Retrieved August 25, 2017, from </a:t>
            </a:r>
            <a:r>
              <a:rPr lang="en-US" sz="1300" dirty="0">
                <a:hlinkClick r:id="rId4"/>
              </a:rPr>
              <a:t>https://www2.ed.gov/about/offices/list/ocr/docs/dcl-factsheet-el-students-201501.pdf</a:t>
            </a:r>
            <a:endParaRPr lang="en-US" sz="1300" dirty="0"/>
          </a:p>
          <a:p>
            <a:pPr>
              <a:lnSpc>
                <a:spcPct val="120000"/>
              </a:lnSpc>
              <a:spcBef>
                <a:spcPts val="600"/>
              </a:spcBef>
              <a:buClr>
                <a:schemeClr val="accent2">
                  <a:lumMod val="50000"/>
                </a:schemeClr>
              </a:buClr>
              <a:buFont typeface="Wingdings" panose="05000000000000000000" pitchFamily="2" charset="2"/>
              <a:buChar char="§"/>
            </a:pPr>
            <a:r>
              <a:rPr lang="en-US" sz="1300" dirty="0"/>
              <a:t>Excerpts from equitable access to educational excellence (2017). In </a:t>
            </a:r>
            <a:r>
              <a:rPr lang="en-US" sz="1300" i="1" dirty="0"/>
              <a:t>ISBE.net</a:t>
            </a:r>
            <a:r>
              <a:rPr lang="en-US" sz="1300" dirty="0"/>
              <a:t>. Retrieved August 25, 2017, from </a:t>
            </a:r>
            <a:r>
              <a:rPr lang="en-US" sz="1300" dirty="0">
                <a:hlinkClick r:id="rId5"/>
              </a:rPr>
              <a:t>https://www.isbe.net/Documents/el-framing-handout.pdf</a:t>
            </a:r>
            <a:endParaRPr lang="en-US" sz="1300" dirty="0"/>
          </a:p>
          <a:p>
            <a:pPr>
              <a:lnSpc>
                <a:spcPct val="120000"/>
              </a:lnSpc>
              <a:spcBef>
                <a:spcPts val="600"/>
              </a:spcBef>
              <a:buClr>
                <a:schemeClr val="accent2">
                  <a:lumMod val="50000"/>
                </a:schemeClr>
              </a:buClr>
              <a:buFont typeface="Wingdings" panose="05000000000000000000" pitchFamily="2" charset="2"/>
              <a:buChar char="§"/>
            </a:pPr>
            <a:r>
              <a:rPr lang="en-US" sz="1300" dirty="0"/>
              <a:t>Federal acts and cases pertaining to English learners (2017). In </a:t>
            </a:r>
            <a:r>
              <a:rPr lang="en-US" sz="1300" i="1" dirty="0"/>
              <a:t>ISBE.net</a:t>
            </a:r>
            <a:r>
              <a:rPr lang="en-US" sz="1300" dirty="0"/>
              <a:t>. Retrieved August 25, 2017, from </a:t>
            </a:r>
            <a:r>
              <a:rPr lang="en-US" sz="1300" dirty="0">
                <a:hlinkClick r:id="rId6"/>
              </a:rPr>
              <a:t>https://www.isbe.net/Documents/federal-acts-cases-el.pdf</a:t>
            </a:r>
            <a:endParaRPr lang="en-US" sz="1300" dirty="0"/>
          </a:p>
          <a:p>
            <a:pPr>
              <a:lnSpc>
                <a:spcPct val="120000"/>
              </a:lnSpc>
              <a:spcBef>
                <a:spcPts val="600"/>
              </a:spcBef>
              <a:buClr>
                <a:schemeClr val="accent2">
                  <a:lumMod val="50000"/>
                </a:schemeClr>
              </a:buClr>
              <a:buFont typeface="Wingdings" panose="05000000000000000000" pitchFamily="2" charset="2"/>
              <a:buChar char="§"/>
            </a:pPr>
            <a:r>
              <a:rPr lang="en-US" sz="1300" dirty="0"/>
              <a:t>Illinois Requirements for English learners (2017). In </a:t>
            </a:r>
            <a:r>
              <a:rPr lang="en-US" sz="1300" i="1" dirty="0"/>
              <a:t>ISBE.net</a:t>
            </a:r>
            <a:r>
              <a:rPr lang="en-US" sz="1300" dirty="0"/>
              <a:t>. Retrieved August 25, 2017, from </a:t>
            </a:r>
            <a:r>
              <a:rPr lang="en-US" sz="1300" dirty="0">
                <a:hlinkClick r:id="rId7"/>
              </a:rPr>
              <a:t>https://www.isbe.net/Documents/IL-requirements.pdf</a:t>
            </a:r>
            <a:endParaRPr lang="en-US" sz="1300" dirty="0"/>
          </a:p>
          <a:p>
            <a:pPr>
              <a:lnSpc>
                <a:spcPct val="120000"/>
              </a:lnSpc>
              <a:spcBef>
                <a:spcPts val="600"/>
              </a:spcBef>
              <a:buClr>
                <a:schemeClr val="accent2">
                  <a:lumMod val="50000"/>
                </a:schemeClr>
              </a:buClr>
              <a:buFont typeface="Wingdings" panose="05000000000000000000" pitchFamily="2" charset="2"/>
              <a:buChar char="§"/>
            </a:pPr>
            <a:r>
              <a:rPr lang="en-US" sz="1300" dirty="0"/>
              <a:t>Non-regulatory guidance: English learners and Title III of the Elementary and Secondary Education Act (ESEA), as amended by the Every Student Succeeds Act (ESSA) (2016). In </a:t>
            </a:r>
            <a:r>
              <a:rPr lang="en-US" sz="1300" i="1" dirty="0"/>
              <a:t>U.S. Department of Education</a:t>
            </a:r>
            <a:r>
              <a:rPr lang="en-US" sz="1300" dirty="0"/>
              <a:t>. Retrieved from </a:t>
            </a:r>
            <a:r>
              <a:rPr lang="en-US" sz="1300" dirty="0">
                <a:hlinkClick r:id="rId8"/>
              </a:rPr>
              <a:t>https://www2.ed.gov/policy/elsec/leg/essa/essatitleiiiguidenglishlearners92016.pdf</a:t>
            </a:r>
            <a:endParaRPr lang="en-US" sz="1300" dirty="0"/>
          </a:p>
          <a:p>
            <a:pPr>
              <a:lnSpc>
                <a:spcPct val="120000"/>
              </a:lnSpc>
              <a:spcBef>
                <a:spcPts val="600"/>
              </a:spcBef>
              <a:buClr>
                <a:schemeClr val="accent2">
                  <a:lumMod val="50000"/>
                </a:schemeClr>
              </a:buClr>
              <a:buFont typeface="Wingdings" panose="05000000000000000000" pitchFamily="2" charset="2"/>
              <a:buChar char="§"/>
            </a:pPr>
            <a:r>
              <a:rPr lang="en-US" sz="1300" dirty="0"/>
              <a:t>Part A - English language acquisition, language enhancement, and academic achievement act (2004). In </a:t>
            </a:r>
            <a:r>
              <a:rPr lang="en-US" sz="1300" i="1" dirty="0"/>
              <a:t>U.S. Department of Education</a:t>
            </a:r>
            <a:r>
              <a:rPr lang="en-US" sz="1300" dirty="0"/>
              <a:t>. Retrieved August 25, 2017, from </a:t>
            </a:r>
            <a:r>
              <a:rPr lang="en-US" sz="1300" dirty="0">
                <a:hlinkClick r:id="rId9"/>
              </a:rPr>
              <a:t>https://www2.ed.gov/policy/elsec/leg/esea02/pg40.html</a:t>
            </a:r>
            <a:endParaRPr lang="en-US" sz="1300" dirty="0"/>
          </a:p>
          <a:p>
            <a:pPr>
              <a:lnSpc>
                <a:spcPct val="120000"/>
              </a:lnSpc>
              <a:spcBef>
                <a:spcPts val="600"/>
              </a:spcBef>
              <a:buClr>
                <a:schemeClr val="accent2">
                  <a:lumMod val="50000"/>
                </a:schemeClr>
              </a:buClr>
              <a:buFont typeface="Wingdings" panose="05000000000000000000" pitchFamily="2" charset="2"/>
              <a:buChar char="§"/>
            </a:pPr>
            <a:r>
              <a:rPr lang="en-US" sz="1300" dirty="0"/>
              <a:t>Schools' civil rights obligations to English learner students and limited English proficient parents (2015). In </a:t>
            </a:r>
            <a:r>
              <a:rPr lang="en-US" sz="1300" i="1" dirty="0"/>
              <a:t>U.S. Department of Education</a:t>
            </a:r>
            <a:r>
              <a:rPr lang="en-US" sz="1300" dirty="0"/>
              <a:t>. Retrieved August 25, 2017, from </a:t>
            </a:r>
            <a:r>
              <a:rPr lang="en-US" sz="1300" dirty="0">
                <a:hlinkClick r:id="rId10"/>
              </a:rPr>
              <a:t>https://www2.ed.gov/about/offices/list/ocr/ellresources.html</a:t>
            </a:r>
            <a:endParaRPr lang="en-US" sz="1300" dirty="0"/>
          </a:p>
          <a:p>
            <a:pPr>
              <a:buClr>
                <a:schemeClr val="accent2">
                  <a:lumMod val="50000"/>
                </a:schemeClr>
              </a:buClr>
              <a:buFont typeface="Wingdings" panose="05000000000000000000" pitchFamily="2" charset="2"/>
              <a:buChar char="§"/>
            </a:pPr>
            <a:endParaRPr lang="en-US" sz="1300" dirty="0"/>
          </a:p>
          <a:p>
            <a:pPr>
              <a:buClr>
                <a:schemeClr val="accent2">
                  <a:lumMod val="50000"/>
                </a:schemeClr>
              </a:buClr>
              <a:buFont typeface="Wingdings" panose="05000000000000000000" pitchFamily="2" charset="2"/>
              <a:buChar char="§"/>
            </a:pPr>
            <a:endParaRPr lang="en-US" sz="1300" dirty="0"/>
          </a:p>
        </p:txBody>
      </p:sp>
      <p:sp>
        <p:nvSpPr>
          <p:cNvPr id="4" name="Slide Number Placeholder 3"/>
          <p:cNvSpPr>
            <a:spLocks noGrp="1"/>
          </p:cNvSpPr>
          <p:nvPr>
            <p:ph type="sldNum" sz="quarter" idx="10"/>
          </p:nvPr>
        </p:nvSpPr>
        <p:spPr/>
        <p:txBody>
          <a:bodyPr/>
          <a:lstStyle/>
          <a:p>
            <a:fld id="{A1ED25DC-7156-4753-AF0F-DA41061C2C7E}" type="slidenum">
              <a:rPr lang="en-US" smtClean="0"/>
              <a:pPr/>
              <a:t>32</a:t>
            </a:fld>
            <a:endParaRPr lang="en-US" dirty="0"/>
          </a:p>
        </p:txBody>
      </p:sp>
      <p:pic>
        <p:nvPicPr>
          <p:cNvPr id="6" name="Picture 5">
            <a:extLst>
              <a:ext uri="{FF2B5EF4-FFF2-40B4-BE49-F238E27FC236}">
                <a16:creationId xmlns:a16="http://schemas.microsoft.com/office/drawing/2014/main" id="{1E5CBAB6-6005-4385-8F9B-C4A190296BD3}"/>
              </a:ext>
            </a:extLst>
          </p:cNvPr>
          <p:cNvPicPr>
            <a:picLocks noChangeAspect="1"/>
          </p:cNvPicPr>
          <p:nvPr/>
        </p:nvPicPr>
        <p:blipFill>
          <a:blip r:embed="rId11"/>
          <a:stretch>
            <a:fillRect/>
          </a:stretch>
        </p:blipFill>
        <p:spPr>
          <a:xfrm>
            <a:off x="583336" y="942837"/>
            <a:ext cx="8205927" cy="536494"/>
          </a:xfrm>
          <a:prstGeom prst="rect">
            <a:avLst/>
          </a:prstGeom>
        </p:spPr>
      </p:pic>
    </p:spTree>
    <p:extLst>
      <p:ext uri="{BB962C8B-B14F-4D97-AF65-F5344CB8AC3E}">
        <p14:creationId xmlns:p14="http://schemas.microsoft.com/office/powerpoint/2010/main" val="32390866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515" y="838201"/>
            <a:ext cx="8192685" cy="381000"/>
          </a:xfrm>
          <a:solidFill>
            <a:srgbClr val="17375E"/>
          </a:solidFill>
          <a:ln>
            <a:solidFill>
              <a:schemeClr val="bg2">
                <a:lumMod val="50000"/>
              </a:schemeClr>
            </a:solidFill>
          </a:ln>
        </p:spPr>
        <p:txBody>
          <a:bodyPr/>
          <a:lstStyle/>
          <a:p>
            <a:pPr algn="ctr"/>
            <a:r>
              <a:rPr lang="en-US" sz="2000" b="1" dirty="0">
                <a:solidFill>
                  <a:schemeClr val="bg1"/>
                </a:solidFill>
              </a:rPr>
              <a:t>RESOURCES</a:t>
            </a:r>
            <a:endParaRPr lang="en-US" sz="2000" dirty="0">
              <a:solidFill>
                <a:schemeClr val="bg1"/>
              </a:solidFill>
            </a:endParaRPr>
          </a:p>
        </p:txBody>
      </p:sp>
      <p:sp>
        <p:nvSpPr>
          <p:cNvPr id="3" name="Content Placeholder 2"/>
          <p:cNvSpPr>
            <a:spLocks noGrp="1"/>
          </p:cNvSpPr>
          <p:nvPr>
            <p:ph sz="quarter" idx="4294967295"/>
          </p:nvPr>
        </p:nvSpPr>
        <p:spPr>
          <a:xfrm>
            <a:off x="437557" y="1516698"/>
            <a:ext cx="8610600" cy="4495800"/>
          </a:xfrm>
          <a:prstGeom prst="rect">
            <a:avLst/>
          </a:prstGeom>
        </p:spPr>
        <p:txBody>
          <a:bodyPr>
            <a:noAutofit/>
          </a:bodyPr>
          <a:lstStyle/>
          <a:p>
            <a:pPr marL="0" indent="-457200">
              <a:spcBef>
                <a:spcPts val="0"/>
              </a:spcBef>
              <a:buNone/>
              <a:tabLst>
                <a:tab pos="457200" algn="l"/>
              </a:tabLst>
            </a:pPr>
            <a:r>
              <a:rPr lang="en-US" sz="1200" dirty="0"/>
              <a:t>Arias, M. B. (2007). PICS: The educational implications of linguistic isolation and segregation of Latino English language learners (ELLs). 	Retrieved from The Civil Rights Project website: http://civilrightsproject. ucla.edu/legal-developments/court-	decisions/theeducational-implications-of-linguistic-isolation-andsegregation-of-latino-english-language-learners-ells </a:t>
            </a:r>
          </a:p>
          <a:p>
            <a:pPr marL="0" indent="-457200">
              <a:spcBef>
                <a:spcPts val="0"/>
              </a:spcBef>
              <a:buNone/>
              <a:tabLst>
                <a:tab pos="457200" algn="l"/>
              </a:tabLst>
            </a:pPr>
            <a:r>
              <a:rPr lang="en-US" sz="1200" dirty="0"/>
              <a:t>Belknap, B., &amp; Zantal-Wiener, K. (2015). Creating an inclusive environment for ELs: Self-monitoring form. Silver Spring, MD: National 	Clearinghouse for English Language Acquisition (NCELA). Retrieved from</a:t>
            </a:r>
          </a:p>
          <a:p>
            <a:pPr marL="0" indent="-457200">
              <a:spcBef>
                <a:spcPts val="0"/>
              </a:spcBef>
              <a:buNone/>
              <a:tabLst>
                <a:tab pos="457200" algn="l"/>
              </a:tabLst>
            </a:pPr>
            <a:r>
              <a:rPr lang="en-US" sz="1200" dirty="0"/>
              <a:t>	 </a:t>
            </a:r>
            <a:r>
              <a:rPr lang="en-US" sz="1200" dirty="0">
                <a:hlinkClick r:id="rId3"/>
              </a:rPr>
              <a:t>http://ncela.ed.gov/inclusive-environment-els-samplemonitoring-form</a:t>
            </a:r>
            <a:r>
              <a:rPr lang="en-US" sz="1200" dirty="0"/>
              <a:t/>
            </a:r>
            <a:br>
              <a:rPr lang="en-US" sz="1200" dirty="0"/>
            </a:br>
            <a:r>
              <a:rPr lang="en-US" sz="1200" dirty="0"/>
              <a:t>Gandara, P., &amp; Orfield, G. (2010). </a:t>
            </a:r>
            <a:r>
              <a:rPr lang="en-US" sz="1200" i="1" dirty="0"/>
              <a:t>A return to the “Mexican room”: The segregation of Arizona’s English learners. </a:t>
            </a:r>
            <a:r>
              <a:rPr lang="en-US" sz="1200" dirty="0"/>
              <a:t>Los Angeles, CA: 	University of California Los Angeles, The Civil Rights Project. Retrieved from ERIC website: 	</a:t>
            </a:r>
            <a:r>
              <a:rPr lang="en-US" sz="1200" dirty="0">
                <a:hlinkClick r:id="rId4"/>
              </a:rPr>
              <a:t>http://files.eric.ed.gov/fulltext/ED511322.pdf</a:t>
            </a:r>
            <a:endParaRPr lang="en-US" sz="1200" dirty="0"/>
          </a:p>
          <a:p>
            <a:pPr marL="0" indent="-457200">
              <a:spcBef>
                <a:spcPts val="0"/>
              </a:spcBef>
              <a:buNone/>
              <a:tabLst>
                <a:tab pos="457200" algn="l"/>
              </a:tabLst>
            </a:pPr>
            <a:r>
              <a:rPr lang="en-US" sz="1200" dirty="0"/>
              <a:t>Haynes, J. (2014). Strategies for providing a bully-free environment for ELLs. </a:t>
            </a:r>
            <a:r>
              <a:rPr lang="en-US" sz="1200" i="1" dirty="0"/>
              <a:t>TESOL Blog</a:t>
            </a:r>
            <a:r>
              <a:rPr lang="en-US" sz="1200" dirty="0"/>
              <a:t>. Retrieved from</a:t>
            </a:r>
          </a:p>
          <a:p>
            <a:pPr marL="0" indent="-457200">
              <a:spcBef>
                <a:spcPts val="0"/>
              </a:spcBef>
              <a:buNone/>
              <a:tabLst>
                <a:tab pos="457200" algn="l"/>
              </a:tabLst>
            </a:pPr>
            <a:r>
              <a:rPr lang="en-US" sz="1200" dirty="0"/>
              <a:t>	 </a:t>
            </a:r>
            <a:r>
              <a:rPr lang="en-US" sz="1200" dirty="0">
                <a:hlinkClick r:id="rId5"/>
              </a:rPr>
              <a:t>http://blog.tesol.org/strategies-for-providing-a-bullyfree-environment-for-ells/</a:t>
            </a:r>
            <a:endParaRPr lang="en-US" sz="1200" dirty="0"/>
          </a:p>
          <a:p>
            <a:pPr marL="0" indent="-457200">
              <a:spcBef>
                <a:spcPts val="0"/>
              </a:spcBef>
              <a:buNone/>
              <a:tabLst>
                <a:tab pos="457200" algn="l"/>
              </a:tabLst>
            </a:pPr>
            <a:r>
              <a:rPr lang="en-US" sz="1200" dirty="0"/>
              <a:t>Language Lizard. (2011). Eight tips to protect ELLs from bullying in your classroom and school. Retrieved from the Colorín Colorado 	website: </a:t>
            </a:r>
            <a:r>
              <a:rPr lang="en-US" sz="1200" dirty="0">
                <a:hlinkClick r:id="rId6"/>
              </a:rPr>
              <a:t>http://www.colorincolorado.org/article/55612/</a:t>
            </a:r>
            <a:endParaRPr lang="en-US" sz="1200" dirty="0"/>
          </a:p>
          <a:p>
            <a:pPr marL="0" indent="-457200">
              <a:spcBef>
                <a:spcPts val="0"/>
              </a:spcBef>
              <a:buNone/>
              <a:tabLst>
                <a:tab pos="457200" algn="l"/>
              </a:tabLst>
            </a:pPr>
            <a:r>
              <a:rPr lang="en-US" sz="1200" i="1" dirty="0"/>
              <a:t>Mendez v. Westminster School District of Orange County</a:t>
            </a:r>
            <a:r>
              <a:rPr lang="en-US" sz="1200" dirty="0"/>
              <a:t>, 64 F. Supp. 544 (S.D. Cal. 1946), aff’d, 161 F.2d 774 (9th Cir. 1947) (en banc). 	Retrieved from http://www.esauboeck.com/index/Mendez_v_ Westminster_64_FSupp_544 </a:t>
            </a:r>
          </a:p>
          <a:p>
            <a:pPr marL="0" indent="-457200">
              <a:spcBef>
                <a:spcPts val="0"/>
              </a:spcBef>
              <a:buNone/>
              <a:tabLst>
                <a:tab pos="457200" algn="l"/>
              </a:tabLst>
            </a:pPr>
            <a:r>
              <a:rPr lang="en-US" sz="1200" dirty="0"/>
              <a:t>Menken, K., Kleyn, T., &amp; Chae, N. (2012). Spotlight on “long-term English language learners”: Characteristics and prior schooling 	experiences of an invisible population. </a:t>
            </a:r>
            <a:r>
              <a:rPr lang="en-US" sz="1200" i="1" dirty="0"/>
              <a:t>International Multilingual Research Journal</a:t>
            </a:r>
            <a:r>
              <a:rPr lang="en-US" sz="1200" dirty="0"/>
              <a:t>, 6, 121-142. Retrieved from 	https://katemenken.files. wordpress.com/2011/10/menken-kleyn-chae-2012- spotlight-on-e2809clong-term-english-	languagelearnerse2809d-imrj1.pdf</a:t>
            </a:r>
          </a:p>
          <a:p>
            <a:pPr marL="0" indent="-457200">
              <a:spcBef>
                <a:spcPts val="0"/>
              </a:spcBef>
              <a:buNone/>
              <a:tabLst>
                <a:tab pos="457200" algn="l"/>
              </a:tabLst>
            </a:pPr>
            <a:r>
              <a:rPr lang="en-US" sz="1200" dirty="0"/>
              <a:t>Montgomery, W. (2001). Creating culturally responsive, inclusive classrooms. Teaching Exceptional Children, 33(4), 4-9. Retrieved from 	http://www.nclr.org/ images/uploads/general/A1d_%20Creating%20CR%20 Classrooms.pdf</a:t>
            </a:r>
          </a:p>
          <a:p>
            <a:pPr marL="0" indent="-457200">
              <a:spcBef>
                <a:spcPts val="0"/>
              </a:spcBef>
              <a:buNone/>
              <a:tabLst>
                <a:tab pos="457200" algn="l"/>
              </a:tabLst>
            </a:pPr>
            <a:r>
              <a:rPr lang="en-US" sz="1200" dirty="0"/>
              <a:t>National Education Association. (2012, May). </a:t>
            </a:r>
            <a:r>
              <a:rPr lang="en-US" sz="1200" i="1" dirty="0"/>
              <a:t>Focus on Asian American and Pacific Islanders: API students at increased risk for bullying. </a:t>
            </a:r>
            <a:r>
              <a:rPr lang="en-US" sz="1200" dirty="0"/>
              <a:t>	Washington, DC: Author. Retrieved from http://www.nea.org/assets/docs/ FocusOnAsianAmPacificIsl.pdf</a:t>
            </a:r>
          </a:p>
        </p:txBody>
      </p:sp>
      <p:sp>
        <p:nvSpPr>
          <p:cNvPr id="9" name="Slide Number Placeholder 8"/>
          <p:cNvSpPr>
            <a:spLocks noGrp="1"/>
          </p:cNvSpPr>
          <p:nvPr>
            <p:ph type="sldNum" sz="quarter" idx="12"/>
          </p:nvPr>
        </p:nvSpPr>
        <p:spPr/>
        <p:txBody>
          <a:bodyPr/>
          <a:lstStyle/>
          <a:p>
            <a:fld id="{51673D77-75BC-424E-BFFA-F0B1EFAD03D4}" type="slidenum">
              <a:rPr lang="en-US" smtClean="0"/>
              <a:pPr/>
              <a:t>33</a:t>
            </a:fld>
            <a:endParaRPr lang="en-US" dirty="0"/>
          </a:p>
        </p:txBody>
      </p:sp>
    </p:spTree>
    <p:extLst>
      <p:ext uri="{BB962C8B-B14F-4D97-AF65-F5344CB8AC3E}">
        <p14:creationId xmlns:p14="http://schemas.microsoft.com/office/powerpoint/2010/main" val="2956012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01AA4-10B1-4FD2-AECD-1936905CC446}"/>
              </a:ext>
            </a:extLst>
          </p:cNvPr>
          <p:cNvSpPr>
            <a:spLocks noGrp="1"/>
          </p:cNvSpPr>
          <p:nvPr>
            <p:ph type="title"/>
          </p:nvPr>
        </p:nvSpPr>
        <p:spPr>
          <a:xfrm>
            <a:off x="635302" y="914400"/>
            <a:ext cx="8153400" cy="990600"/>
          </a:xfrm>
        </p:spPr>
        <p:txBody>
          <a:bodyPr/>
          <a:lstStyle/>
          <a:p>
            <a:r>
              <a:rPr lang="en-US" dirty="0" smtClean="0"/>
              <a:t>Significant </a:t>
            </a:r>
            <a:r>
              <a:rPr lang="en-US" dirty="0"/>
              <a:t>Legal History</a:t>
            </a:r>
          </a:p>
        </p:txBody>
      </p:sp>
      <p:sp>
        <p:nvSpPr>
          <p:cNvPr id="3" name="Content Placeholder 2">
            <a:extLst>
              <a:ext uri="{FF2B5EF4-FFF2-40B4-BE49-F238E27FC236}">
                <a16:creationId xmlns:a16="http://schemas.microsoft.com/office/drawing/2014/main" id="{35545A99-4ADF-428E-AA00-CA6E169D15FB}"/>
              </a:ext>
            </a:extLst>
          </p:cNvPr>
          <p:cNvSpPr>
            <a:spLocks noGrp="1"/>
          </p:cNvSpPr>
          <p:nvPr>
            <p:ph sz="quarter" idx="1"/>
          </p:nvPr>
        </p:nvSpPr>
        <p:spPr>
          <a:xfrm>
            <a:off x="457200" y="1905000"/>
            <a:ext cx="8153400" cy="4495800"/>
          </a:xfrm>
        </p:spPr>
        <p:txBody>
          <a:bodyPr/>
          <a:lstStyle/>
          <a:p>
            <a:r>
              <a:rPr lang="en-US" dirty="0">
                <a:hlinkClick r:id="rId3"/>
              </a:rPr>
              <a:t>Title VI of the Civil Rights </a:t>
            </a:r>
            <a:r>
              <a:rPr lang="en-US" dirty="0" smtClean="0">
                <a:hlinkClick r:id="rId3"/>
              </a:rPr>
              <a:t>Act, 1964</a:t>
            </a:r>
            <a:endParaRPr lang="en-US" dirty="0"/>
          </a:p>
          <a:p>
            <a:pPr lvl="1"/>
            <a:r>
              <a:rPr lang="en-US" dirty="0"/>
              <a:t>Prohibits discrimination on the grounds of race, color, or national origin by recipients of federal financial assistance. </a:t>
            </a:r>
          </a:p>
          <a:p>
            <a:pPr lvl="1"/>
            <a:r>
              <a:rPr lang="en-US" dirty="0"/>
              <a:t>The Title VI regulatory requirements have been </a:t>
            </a:r>
            <a:r>
              <a:rPr lang="en-US" dirty="0" smtClean="0"/>
              <a:t>legally interpreted </a:t>
            </a:r>
            <a:r>
              <a:rPr lang="en-US" dirty="0"/>
              <a:t>to prohibit </a:t>
            </a:r>
            <a:r>
              <a:rPr lang="en-US" b="1" dirty="0">
                <a:solidFill>
                  <a:schemeClr val="tx2"/>
                </a:solidFill>
              </a:rPr>
              <a:t>denial of equal access to education </a:t>
            </a:r>
            <a:r>
              <a:rPr lang="en-US" dirty="0"/>
              <a:t>because of a language minority student's limited proficiency in English.</a:t>
            </a:r>
          </a:p>
          <a:p>
            <a:endParaRPr lang="en-US" dirty="0"/>
          </a:p>
        </p:txBody>
      </p:sp>
    </p:spTree>
    <p:extLst>
      <p:ext uri="{BB962C8B-B14F-4D97-AF65-F5344CB8AC3E}">
        <p14:creationId xmlns:p14="http://schemas.microsoft.com/office/powerpoint/2010/main" val="7526333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BF11D-B17C-4B3A-A69D-AA21FDC15154}"/>
              </a:ext>
            </a:extLst>
          </p:cNvPr>
          <p:cNvSpPr>
            <a:spLocks noGrp="1"/>
          </p:cNvSpPr>
          <p:nvPr>
            <p:ph type="title"/>
          </p:nvPr>
        </p:nvSpPr>
        <p:spPr>
          <a:xfrm>
            <a:off x="635302" y="914400"/>
            <a:ext cx="8153400" cy="990600"/>
          </a:xfrm>
        </p:spPr>
        <p:txBody>
          <a:bodyPr/>
          <a:lstStyle/>
          <a:p>
            <a:r>
              <a:rPr lang="en-US" dirty="0" smtClean="0"/>
              <a:t>Significant </a:t>
            </a:r>
            <a:r>
              <a:rPr lang="en-US" dirty="0"/>
              <a:t>Legal History</a:t>
            </a:r>
          </a:p>
        </p:txBody>
      </p:sp>
      <p:sp>
        <p:nvSpPr>
          <p:cNvPr id="3" name="Content Placeholder 2">
            <a:extLst>
              <a:ext uri="{FF2B5EF4-FFF2-40B4-BE49-F238E27FC236}">
                <a16:creationId xmlns:a16="http://schemas.microsoft.com/office/drawing/2014/main" id="{F31878D2-DFC8-4679-8A12-902A7D10C11C}"/>
              </a:ext>
            </a:extLst>
          </p:cNvPr>
          <p:cNvSpPr>
            <a:spLocks noGrp="1"/>
          </p:cNvSpPr>
          <p:nvPr>
            <p:ph sz="quarter" idx="1"/>
          </p:nvPr>
        </p:nvSpPr>
        <p:spPr>
          <a:xfrm>
            <a:off x="612648" y="1752600"/>
            <a:ext cx="8153400" cy="4495800"/>
          </a:xfrm>
        </p:spPr>
        <p:txBody>
          <a:bodyPr/>
          <a:lstStyle/>
          <a:p>
            <a:r>
              <a:rPr lang="en-US" sz="3200" i="1" dirty="0">
                <a:solidFill>
                  <a:schemeClr val="accent2"/>
                </a:solidFill>
                <a:hlinkClick r:id="rId3"/>
              </a:rPr>
              <a:t>Lau v. Nichols </a:t>
            </a:r>
            <a:r>
              <a:rPr lang="en-US" sz="3200" dirty="0">
                <a:solidFill>
                  <a:schemeClr val="accent2"/>
                </a:solidFill>
                <a:hlinkClick r:id="rId3"/>
              </a:rPr>
              <a:t>Court </a:t>
            </a:r>
            <a:r>
              <a:rPr lang="en-US" sz="3200" dirty="0" smtClean="0">
                <a:solidFill>
                  <a:schemeClr val="accent2"/>
                </a:solidFill>
                <a:hlinkClick r:id="rId3"/>
              </a:rPr>
              <a:t>Case, </a:t>
            </a:r>
            <a:r>
              <a:rPr lang="en-US" sz="3200" dirty="0">
                <a:solidFill>
                  <a:schemeClr val="accent2"/>
                </a:solidFill>
                <a:hlinkClick r:id="rId3"/>
              </a:rPr>
              <a:t>1974</a:t>
            </a:r>
            <a:endParaRPr lang="en-US" sz="3200" dirty="0">
              <a:solidFill>
                <a:schemeClr val="accent2"/>
              </a:solidFill>
            </a:endParaRPr>
          </a:p>
          <a:p>
            <a:pPr lvl="1"/>
            <a:r>
              <a:rPr lang="en-US" sz="2700" dirty="0"/>
              <a:t>Case dealt with San Francisco school system’s failure to provide English language instruction to 1,800 students of Chinese ancestry.</a:t>
            </a:r>
          </a:p>
          <a:p>
            <a:pPr lvl="1"/>
            <a:r>
              <a:rPr lang="en-US" sz="2700" dirty="0"/>
              <a:t>U.S. Supreme Court unanimously ruled that a lack of supplemental instruction for English learners denies them a </a:t>
            </a:r>
            <a:r>
              <a:rPr lang="en-US" sz="2700" b="1" dirty="0">
                <a:solidFill>
                  <a:srgbClr val="17375E"/>
                </a:solidFill>
              </a:rPr>
              <a:t>meaningful </a:t>
            </a:r>
            <a:r>
              <a:rPr lang="en-US" sz="2700" dirty="0"/>
              <a:t>opportunity to participate in </a:t>
            </a:r>
            <a:r>
              <a:rPr lang="en-US" sz="2700" dirty="0" smtClean="0"/>
              <a:t>educational programs, </a:t>
            </a:r>
            <a:r>
              <a:rPr lang="en-US" sz="2700" dirty="0"/>
              <a:t>which violates the Civil Rights Act of 1964. </a:t>
            </a:r>
          </a:p>
        </p:txBody>
      </p:sp>
    </p:spTree>
    <p:extLst>
      <p:ext uri="{BB962C8B-B14F-4D97-AF65-F5344CB8AC3E}">
        <p14:creationId xmlns:p14="http://schemas.microsoft.com/office/powerpoint/2010/main" val="37926207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08976-0561-43CF-B829-3DEE5E5E5010}"/>
              </a:ext>
            </a:extLst>
          </p:cNvPr>
          <p:cNvSpPr>
            <a:spLocks noGrp="1"/>
          </p:cNvSpPr>
          <p:nvPr>
            <p:ph type="title"/>
          </p:nvPr>
        </p:nvSpPr>
        <p:spPr>
          <a:xfrm>
            <a:off x="635302" y="914400"/>
            <a:ext cx="8153400" cy="990600"/>
          </a:xfrm>
        </p:spPr>
        <p:txBody>
          <a:bodyPr/>
          <a:lstStyle/>
          <a:p>
            <a:r>
              <a:rPr lang="en-US" dirty="0" smtClean="0"/>
              <a:t>Significant </a:t>
            </a:r>
            <a:r>
              <a:rPr lang="en-US" dirty="0"/>
              <a:t>Legal History</a:t>
            </a:r>
          </a:p>
        </p:txBody>
      </p:sp>
      <p:sp>
        <p:nvSpPr>
          <p:cNvPr id="3" name="Content Placeholder 2">
            <a:extLst>
              <a:ext uri="{FF2B5EF4-FFF2-40B4-BE49-F238E27FC236}">
                <a16:creationId xmlns:a16="http://schemas.microsoft.com/office/drawing/2014/main" id="{AE8334A5-EA5F-4645-A8AC-E106776DD0FA}"/>
              </a:ext>
            </a:extLst>
          </p:cNvPr>
          <p:cNvSpPr>
            <a:spLocks noGrp="1"/>
          </p:cNvSpPr>
          <p:nvPr>
            <p:ph sz="quarter" idx="1"/>
          </p:nvPr>
        </p:nvSpPr>
        <p:spPr>
          <a:xfrm>
            <a:off x="612648" y="1752600"/>
            <a:ext cx="8153400" cy="4495800"/>
          </a:xfrm>
        </p:spPr>
        <p:txBody>
          <a:bodyPr/>
          <a:lstStyle/>
          <a:p>
            <a:r>
              <a:rPr lang="en-US" dirty="0">
                <a:hlinkClick r:id="rId3"/>
              </a:rPr>
              <a:t>Equal Educational Opportunities Act (EEOA), 1974</a:t>
            </a:r>
          </a:p>
          <a:p>
            <a:pPr lvl="1"/>
            <a:r>
              <a:rPr lang="en-US" dirty="0"/>
              <a:t>Prohibits states from denying equal educational opportunity to an individual on account of his or her race, color, sex, or national origin. </a:t>
            </a:r>
          </a:p>
          <a:p>
            <a:pPr lvl="1"/>
            <a:r>
              <a:rPr lang="en-US" dirty="0"/>
              <a:t>The statute specifically prohibits states from </a:t>
            </a:r>
            <a:r>
              <a:rPr lang="en-US" b="1" dirty="0">
                <a:solidFill>
                  <a:schemeClr val="tx2"/>
                </a:solidFill>
              </a:rPr>
              <a:t>denying equal educational </a:t>
            </a:r>
            <a:r>
              <a:rPr lang="en-US" dirty="0"/>
              <a:t>opportunity by the failure of an educational agency to take appropriate action to overcome language barriers that impede equal participation by its students in its instructional programs. </a:t>
            </a:r>
          </a:p>
          <a:p>
            <a:endParaRPr lang="en-US" dirty="0"/>
          </a:p>
        </p:txBody>
      </p:sp>
    </p:spTree>
    <p:extLst>
      <p:ext uri="{BB962C8B-B14F-4D97-AF65-F5344CB8AC3E}">
        <p14:creationId xmlns:p14="http://schemas.microsoft.com/office/powerpoint/2010/main" val="2708362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5">
            <a:extLst>
              <a:ext uri="{FF2B5EF4-FFF2-40B4-BE49-F238E27FC236}">
                <a16:creationId xmlns:a16="http://schemas.microsoft.com/office/drawing/2014/main" id="{D6D86AA9-2D8D-4BEB-B1E4-39DCC56DCDF9}"/>
              </a:ext>
            </a:extLst>
          </p:cNvPr>
          <p:cNvPicPr>
            <a:picLocks noChangeAspect="1"/>
          </p:cNvPicPr>
          <p:nvPr/>
        </p:nvPicPr>
        <p:blipFill rotWithShape="1">
          <a:blip r:embed="rId3">
            <a:extLst>
              <a:ext uri="{28A0092B-C50C-407E-A947-70E740481C1C}">
                <a14:useLocalDpi xmlns:a14="http://schemas.microsoft.com/office/drawing/2010/main" val="0"/>
              </a:ext>
            </a:extLst>
          </a:blip>
          <a:srcRect t="11442" b="30804"/>
          <a:stretch/>
        </p:blipFill>
        <p:spPr>
          <a:xfrm>
            <a:off x="-76200" y="3429000"/>
            <a:ext cx="9296400" cy="3429000"/>
          </a:xfrm>
          <a:prstGeom prst="rect">
            <a:avLst/>
          </a:prstGeom>
          <a:ln w="38100">
            <a:noFill/>
          </a:ln>
        </p:spPr>
      </p:pic>
      <p:sp>
        <p:nvSpPr>
          <p:cNvPr id="7" name="Rectangle 6"/>
          <p:cNvSpPr/>
          <p:nvPr/>
        </p:nvSpPr>
        <p:spPr>
          <a:xfrm>
            <a:off x="-76200" y="-76200"/>
            <a:ext cx="9296400" cy="7010400"/>
          </a:xfrm>
          <a:prstGeom prst="rect">
            <a:avLst/>
          </a:prstGeom>
          <a:solidFill>
            <a:srgbClr val="17375E">
              <a:alpha val="50196"/>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a:xfrm>
            <a:off x="389589" y="152400"/>
            <a:ext cx="7306611" cy="3276600"/>
          </a:xfrm>
        </p:spPr>
        <p:txBody>
          <a:bodyPr/>
          <a:lstStyle/>
          <a:p>
            <a:pPr>
              <a:spcAft>
                <a:spcPts val="600"/>
              </a:spcAft>
            </a:pPr>
            <a:r>
              <a:rPr lang="en-US" sz="3000" dirty="0"/>
              <a:t>“There is no equality of treatment merely by providing students with the same facilities, textbooks, teachers, and curriculum; for students who do not understand English are effectively foreclosed from any meaningful education.”</a:t>
            </a:r>
          </a:p>
        </p:txBody>
      </p:sp>
      <p:sp>
        <p:nvSpPr>
          <p:cNvPr id="11" name="Text Placeholder 10"/>
          <p:cNvSpPr>
            <a:spLocks noGrp="1"/>
          </p:cNvSpPr>
          <p:nvPr>
            <p:ph type="body" sz="quarter" idx="10"/>
          </p:nvPr>
        </p:nvSpPr>
        <p:spPr>
          <a:xfrm>
            <a:off x="4038600" y="2667000"/>
            <a:ext cx="4419600" cy="946150"/>
          </a:xfrm>
        </p:spPr>
        <p:txBody>
          <a:bodyPr>
            <a:normAutofit fontScale="92500"/>
          </a:bodyPr>
          <a:lstStyle/>
          <a:p>
            <a:pPr marL="0" indent="0">
              <a:buNone/>
            </a:pPr>
            <a:r>
              <a:rPr lang="en-US" sz="3200" dirty="0"/>
              <a:t>—</a:t>
            </a:r>
            <a:r>
              <a:rPr lang="en-US" sz="3200" i="1" dirty="0"/>
              <a:t>Justice William Douglas</a:t>
            </a:r>
            <a:endParaRPr lang="en-US" sz="3200" dirty="0"/>
          </a:p>
        </p:txBody>
      </p:sp>
      <p:sp>
        <p:nvSpPr>
          <p:cNvPr id="10" name="TextBox 9"/>
          <p:cNvSpPr txBox="1"/>
          <p:nvPr/>
        </p:nvSpPr>
        <p:spPr>
          <a:xfrm>
            <a:off x="7036725" y="-207998"/>
            <a:ext cx="2412075" cy="4708981"/>
          </a:xfrm>
          <a:prstGeom prst="rect">
            <a:avLst/>
          </a:prstGeom>
          <a:noFill/>
        </p:spPr>
        <p:txBody>
          <a:bodyPr wrap="square" rtlCol="0">
            <a:spAutoFit/>
          </a:bodyPr>
          <a:lstStyle/>
          <a:p>
            <a:r>
              <a:rPr lang="en-US" sz="30000" b="1" dirty="0">
                <a:solidFill>
                  <a:srgbClr val="FFFFFF">
                    <a:alpha val="30000"/>
                  </a:srgbClr>
                </a:solidFill>
                <a:cs typeface="Arial" panose="020B0604020202020204" pitchFamily="34" charset="0"/>
              </a:rPr>
              <a:t>”</a:t>
            </a:r>
          </a:p>
        </p:txBody>
      </p:sp>
    </p:spTree>
    <p:extLst>
      <p:ext uri="{BB962C8B-B14F-4D97-AF65-F5344CB8AC3E}">
        <p14:creationId xmlns:p14="http://schemas.microsoft.com/office/powerpoint/2010/main" val="3448798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E8A29-E417-4C2C-BFA5-B9B42C3ABBA6}"/>
              </a:ext>
            </a:extLst>
          </p:cNvPr>
          <p:cNvSpPr>
            <a:spLocks noGrp="1"/>
          </p:cNvSpPr>
          <p:nvPr>
            <p:ph type="title"/>
          </p:nvPr>
        </p:nvSpPr>
        <p:spPr>
          <a:xfrm>
            <a:off x="635302" y="914400"/>
            <a:ext cx="8153400" cy="990600"/>
          </a:xfrm>
        </p:spPr>
        <p:txBody>
          <a:bodyPr/>
          <a:lstStyle/>
          <a:p>
            <a:r>
              <a:rPr lang="en-US" dirty="0" smtClean="0"/>
              <a:t>Legal </a:t>
            </a:r>
            <a:r>
              <a:rPr lang="en-US" dirty="0"/>
              <a:t>Obligations</a:t>
            </a:r>
          </a:p>
        </p:txBody>
      </p:sp>
      <p:sp>
        <p:nvSpPr>
          <p:cNvPr id="3" name="Content Placeholder 2">
            <a:extLst>
              <a:ext uri="{FF2B5EF4-FFF2-40B4-BE49-F238E27FC236}">
                <a16:creationId xmlns:a16="http://schemas.microsoft.com/office/drawing/2014/main" id="{894A6F4B-62E0-4DF1-9C10-4EF4C0F2D97A}"/>
              </a:ext>
            </a:extLst>
          </p:cNvPr>
          <p:cNvSpPr>
            <a:spLocks noGrp="1"/>
          </p:cNvSpPr>
          <p:nvPr>
            <p:ph sz="quarter" idx="1"/>
          </p:nvPr>
        </p:nvSpPr>
        <p:spPr>
          <a:xfrm>
            <a:off x="612648" y="1752600"/>
            <a:ext cx="5864352" cy="4495800"/>
          </a:xfrm>
        </p:spPr>
        <p:txBody>
          <a:bodyPr/>
          <a:lstStyle/>
          <a:p>
            <a:r>
              <a:rPr lang="en-US" sz="2800" dirty="0"/>
              <a:t>U.S. Department of Education’s Office of Civil Rights (OCR) and the U.S. Department of Justice (DOJ) share enforcement authority.</a:t>
            </a:r>
          </a:p>
          <a:p>
            <a:r>
              <a:rPr lang="en-US" sz="2800" dirty="0"/>
              <a:t>Issued joint guidance in 2015 to help states, districts, and </a:t>
            </a:r>
            <a:r>
              <a:rPr lang="en-US" sz="2800" dirty="0" smtClean="0"/>
              <a:t>schools meet legal obligations to ELs.</a:t>
            </a:r>
            <a:endParaRPr lang="en-US" sz="2800" dirty="0"/>
          </a:p>
          <a:p>
            <a:r>
              <a:rPr lang="en-US" sz="2800" dirty="0"/>
              <a:t>Guidance identifies </a:t>
            </a:r>
            <a:r>
              <a:rPr lang="en-US" sz="2800" dirty="0">
                <a:hlinkClick r:id="rId3"/>
              </a:rPr>
              <a:t>10 common civil rights issues for English </a:t>
            </a:r>
            <a:r>
              <a:rPr lang="en-US" sz="2800" dirty="0" smtClean="0">
                <a:hlinkClick r:id="rId3"/>
              </a:rPr>
              <a:t>learners.</a:t>
            </a:r>
            <a:endParaRPr lang="en-US" sz="2800" dirty="0"/>
          </a:p>
        </p:txBody>
      </p:sp>
      <p:pic>
        <p:nvPicPr>
          <p:cNvPr id="1026" name="Picture 2" descr="Department of justice 1 Free vector in Encapsulated ...">
            <a:extLst>
              <a:ext uri="{FF2B5EF4-FFF2-40B4-BE49-F238E27FC236}">
                <a16:creationId xmlns:a16="http://schemas.microsoft.com/office/drawing/2014/main" id="{6786BBA3-2996-4D5F-B37D-4525617A4DD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593854" y="1371600"/>
            <a:ext cx="2194848" cy="21875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ME - Office of Educational Technology">
            <a:extLst>
              <a:ext uri="{FF2B5EF4-FFF2-40B4-BE49-F238E27FC236}">
                <a16:creationId xmlns:a16="http://schemas.microsoft.com/office/drawing/2014/main" id="{6AA2EB72-EF80-4736-B6C4-18B362E42F61}"/>
              </a:ext>
            </a:extLst>
          </p:cNvPr>
          <p:cNvPicPr>
            <a:picLocks noChangeAspect="1" noChangeArrowheads="1"/>
          </p:cNvPicPr>
          <p:nvPr/>
        </p:nvPicPr>
        <p:blipFill>
          <a:blip r:embed="rId6" cstate="print">
            <a:biLevel thresh="50000"/>
            <a:extLst>
              <a:ext uri="{28A0092B-C50C-407E-A947-70E740481C1C}">
                <a14:useLocalDpi xmlns:a14="http://schemas.microsoft.com/office/drawing/2010/main" val="0"/>
              </a:ext>
            </a:extLst>
          </a:blip>
          <a:srcRect/>
          <a:stretch>
            <a:fillRect/>
          </a:stretch>
        </p:blipFill>
        <p:spPr bwMode="auto">
          <a:xfrm>
            <a:off x="6593854" y="3810000"/>
            <a:ext cx="2194560" cy="2158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250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1637" y="2526838"/>
            <a:ext cx="8842363" cy="1892762"/>
          </a:xfrm>
        </p:spPr>
        <p:txBody>
          <a:bodyPr/>
          <a:lstStyle/>
          <a:p>
            <a:pPr algn="ctr"/>
            <a:r>
              <a:rPr lang="en-US" dirty="0" smtClean="0"/>
              <a:t>Providing English Learners with equal access to curricular and extracurricular programs</a:t>
            </a:r>
            <a:endParaRPr lang="en-US" dirty="0"/>
          </a:p>
        </p:txBody>
      </p:sp>
    </p:spTree>
    <p:extLst>
      <p:ext uri="{BB962C8B-B14F-4D97-AF65-F5344CB8AC3E}">
        <p14:creationId xmlns:p14="http://schemas.microsoft.com/office/powerpoint/2010/main" val="110956112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ISBE Custom">
      <a:dk1>
        <a:sysClr val="windowText" lastClr="000000"/>
      </a:dk1>
      <a:lt1>
        <a:sysClr val="window" lastClr="FFFFFF"/>
      </a:lt1>
      <a:dk2>
        <a:srgbClr val="335B74"/>
      </a:dk2>
      <a:lt2>
        <a:srgbClr val="FFFFFF"/>
      </a:lt2>
      <a:accent1>
        <a:srgbClr val="1CADE4"/>
      </a:accent1>
      <a:accent2>
        <a:srgbClr val="2683C6"/>
      </a:accent2>
      <a:accent3>
        <a:srgbClr val="27CED7"/>
      </a:accent3>
      <a:accent4>
        <a:srgbClr val="42BA97"/>
      </a:accent4>
      <a:accent5>
        <a:srgbClr val="3E8853"/>
      </a:accent5>
      <a:accent6>
        <a:srgbClr val="62A39F"/>
      </a:accent6>
      <a:hlink>
        <a:srgbClr val="0070C0"/>
      </a:hlink>
      <a:folHlink>
        <a:srgbClr val="1CAD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Median">
  <a:themeElements>
    <a:clrScheme name="ISBE Custom">
      <a:dk1>
        <a:sysClr val="windowText" lastClr="000000"/>
      </a:dk1>
      <a:lt1>
        <a:sysClr val="window" lastClr="FFFFFF"/>
      </a:lt1>
      <a:dk2>
        <a:srgbClr val="335B74"/>
      </a:dk2>
      <a:lt2>
        <a:srgbClr val="FFFFFF"/>
      </a:lt2>
      <a:accent1>
        <a:srgbClr val="1CADE4"/>
      </a:accent1>
      <a:accent2>
        <a:srgbClr val="2683C6"/>
      </a:accent2>
      <a:accent3>
        <a:srgbClr val="27CED7"/>
      </a:accent3>
      <a:accent4>
        <a:srgbClr val="42BA97"/>
      </a:accent4>
      <a:accent5>
        <a:srgbClr val="3E8853"/>
      </a:accent5>
      <a:accent6>
        <a:srgbClr val="62A39F"/>
      </a:accent6>
      <a:hlink>
        <a:srgbClr val="0070C0"/>
      </a:hlink>
      <a:folHlink>
        <a:srgbClr val="1CAD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98FD323-9645-4B31-A644-176C2728F2E4}">
  <we:reference id="wa104381335" version="1.0.0.1"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2988822C20F24E83D1DD5E4C131AA0" ma:contentTypeVersion="34" ma:contentTypeDescription="Create a new document." ma:contentTypeScope="" ma:versionID="510b8621ca45b380240d45fcf3ee2da5">
  <xsd:schema xmlns:xsd="http://www.w3.org/2001/XMLSchema" xmlns:xs="http://www.w3.org/2001/XMLSchema" xmlns:p="http://schemas.microsoft.com/office/2006/metadata/properties" xmlns:ns1="http://schemas.microsoft.com/sharepoint/v3" xmlns:ns2="6ce3111e-7420-4802-b50a-75d4e9a0b980" xmlns:ns3="d21dc803-237d-4c68-8692-8d731fd29118" xmlns:ns4="4d435f69-8686-490b-bd6d-b153bf22ab50" targetNamespace="http://schemas.microsoft.com/office/2006/metadata/properties" ma:root="true" ma:fieldsID="f5b7d2c1aa74e6ba3f7180c2fcc7e0c0" ns1:_="" ns2:_="" ns3:_="" ns4:_="">
    <xsd:import namespace="http://schemas.microsoft.com/sharepoint/v3"/>
    <xsd:import namespace="6ce3111e-7420-4802-b50a-75d4e9a0b980"/>
    <xsd:import namespace="d21dc803-237d-4c68-8692-8d731fd29118"/>
    <xsd:import namespace="4d435f69-8686-490b-bd6d-b153bf22ab50"/>
    <xsd:element name="properties">
      <xsd:complexType>
        <xsd:sequence>
          <xsd:element name="documentManagement">
            <xsd:complexType>
              <xsd:all>
                <xsd:element ref="ns2:Heading" minOccurs="0"/>
                <xsd:element ref="ns2:Sort_x0020_Order" minOccurs="0"/>
                <xsd:element ref="ns3:DisplayPage" minOccurs="0"/>
                <xsd:element ref="ns3:ParagraphBeforeLink" minOccurs="0"/>
                <xsd:element ref="ns3:ParagraphAfterLink" minOccurs="0"/>
                <xsd:element ref="ns4:Divisions" minOccurs="0"/>
                <xsd:element ref="ns2:TargetAudience" minOccurs="0"/>
                <xsd:element ref="ns2:Archive" minOccurs="0"/>
                <xsd:element ref="ns2:Archive_x0020_Date" minOccurs="0"/>
                <xsd:element ref="ns3:Grouping" minOccurs="0"/>
                <xsd:element ref="ns3:Subgroup" minOccurs="0"/>
                <xsd:element ref="ns3:Linked_x0020_on_x0020_Page" minOccurs="0"/>
                <xsd:element ref="ns3:Year" minOccurs="0"/>
                <xsd:element ref="ns2:MediaType" minOccurs="0"/>
                <xsd:element ref="ns1:PublishingStartDate" minOccurs="0"/>
                <xsd:element ref="ns1:PublishingExpirationDate" minOccurs="0"/>
                <xsd:element ref="ns2:TaxKeywordTaxHTField" minOccurs="0"/>
                <xsd:element ref="ns2:TaxCatchAll" minOccurs="0"/>
                <xsd:element ref="ns3:OriginalModifiedDate" minOccurs="0"/>
                <xsd:element ref="ns3:AdditionalPageInfo" minOccurs="0"/>
                <xsd:element ref="ns2:SharedWithUsers" minOccurs="0"/>
                <xsd:element ref="ns3:ActiveInactive" minOccurs="0"/>
                <xsd:element ref="ns3:Subbullet" minOccurs="0"/>
                <xsd:element ref="ns3:Subheading" minOccurs="0"/>
                <xsd:element ref="ns3:LifetimeViews" minOccurs="0"/>
                <xsd:element ref="ns3:ModifiedBeforeRun" minOccurs="0"/>
                <xsd:element ref="ns3:Langu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ce3111e-7420-4802-b50a-75d4e9a0b980" elementFormDefault="qualified">
    <xsd:import namespace="http://schemas.microsoft.com/office/2006/documentManagement/types"/>
    <xsd:import namespace="http://schemas.microsoft.com/office/infopath/2007/PartnerControls"/>
    <xsd:element name="Heading" ma:index="1" nillable="true" ma:displayName="Heading" ma:internalName="Heading">
      <xsd:simpleType>
        <xsd:restriction base="dms:Text">
          <xsd:maxLength value="255"/>
        </xsd:restriction>
      </xsd:simpleType>
    </xsd:element>
    <xsd:element name="Sort_x0020_Order" ma:index="2" nillable="true" ma:displayName="Sort Order" ma:default="999" ma:internalName="Sort_x0020_Order" ma:percentage="FALSE">
      <xsd:simpleType>
        <xsd:restriction base="dms:Number"/>
      </xsd:simpleType>
    </xsd:element>
    <xsd:element name="TargetAudience" ma:index="7" nillable="true" ma:displayName="TargetAudience" ma:list="{5bf691bb-db4f-476f-a3f6-6f31e5686cd3}" ma:internalName="TargetAudience" ma:readOnly="false" ma:showField="Title" ma:web="6ce3111e-7420-4802-b50a-75d4e9a0b980">
      <xsd:complexType>
        <xsd:complexContent>
          <xsd:extension base="dms:MultiChoiceLookup">
            <xsd:sequence>
              <xsd:element name="Value" type="dms:Lookup" maxOccurs="unbounded" minOccurs="0" nillable="true"/>
            </xsd:sequence>
          </xsd:extension>
        </xsd:complexContent>
      </xsd:complexType>
    </xsd:element>
    <xsd:element name="Archive" ma:index="9" nillable="true" ma:displayName="Archive" ma:default="0" ma:indexed="true" ma:internalName="Archive">
      <xsd:simpleType>
        <xsd:restriction base="dms:Boolean"/>
      </xsd:simpleType>
    </xsd:element>
    <xsd:element name="Archive_x0020_Date" ma:index="10" nillable="true" ma:displayName="Archive Date" ma:format="DateOnly" ma:internalName="Archive_x0020_Date">
      <xsd:simpleType>
        <xsd:restriction base="dms:DateTime"/>
      </xsd:simpleType>
    </xsd:element>
    <xsd:element name="MediaType" ma:index="15" nillable="true" ma:displayName="MediaType" ma:list="{bc78f13e-3434-4b26-85f6-c5eb735f129d}" ma:internalName="MediaType" ma:readOnly="false" ma:showField="MediaType" ma:web="6ce3111e-7420-4802-b50a-75d4e9a0b980">
      <xsd:complexType>
        <xsd:complexContent>
          <xsd:extension base="dms:MultiChoiceLookup">
            <xsd:sequence>
              <xsd:element name="Value" type="dms:Lookup" maxOccurs="unbounded" minOccurs="0" nillable="true"/>
            </xsd:sequence>
          </xsd:extension>
        </xsd:complexContent>
      </xsd:complexType>
    </xsd:element>
    <xsd:element name="TaxKeywordTaxHTField" ma:index="25" nillable="true" ma:taxonomy="true" ma:internalName="TaxKeywordTaxHTField" ma:taxonomyFieldName="TaxKeyword" ma:displayName="Enterprise Keywords" ma:fieldId="{23f27201-bee3-471e-b2e7-b64fd8b7ca38}" ma:taxonomyMulti="true" ma:sspId="038a83e2-3cab-4ab1-90e8-f44282484cb6" ma:termSetId="00000000-0000-0000-0000-000000000000" ma:anchorId="00000000-0000-0000-0000-000000000000" ma:open="true" ma:isKeyword="true">
      <xsd:complexType>
        <xsd:sequence>
          <xsd:element ref="pc:Terms" minOccurs="0" maxOccurs="1"/>
        </xsd:sequence>
      </xsd:complexType>
    </xsd:element>
    <xsd:element name="TaxCatchAll" ma:index="26" nillable="true" ma:displayName="Taxonomy Catch All Column" ma:hidden="true" ma:list="{579831f0-4889-4cf1-9c1b-f4e5c0970170}" ma:internalName="TaxCatchAll" ma:showField="CatchAllData" ma:web="6ce3111e-7420-4802-b50a-75d4e9a0b980">
      <xsd:complexType>
        <xsd:complexContent>
          <xsd:extension base="dms:MultiChoiceLookup">
            <xsd:sequence>
              <xsd:element name="Value" type="dms:Lookup" maxOccurs="unbounded" minOccurs="0" nillable="true"/>
            </xsd:sequence>
          </xsd:extension>
        </xsd:complexContent>
      </xsd:complexType>
    </xsd:element>
    <xsd:element name="SharedWithUsers" ma:index="2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21dc803-237d-4c68-8692-8d731fd29118" elementFormDefault="qualified">
    <xsd:import namespace="http://schemas.microsoft.com/office/2006/documentManagement/types"/>
    <xsd:import namespace="http://schemas.microsoft.com/office/infopath/2007/PartnerControls"/>
    <xsd:element name="DisplayPage" ma:index="3" nillable="true" ma:displayName="DisplayPage" ma:indexed="true" ma:internalName="DisplayPage">
      <xsd:simpleType>
        <xsd:restriction base="dms:Text">
          <xsd:maxLength value="255"/>
        </xsd:restriction>
      </xsd:simpleType>
    </xsd:element>
    <xsd:element name="ParagraphBeforeLink" ma:index="4" nillable="true" ma:displayName="ParagraphBeforeLink" ma:internalName="ParagraphBeforeLink">
      <xsd:simpleType>
        <xsd:restriction base="dms:Note"/>
      </xsd:simpleType>
    </xsd:element>
    <xsd:element name="ParagraphAfterLink" ma:index="5" nillable="true" ma:displayName="ParagraphAfterLink" ma:internalName="ParagraphAfterLink">
      <xsd:simpleType>
        <xsd:restriction base="dms:Note"/>
      </xsd:simpleType>
    </xsd:element>
    <xsd:element name="Grouping" ma:index="11" nillable="true" ma:displayName="Grouping" ma:indexed="true" ma:internalName="Grouping">
      <xsd:simpleType>
        <xsd:restriction base="dms:Text">
          <xsd:maxLength value="255"/>
        </xsd:restriction>
      </xsd:simpleType>
    </xsd:element>
    <xsd:element name="Subgroup" ma:index="12" nillable="true" ma:displayName="Subgroup" ma:internalName="Subgroup">
      <xsd:simpleType>
        <xsd:restriction base="dms:Text">
          <xsd:maxLength value="255"/>
        </xsd:restriction>
      </xsd:simpleType>
    </xsd:element>
    <xsd:element name="Linked_x0020_on_x0020_Page" ma:index="13" nillable="true" ma:displayName="Linked on Page" ma:default="1" ma:indexed="true" ma:internalName="Linked_x0020_on_x0020_Page">
      <xsd:simpleType>
        <xsd:restriction base="dms:Boolean"/>
      </xsd:simpleType>
    </xsd:element>
    <xsd:element name="Year" ma:index="14" nillable="true" ma:displayName="Year" ma:internalName="Year">
      <xsd:simpleType>
        <xsd:restriction base="dms:Text">
          <xsd:maxLength value="255"/>
        </xsd:restriction>
      </xsd:simpleType>
    </xsd:element>
    <xsd:element name="OriginalModifiedDate" ma:index="27" nillable="true" ma:displayName="OriginalModifiedDate" ma:format="DateOnly" ma:internalName="OriginalModifiedDate">
      <xsd:simpleType>
        <xsd:restriction base="dms:DateTime"/>
      </xsd:simpleType>
    </xsd:element>
    <xsd:element name="AdditionalPageInfo" ma:index="28" nillable="true" ma:displayName="AdditionalPageInfo" ma:internalName="AdditionalPageInfo">
      <xsd:simpleType>
        <xsd:restriction base="dms:Note">
          <xsd:maxLength value="255"/>
        </xsd:restriction>
      </xsd:simpleType>
    </xsd:element>
    <xsd:element name="ActiveInactive" ma:index="30" nillable="true" ma:displayName="Active/Inactive" ma:default="1" ma:internalName="ActiveInactive">
      <xsd:simpleType>
        <xsd:restriction base="dms:Boolean"/>
      </xsd:simpleType>
    </xsd:element>
    <xsd:element name="Subbullet" ma:index="31" nillable="true" ma:displayName="Subbullet" ma:internalName="Subbullet">
      <xsd:simpleType>
        <xsd:restriction base="dms:Note">
          <xsd:maxLength value="255"/>
        </xsd:restriction>
      </xsd:simpleType>
    </xsd:element>
    <xsd:element name="Subheading" ma:index="32" nillable="true" ma:displayName="Subheading" ma:internalName="Subheading">
      <xsd:simpleType>
        <xsd:restriction base="dms:Text">
          <xsd:maxLength value="255"/>
        </xsd:restriction>
      </xsd:simpleType>
    </xsd:element>
    <xsd:element name="LifetimeViews" ma:index="33" nillable="true" ma:displayName="LifetimeViews" ma:internalName="LifetimeViews">
      <xsd:simpleType>
        <xsd:restriction base="dms:Number"/>
      </xsd:simpleType>
    </xsd:element>
    <xsd:element name="ModifiedBeforeRun" ma:index="34" nillable="true" ma:displayName="ModifiedBeforeRun" ma:format="DateOnly" ma:internalName="ModifiedBeforeRun">
      <xsd:simpleType>
        <xsd:restriction base="dms:DateTime"/>
      </xsd:simpleType>
    </xsd:element>
    <xsd:element name="Language" ma:index="35" nillable="true" ma:displayName="Language" ma:format="Dropdown" ma:internalName="Language">
      <xsd:simpleType>
        <xsd:restriction base="dms:Choice">
          <xsd:enumeration value="Albanian"/>
          <xsd:enumeration value="Amharic"/>
          <xsd:enumeration value="Arabic"/>
          <xsd:enumeration value="Assyrian"/>
          <xsd:enumeration value="Bengali"/>
          <xsd:enumeration value="Bosnian"/>
          <xsd:enumeration value="Bulgarian"/>
          <xsd:enumeration value="Burmese"/>
          <xsd:enumeration value="Cambodian"/>
          <xsd:enumeration value="Cantonese"/>
          <xsd:enumeration value="Chinese"/>
          <xsd:enumeration value="Chinese (Simplified)"/>
          <xsd:enumeration value="Chinese (Traditional)"/>
          <xsd:enumeration value="Czech"/>
          <xsd:enumeration value="Farsi"/>
          <xsd:enumeration value="French"/>
          <xsd:enumeration value="German"/>
          <xsd:enumeration value="Greek"/>
          <xsd:enumeration value="Gujarati"/>
          <xsd:enumeration value="Haitian-Creole"/>
          <xsd:enumeration value="Haka Chin"/>
          <xsd:enumeration value="Hindi"/>
          <xsd:enumeration value="Italian"/>
          <xsd:enumeration value="Japanese"/>
          <xsd:enumeration value="Karen"/>
          <xsd:enumeration value="Khmer"/>
          <xsd:enumeration value="Kirundi"/>
          <xsd:enumeration value="Korean"/>
          <xsd:enumeration value="Lao"/>
          <xsd:enumeration value="Lithuanian"/>
          <xsd:enumeration value="Malayalam"/>
          <xsd:enumeration value="Marathi"/>
          <xsd:enumeration value="Mongolian"/>
          <xsd:enumeration value="Nepali"/>
          <xsd:enumeration value="Pashto"/>
          <xsd:enumeration value="Pilipino (Tagalog)"/>
          <xsd:enumeration value="Polish"/>
          <xsd:enumeration value="Portuguese"/>
          <xsd:enumeration value="Punjabi"/>
          <xsd:enumeration value="Romanian"/>
          <xsd:enumeration value="Russian"/>
          <xsd:enumeration value="Serbian"/>
          <xsd:enumeration value="Serbian (Cyrillic)"/>
          <xsd:enumeration value="Serbian (Latin)"/>
          <xsd:enumeration value="Somali"/>
          <xsd:enumeration value="Spanish"/>
          <xsd:enumeration value="Swahili"/>
          <xsd:enumeration value="Tamil"/>
          <xsd:enumeration value="Telugu"/>
          <xsd:enumeration value="Thai"/>
          <xsd:enumeration value="Turkish"/>
          <xsd:enumeration value="Ukrainian"/>
          <xsd:enumeration value="Urdu"/>
          <xsd:enumeration value="Uzbek"/>
          <xsd:enumeration value="Vietnamese"/>
          <xsd:enumeration value="Yoruba"/>
        </xsd:restriction>
      </xsd:simpleType>
    </xsd:element>
  </xsd:schema>
  <xsd:schema xmlns:xsd="http://www.w3.org/2001/XMLSchema" xmlns:xs="http://www.w3.org/2001/XMLSchema" xmlns:dms="http://schemas.microsoft.com/office/2006/documentManagement/types" xmlns:pc="http://schemas.microsoft.com/office/infopath/2007/PartnerControls" targetNamespace="4d435f69-8686-490b-bd6d-b153bf22ab50" elementFormDefault="qualified">
    <xsd:import namespace="http://schemas.microsoft.com/office/2006/documentManagement/types"/>
    <xsd:import namespace="http://schemas.microsoft.com/office/infopath/2007/PartnerControls"/>
    <xsd:element name="Divisions" ma:index="6" nillable="true" ma:displayName="Divisions" ma:indexed="true" ma:list="{28f31edd-5ed1-4c97-b76f-e04153e47842}" ma:internalName="Divisions" ma:showField="Title" ma:web="6ce3111e-7420-4802-b50a-75d4e9a0b980">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8"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inked_x0020_on_x0020_Page xmlns="d21dc803-237d-4c68-8692-8d731fd29118">true</Linked_x0020_on_x0020_Page>
    <ParagraphAfterLink xmlns="d21dc803-237d-4c68-8692-8d731fd29118" xsi:nil="true"/>
    <TaxKeywordTaxHTField xmlns="6ce3111e-7420-4802-b50a-75d4e9a0b980">
      <Terms xmlns="http://schemas.microsoft.com/office/infopath/2007/PartnerControls"/>
    </TaxKeywordTaxHTField>
    <Archive_x0020_Date xmlns="6ce3111e-7420-4802-b50a-75d4e9a0b980">2024-01-18T06:00:00+00:00</Archive_x0020_Date>
    <Subgroup xmlns="d21dc803-237d-4c68-8692-8d731fd29118" xsi:nil="true"/>
    <OriginalModifiedDate xmlns="d21dc803-237d-4c68-8692-8d731fd29118" xsi:nil="true"/>
    <Grouping xmlns="d21dc803-237d-4c68-8692-8d731fd29118" xsi:nil="true"/>
    <Heading xmlns="6ce3111e-7420-4802-b50a-75d4e9a0b980" xsi:nil="true"/>
    <Sort_x0020_Order xmlns="6ce3111e-7420-4802-b50a-75d4e9a0b980">999</Sort_x0020_Order>
    <Year xmlns="d21dc803-237d-4c68-8692-8d731fd29118" xsi:nil="true"/>
    <ModifiedBeforeRun xmlns="d21dc803-237d-4c68-8692-8d731fd29118" xsi:nil="true"/>
    <ParagraphBeforeLink xmlns="d21dc803-237d-4c68-8692-8d731fd29118" xsi:nil="true"/>
    <Archive xmlns="6ce3111e-7420-4802-b50a-75d4e9a0b980">true</Archive>
    <AdditionalPageInfo xmlns="d21dc803-237d-4c68-8692-8d731fd29118" xsi:nil="true"/>
    <LifetimeViews xmlns="d21dc803-237d-4c68-8692-8d731fd29118" xsi:nil="true"/>
    <Subbullet xmlns="d21dc803-237d-4c68-8692-8d731fd29118" xsi:nil="true"/>
    <PublishingExpirationDate xmlns="http://schemas.microsoft.com/sharepoint/v3" xsi:nil="true"/>
    <ActiveInactive xmlns="d21dc803-237d-4c68-8692-8d731fd29118">true</ActiveInactive>
    <Divisions xmlns="4d435f69-8686-490b-bd6d-b153bf22ab50">54</Divisions>
    <PublishingStartDate xmlns="http://schemas.microsoft.com/sharepoint/v3" xsi:nil="true"/>
    <TargetAudience xmlns="6ce3111e-7420-4802-b50a-75d4e9a0b980">
      <Value>2</Value>
    </TargetAudience>
    <MediaType xmlns="6ce3111e-7420-4802-b50a-75d4e9a0b980">
      <Value>15</Value>
      <Value>8</Value>
    </MediaType>
    <DisplayPage xmlns="d21dc803-237d-4c68-8692-8d731fd29118" xsi:nil="true"/>
    <Subheading xmlns="d21dc803-237d-4c68-8692-8d731fd29118" xsi:nil="true"/>
    <TaxCatchAll xmlns="6ce3111e-7420-4802-b50a-75d4e9a0b980"/>
    <Language xmlns="d21dc803-237d-4c68-8692-8d731fd29118" xsi:nil="true"/>
  </documentManagement>
</p:properties>
</file>

<file path=customXml/itemProps1.xml><?xml version="1.0" encoding="utf-8"?>
<ds:datastoreItem xmlns:ds="http://schemas.openxmlformats.org/officeDocument/2006/customXml" ds:itemID="{41548641-1815-4663-8B14-DE4E31BCD1A4}"/>
</file>

<file path=customXml/itemProps2.xml><?xml version="1.0" encoding="utf-8"?>
<ds:datastoreItem xmlns:ds="http://schemas.openxmlformats.org/officeDocument/2006/customXml" ds:itemID="{60622D68-51E7-46C8-B604-18CBFDF00D9B}"/>
</file>

<file path=customXml/itemProps3.xml><?xml version="1.0" encoding="utf-8"?>
<ds:datastoreItem xmlns:ds="http://schemas.openxmlformats.org/officeDocument/2006/customXml" ds:itemID="{34F8205C-0AC6-48E1-AE88-CDE5971DA0BE}"/>
</file>

<file path=docProps/app.xml><?xml version="1.0" encoding="utf-8"?>
<Properties xmlns="http://schemas.openxmlformats.org/officeDocument/2006/extended-properties" xmlns:vt="http://schemas.openxmlformats.org/officeDocument/2006/docPropsVTypes">
  <Template>EL Toolkit Intro _ edited</Template>
  <TotalTime>8088</TotalTime>
  <Words>3346</Words>
  <Application>Microsoft Office PowerPoint</Application>
  <PresentationFormat>On-screen Show (4:3)</PresentationFormat>
  <Paragraphs>286</Paragraphs>
  <Slides>33</Slides>
  <Notes>31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Arial</vt:lpstr>
      <vt:lpstr>Britannic Bold</vt:lpstr>
      <vt:lpstr>Calibri</vt:lpstr>
      <vt:lpstr>Tw Cen MT</vt:lpstr>
      <vt:lpstr>Wingdings</vt:lpstr>
      <vt:lpstr>Wingdings 2</vt:lpstr>
      <vt:lpstr>Median</vt:lpstr>
      <vt:lpstr>1_Median</vt:lpstr>
      <vt:lpstr>Professional Development Modules: English Learner Tool Kit  Chapter Four - Meaningful Access to Programs Chapter Five - Creating Inclusive Environments </vt:lpstr>
      <vt:lpstr>Purpose</vt:lpstr>
      <vt:lpstr>English Learner Tool Kit Topics</vt:lpstr>
      <vt:lpstr>Significant Legal History</vt:lpstr>
      <vt:lpstr>Significant Legal History</vt:lpstr>
      <vt:lpstr>Significant Legal History</vt:lpstr>
      <vt:lpstr>“There is no equality of treatment merely by providing students with the same facilities, textbooks, teachers, and curriculum; for students who do not understand English are effectively foreclosed from any meaningful education.”</vt:lpstr>
      <vt:lpstr>Legal Obligations</vt:lpstr>
      <vt:lpstr>Providing English Learners with equal access to curricular and extracurricular programs</vt:lpstr>
      <vt:lpstr>ENGLISH LEARNER TOOLKIT    Chapter 4: Tools and Resources for Providing English Learners Equal Access to Curricular and Extracurricular Programs</vt:lpstr>
      <vt:lpstr>PowerPoint Presentation</vt:lpstr>
      <vt:lpstr>PowerPoint Presentation</vt:lpstr>
      <vt:lpstr>ENGLISH LEARNER TOOLKIT    Chapter 5: Tools and Resources for Creating an Inclusive Environment For and Avoiding the Unnecessary Segregation of English Learners</vt:lpstr>
      <vt:lpstr>PowerPoint Presentation</vt:lpstr>
      <vt:lpstr>Illinois requirements </vt:lpstr>
      <vt:lpstr>Illinois School Code</vt:lpstr>
      <vt:lpstr>Illinois School Code (Article 14C)</vt:lpstr>
      <vt:lpstr>23 Illinois Administrative Code (Part 228)</vt:lpstr>
      <vt:lpstr>Additional Resources to consider From the EL Toolkit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 can access Tools and Resources for Creating an Inclusive Environment For and Avoiding the Unnecessary Segregation of English Learners at  http://www2.ed.gov/about/offices/list/oela/english-learner-toolkit/index.html. </vt:lpstr>
      <vt:lpstr>PowerPoint Presentation</vt:lpstr>
      <vt:lpstr>Background Resources</vt:lpstr>
      <vt:lpstr>RESOURCES</vt:lpstr>
      <vt:lpstr>PowerPoint Presentation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Providing English Learners Meaning Access to Core Curricular and Extracurricular Programs and Chapter 5: Creating an Inclusive Environment for and Avoiding the Unnecessary Segregation of English Leaners</dc:title>
  <dc:creator>DAVID GONZALEZ NIETO</dc:creator>
  <cp:lastModifiedBy>AGUIRRE SAMUEL</cp:lastModifiedBy>
  <cp:revision>507</cp:revision>
  <cp:lastPrinted>2017-08-02T16:49:06Z</cp:lastPrinted>
  <dcterms:created xsi:type="dcterms:W3CDTF">2013-03-29T15:08:11Z</dcterms:created>
  <dcterms:modified xsi:type="dcterms:W3CDTF">2018-08-31T10:38:26Z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TC103814939990</vt:lpwstr>
  </property>
  <property fmtid="{D5CDD505-2E9C-101B-9397-08002B2CF9AE}" pid="3" name="ContentTypeId">
    <vt:lpwstr>0x010100552988822C20F24E83D1DD5E4C131AA0</vt:lpwstr>
  </property>
  <property fmtid="{D5CDD505-2E9C-101B-9397-08002B2CF9AE}" pid="4" name="TaxKeyword">
    <vt:lpwstr/>
  </property>
</Properties>
</file>