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diagrams/data1.xml" ContentType="application/vnd.openxmlformats-officedocument.drawingml.diagramData+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slides/slide28.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9.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28.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notesSlides/notesSlide5.xml" ContentType="application/vnd.openxmlformats-officedocument.presentationml.notesSlide+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0.xml" ContentType="application/vnd.openxmlformats-officedocument.presentationml.slideLayout+xml"/>
  <Override PartName="/ppt/notesSlides/notesSlide1.xml" ContentType="application/vnd.openxmlformats-officedocument.presentationml.notesSlide+xml"/>
  <Override PartName="/ppt/slideLayouts/slideLayout42.xml" ContentType="application/vnd.openxmlformats-officedocument.presentationml.slideLayout+xml"/>
  <Override PartName="/ppt/webextensions/taskpanes.xml" ContentType="application/vnd.ms-office.webextensiontaskpan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webextensions/webextension1.xml" ContentType="application/vnd.ms-office.webextension+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layout2.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docProps/app.xml" ContentType="application/vnd.openxmlformats-officedocument.extended-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2"/>
    <p:sldMasterId id="2147484055" r:id="rId3"/>
  </p:sldMasterIdLst>
  <p:notesMasterIdLst>
    <p:notesMasterId r:id="rId36"/>
  </p:notesMasterIdLst>
  <p:handoutMasterIdLst>
    <p:handoutMasterId r:id="rId37"/>
  </p:handoutMasterIdLst>
  <p:sldIdLst>
    <p:sldId id="377" r:id="rId4"/>
    <p:sldId id="378" r:id="rId5"/>
    <p:sldId id="379" r:id="rId6"/>
    <p:sldId id="380" r:id="rId7"/>
    <p:sldId id="381" r:id="rId8"/>
    <p:sldId id="382" r:id="rId9"/>
    <p:sldId id="383" r:id="rId10"/>
    <p:sldId id="384" r:id="rId11"/>
    <p:sldId id="302" r:id="rId12"/>
    <p:sldId id="335" r:id="rId13"/>
    <p:sldId id="336" r:id="rId14"/>
    <p:sldId id="337" r:id="rId15"/>
    <p:sldId id="366" r:id="rId16"/>
    <p:sldId id="304" r:id="rId17"/>
    <p:sldId id="305" r:id="rId18"/>
    <p:sldId id="374" r:id="rId19"/>
    <p:sldId id="311" r:id="rId20"/>
    <p:sldId id="319" r:id="rId21"/>
    <p:sldId id="313" r:id="rId22"/>
    <p:sldId id="339" r:id="rId23"/>
    <p:sldId id="317" r:id="rId24"/>
    <p:sldId id="322" r:id="rId25"/>
    <p:sldId id="338" r:id="rId26"/>
    <p:sldId id="375" r:id="rId27"/>
    <p:sldId id="308" r:id="rId28"/>
    <p:sldId id="343" r:id="rId29"/>
    <p:sldId id="347" r:id="rId30"/>
    <p:sldId id="348" r:id="rId31"/>
    <p:sldId id="349" r:id="rId32"/>
    <p:sldId id="350" r:id="rId33"/>
    <p:sldId id="376" r:id="rId34"/>
    <p:sldId id="309" r:id="rId35"/>
  </p:sldIdLst>
  <p:sldSz cx="9144000" cy="6858000" type="screen4x3"/>
  <p:notesSz cx="7019925" cy="9305925"/>
  <p:defaultTextStyle>
    <a:defPPr>
      <a:defRPr lang="en-US"/>
    </a:defPPr>
    <a:lvl1pPr algn="l" defTabSz="457200" rtl="0" fontAlgn="base">
      <a:spcBef>
        <a:spcPct val="0"/>
      </a:spcBef>
      <a:spcAft>
        <a:spcPct val="0"/>
      </a:spcAft>
      <a:defRPr kern="1200">
        <a:solidFill>
          <a:schemeClr val="tx1"/>
        </a:solidFill>
        <a:latin typeface="Tw Cen MT" pitchFamily="34" charset="0"/>
        <a:ea typeface="+mn-ea"/>
        <a:cs typeface="Arial" charset="0"/>
      </a:defRPr>
    </a:lvl1pPr>
    <a:lvl2pPr marL="457200" algn="l" defTabSz="457200" rtl="0" fontAlgn="base">
      <a:spcBef>
        <a:spcPct val="0"/>
      </a:spcBef>
      <a:spcAft>
        <a:spcPct val="0"/>
      </a:spcAft>
      <a:defRPr kern="1200">
        <a:solidFill>
          <a:schemeClr val="tx1"/>
        </a:solidFill>
        <a:latin typeface="Tw Cen MT" pitchFamily="34" charset="0"/>
        <a:ea typeface="+mn-ea"/>
        <a:cs typeface="Arial" charset="0"/>
      </a:defRPr>
    </a:lvl2pPr>
    <a:lvl3pPr marL="914400" algn="l" defTabSz="457200" rtl="0" fontAlgn="base">
      <a:spcBef>
        <a:spcPct val="0"/>
      </a:spcBef>
      <a:spcAft>
        <a:spcPct val="0"/>
      </a:spcAft>
      <a:defRPr kern="1200">
        <a:solidFill>
          <a:schemeClr val="tx1"/>
        </a:solidFill>
        <a:latin typeface="Tw Cen MT" pitchFamily="34" charset="0"/>
        <a:ea typeface="+mn-ea"/>
        <a:cs typeface="Arial" charset="0"/>
      </a:defRPr>
    </a:lvl3pPr>
    <a:lvl4pPr marL="1371600" algn="l" defTabSz="457200" rtl="0" fontAlgn="base">
      <a:spcBef>
        <a:spcPct val="0"/>
      </a:spcBef>
      <a:spcAft>
        <a:spcPct val="0"/>
      </a:spcAft>
      <a:defRPr kern="1200">
        <a:solidFill>
          <a:schemeClr val="tx1"/>
        </a:solidFill>
        <a:latin typeface="Tw Cen MT" pitchFamily="34" charset="0"/>
        <a:ea typeface="+mn-ea"/>
        <a:cs typeface="Arial" charset="0"/>
      </a:defRPr>
    </a:lvl4pPr>
    <a:lvl5pPr marL="1828800" algn="l" defTabSz="457200"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521415D9-36F7-43E2-AB2F-B90AF26B5E84}">
      <p14:sectionLst xmlns:p14="http://schemas.microsoft.com/office/powerpoint/2010/main">
        <p14:section name="Introduction" id="{E269DB9C-E4E7-4838-8596-39E512BFA9AB}">
          <p14:sldIdLst>
            <p14:sldId id="377"/>
          </p14:sldIdLst>
        </p14:section>
        <p14:section name="Background" id="{004F18CA-9F9E-4CB4-B7D9-86604D34ADE6}">
          <p14:sldIdLst>
            <p14:sldId id="378"/>
            <p14:sldId id="379"/>
            <p14:sldId id="380"/>
            <p14:sldId id="381"/>
            <p14:sldId id="382"/>
            <p14:sldId id="383"/>
            <p14:sldId id="384"/>
          </p14:sldIdLst>
        </p14:section>
        <p14:section name="ELs with Disabilities" id="{CFFD37AF-B239-455C-A766-3E32286754D7}">
          <p14:sldIdLst>
            <p14:sldId id="302"/>
            <p14:sldId id="335"/>
            <p14:sldId id="336"/>
            <p14:sldId id="337"/>
            <p14:sldId id="366"/>
            <p14:sldId id="304"/>
            <p14:sldId id="305"/>
            <p14:sldId id="374"/>
            <p14:sldId id="311"/>
            <p14:sldId id="319"/>
            <p14:sldId id="313"/>
            <p14:sldId id="339"/>
            <p14:sldId id="317"/>
            <p14:sldId id="322"/>
            <p14:sldId id="338"/>
          </p14:sldIdLst>
        </p14:section>
        <p14:section name="Supplemental Resources" id="{6226A211-7688-44F5-A89C-828FD86C626F}">
          <p14:sldIdLst>
            <p14:sldId id="375"/>
            <p14:sldId id="308"/>
            <p14:sldId id="343"/>
            <p14:sldId id="347"/>
            <p14:sldId id="348"/>
            <p14:sldId id="349"/>
            <p14:sldId id="350"/>
            <p14:sldId id="376"/>
            <p14:sldId id="309"/>
          </p14:sldIdLst>
        </p14:section>
      </p14:sectionLst>
    </p:ext>
    <p:ext uri="{EFAFB233-063F-42B5-8137-9DF3F51BA10A}">
      <p15:sldGuideLst xmlns:p15="http://schemas.microsoft.com/office/powerpoint/2012/main">
        <p15:guide id="1" orient="horz" pos="1536" userDrawn="1">
          <p15:clr>
            <a:srgbClr val="A4A3A4"/>
          </p15:clr>
        </p15:guide>
        <p15:guide id="2" pos="240" userDrawn="1">
          <p15:clr>
            <a:srgbClr val="A4A3A4"/>
          </p15:clr>
        </p15:guide>
        <p15:guide id="3" pos="55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K ZANETA" initials="ZZ" lastIdx="0" clrIdx="0"/>
  <p:cmAuthor id="1" name="Garcia, Alicia" initials="GA" lastIdx="8" clrIdx="1">
    <p:extLst>
      <p:ext uri="{19B8F6BF-5375-455C-9EA6-DF929625EA0E}">
        <p15:presenceInfo xmlns:p15="http://schemas.microsoft.com/office/powerpoint/2012/main" userId="S-1-5-21-1472932569-214068005-926709054-44536" providerId="AD"/>
      </p:ext>
    </p:extLst>
  </p:cmAuthor>
  <p:cmAuthor id="2" name="Shimmel, Lisa" initials="SL" lastIdx="12" clrIdx="2">
    <p:extLst>
      <p:ext uri="{19B8F6BF-5375-455C-9EA6-DF929625EA0E}">
        <p15:presenceInfo xmlns:p15="http://schemas.microsoft.com/office/powerpoint/2012/main" userId="S-1-5-21-1472932569-214068005-926709054-44542" providerId="AD"/>
      </p:ext>
    </p:extLst>
  </p:cmAuthor>
  <p:cmAuthor id="3" name="Gilbert, Kelly" initials="GK" lastIdx="23" clrIdx="3">
    <p:extLst>
      <p:ext uri="{19B8F6BF-5375-455C-9EA6-DF929625EA0E}">
        <p15:presenceInfo xmlns:p15="http://schemas.microsoft.com/office/powerpoint/2012/main" userId="S-1-5-21-1472932569-214068005-926709054-63721" providerId="AD"/>
      </p:ext>
    </p:extLst>
  </p:cmAuthor>
  <p:cmAuthor id="4" name="Furlano, Patti" initials="FP" lastIdx="18" clrIdx="4">
    <p:extLst>
      <p:ext uri="{19B8F6BF-5375-455C-9EA6-DF929625EA0E}">
        <p15:presenceInfo xmlns:p15="http://schemas.microsoft.com/office/powerpoint/2012/main" userId="S-1-5-21-1472932569-214068005-926709054-58881" providerId="AD"/>
      </p:ext>
    </p:extLst>
  </p:cmAuthor>
  <p:cmAuthor id="5" name="Lukow, Meredith" initials="LM" lastIdx="10" clrIdx="5">
    <p:extLst>
      <p:ext uri="{19B8F6BF-5375-455C-9EA6-DF929625EA0E}">
        <p15:presenceInfo xmlns:p15="http://schemas.microsoft.com/office/powerpoint/2012/main" userId="S-1-5-21-1472932569-214068005-926709054-77639" providerId="AD"/>
      </p:ext>
    </p:extLst>
  </p:cmAuthor>
  <p:cmAuthor id="6" name="AGUIRRE SAMUEL" initials="AS" lastIdx="2" clrIdx="6">
    <p:extLst>
      <p:ext uri="{19B8F6BF-5375-455C-9EA6-DF929625EA0E}">
        <p15:presenceInfo xmlns:p15="http://schemas.microsoft.com/office/powerpoint/2012/main" userId="S-1-5-21-44243306-824406822-553663824-263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B0"/>
    <a:srgbClr val="23538D"/>
    <a:srgbClr val="898989"/>
    <a:srgbClr val="17375E"/>
    <a:srgbClr val="B7DB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78288" autoAdjust="0"/>
  </p:normalViewPr>
  <p:slideViewPr>
    <p:cSldViewPr>
      <p:cViewPr varScale="1">
        <p:scale>
          <a:sx n="53" d="100"/>
          <a:sy n="53" d="100"/>
        </p:scale>
        <p:origin x="816" y="72"/>
      </p:cViewPr>
      <p:guideLst>
        <p:guide orient="horz" pos="1536"/>
        <p:guide pos="240"/>
        <p:guide pos="552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1AB562-7BC4-4B7B-838C-BB68C9C01DE9}" type="doc">
      <dgm:prSet loTypeId="urn:microsoft.com/office/officeart/2005/8/layout/venn1" loCatId="relationship" qsTypeId="urn:microsoft.com/office/officeart/2005/8/quickstyle/3d2" qsCatId="3D" csTypeId="urn:microsoft.com/office/officeart/2005/8/colors/accent2_2" csCatId="accent2" phldr="1"/>
      <dgm:spPr/>
    </dgm:pt>
    <dgm:pt modelId="{46817E68-7701-4E4C-8A12-E5508F10B3DF}">
      <dgm:prSet phldrT="[Text]" custT="1"/>
      <dgm:spPr/>
      <dgm:t>
        <a:bodyPr/>
        <a:lstStyle/>
        <a:p>
          <a:pPr algn="l">
            <a:lnSpc>
              <a:spcPct val="100000"/>
            </a:lnSpc>
            <a:spcAft>
              <a:spcPts val="0"/>
            </a:spcAft>
          </a:pPr>
          <a:r>
            <a:rPr lang="en-US" sz="3200" dirty="0"/>
            <a:t>English</a:t>
          </a:r>
        </a:p>
        <a:p>
          <a:pPr algn="l">
            <a:lnSpc>
              <a:spcPct val="100000"/>
            </a:lnSpc>
            <a:spcAft>
              <a:spcPts val="0"/>
            </a:spcAft>
          </a:pPr>
          <a:r>
            <a:rPr lang="en-US" sz="3200" dirty="0"/>
            <a:t>learners</a:t>
          </a:r>
        </a:p>
      </dgm:t>
    </dgm:pt>
    <dgm:pt modelId="{985A7AA0-EF38-442B-877E-9960D1F7A14A}" type="parTrans" cxnId="{C8453D63-2680-4DA2-901C-24C5DED7DEE4}">
      <dgm:prSet/>
      <dgm:spPr/>
      <dgm:t>
        <a:bodyPr/>
        <a:lstStyle/>
        <a:p>
          <a:endParaRPr lang="en-US"/>
        </a:p>
      </dgm:t>
    </dgm:pt>
    <dgm:pt modelId="{3B9FC756-1720-4660-BB7D-8690BCAB2F60}" type="sibTrans" cxnId="{C8453D63-2680-4DA2-901C-24C5DED7DEE4}">
      <dgm:prSet/>
      <dgm:spPr/>
      <dgm:t>
        <a:bodyPr/>
        <a:lstStyle/>
        <a:p>
          <a:endParaRPr lang="en-US"/>
        </a:p>
      </dgm:t>
    </dgm:pt>
    <dgm:pt modelId="{3BFF3AD2-A09B-42C2-B29F-46F9BB28C88C}">
      <dgm:prSet phldrT="[Text]" custT="1"/>
      <dgm:spPr/>
      <dgm:t>
        <a:bodyPr/>
        <a:lstStyle/>
        <a:p>
          <a:pPr algn="r">
            <a:lnSpc>
              <a:spcPct val="100000"/>
            </a:lnSpc>
            <a:spcAft>
              <a:spcPts val="0"/>
            </a:spcAft>
          </a:pPr>
          <a:r>
            <a:rPr lang="en-US" sz="3200" dirty="0"/>
            <a:t>Students</a:t>
          </a:r>
        </a:p>
        <a:p>
          <a:pPr algn="r">
            <a:lnSpc>
              <a:spcPct val="100000"/>
            </a:lnSpc>
            <a:spcAft>
              <a:spcPts val="0"/>
            </a:spcAft>
          </a:pPr>
          <a:r>
            <a:rPr lang="en-US" sz="3200" dirty="0"/>
            <a:t>with</a:t>
          </a:r>
        </a:p>
        <a:p>
          <a:pPr algn="r">
            <a:lnSpc>
              <a:spcPct val="100000"/>
            </a:lnSpc>
            <a:spcAft>
              <a:spcPts val="0"/>
            </a:spcAft>
          </a:pPr>
          <a:r>
            <a:rPr lang="en-US" sz="3200" dirty="0"/>
            <a:t>special</a:t>
          </a:r>
        </a:p>
        <a:p>
          <a:pPr algn="r">
            <a:lnSpc>
              <a:spcPct val="100000"/>
            </a:lnSpc>
            <a:spcAft>
              <a:spcPts val="0"/>
            </a:spcAft>
          </a:pPr>
          <a:r>
            <a:rPr lang="en-US" sz="3200" dirty="0"/>
            <a:t>education</a:t>
          </a:r>
        </a:p>
        <a:p>
          <a:pPr algn="r">
            <a:lnSpc>
              <a:spcPct val="100000"/>
            </a:lnSpc>
            <a:spcAft>
              <a:spcPts val="0"/>
            </a:spcAft>
          </a:pPr>
          <a:r>
            <a:rPr lang="en-US" sz="3200" dirty="0"/>
            <a:t>needs</a:t>
          </a:r>
        </a:p>
      </dgm:t>
    </dgm:pt>
    <dgm:pt modelId="{11745FF9-813A-4DB1-A819-F6FFE821FB7D}" type="parTrans" cxnId="{AF24B2ED-3F4D-412B-A9D9-F800D8D31EC4}">
      <dgm:prSet/>
      <dgm:spPr/>
      <dgm:t>
        <a:bodyPr/>
        <a:lstStyle/>
        <a:p>
          <a:endParaRPr lang="en-US"/>
        </a:p>
      </dgm:t>
    </dgm:pt>
    <dgm:pt modelId="{F7BAB005-77D4-4435-9A97-33FD1559F0D4}" type="sibTrans" cxnId="{AF24B2ED-3F4D-412B-A9D9-F800D8D31EC4}">
      <dgm:prSet/>
      <dgm:spPr/>
      <dgm:t>
        <a:bodyPr/>
        <a:lstStyle/>
        <a:p>
          <a:endParaRPr lang="en-US"/>
        </a:p>
      </dgm:t>
    </dgm:pt>
    <dgm:pt modelId="{76314E1F-D86D-4237-9883-7EB38F032307}" type="pres">
      <dgm:prSet presAssocID="{D21AB562-7BC4-4B7B-838C-BB68C9C01DE9}" presName="compositeShape" presStyleCnt="0">
        <dgm:presLayoutVars>
          <dgm:chMax val="7"/>
          <dgm:dir/>
          <dgm:resizeHandles val="exact"/>
        </dgm:presLayoutVars>
      </dgm:prSet>
      <dgm:spPr/>
    </dgm:pt>
    <dgm:pt modelId="{BA22D9F4-6465-4272-9D59-E5ECEFC91C83}" type="pres">
      <dgm:prSet presAssocID="{46817E68-7701-4E4C-8A12-E5508F10B3DF}" presName="circ1" presStyleLbl="vennNode1" presStyleIdx="0" presStyleCnt="2" custScaleX="114590" custLinFactNeighborX="12671" custLinFactNeighborY="-103"/>
      <dgm:spPr/>
      <dgm:t>
        <a:bodyPr/>
        <a:lstStyle/>
        <a:p>
          <a:endParaRPr lang="en-US"/>
        </a:p>
      </dgm:t>
    </dgm:pt>
    <dgm:pt modelId="{BE1FCEAB-DEB1-4B41-9F9C-79DA5CFCEFF6}" type="pres">
      <dgm:prSet presAssocID="{46817E68-7701-4E4C-8A12-E5508F10B3DF}" presName="circ1Tx" presStyleLbl="revTx" presStyleIdx="0" presStyleCnt="0">
        <dgm:presLayoutVars>
          <dgm:chMax val="0"/>
          <dgm:chPref val="0"/>
          <dgm:bulletEnabled val="1"/>
        </dgm:presLayoutVars>
      </dgm:prSet>
      <dgm:spPr/>
      <dgm:t>
        <a:bodyPr/>
        <a:lstStyle/>
        <a:p>
          <a:endParaRPr lang="en-US"/>
        </a:p>
      </dgm:t>
    </dgm:pt>
    <dgm:pt modelId="{E777F896-150D-4D33-BDEB-0F0A46069D22}" type="pres">
      <dgm:prSet presAssocID="{3BFF3AD2-A09B-42C2-B29F-46F9BB28C88C}" presName="circ2" presStyleLbl="vennNode1" presStyleIdx="1" presStyleCnt="2" custScaleX="114126" custLinFactNeighborX="-11187" custLinFactNeighborY="-186"/>
      <dgm:spPr/>
      <dgm:t>
        <a:bodyPr/>
        <a:lstStyle/>
        <a:p>
          <a:endParaRPr lang="en-US"/>
        </a:p>
      </dgm:t>
    </dgm:pt>
    <dgm:pt modelId="{12618CBD-F009-46D1-9BA4-C4BE2ED42AB2}" type="pres">
      <dgm:prSet presAssocID="{3BFF3AD2-A09B-42C2-B29F-46F9BB28C88C}" presName="circ2Tx" presStyleLbl="revTx" presStyleIdx="0" presStyleCnt="0">
        <dgm:presLayoutVars>
          <dgm:chMax val="0"/>
          <dgm:chPref val="0"/>
          <dgm:bulletEnabled val="1"/>
        </dgm:presLayoutVars>
      </dgm:prSet>
      <dgm:spPr/>
      <dgm:t>
        <a:bodyPr/>
        <a:lstStyle/>
        <a:p>
          <a:endParaRPr lang="en-US"/>
        </a:p>
      </dgm:t>
    </dgm:pt>
  </dgm:ptLst>
  <dgm:cxnLst>
    <dgm:cxn modelId="{B99F01E4-1C88-4CAE-87CB-E09E5FB03A4D}" type="presOf" srcId="{3BFF3AD2-A09B-42C2-B29F-46F9BB28C88C}" destId="{12618CBD-F009-46D1-9BA4-C4BE2ED42AB2}" srcOrd="1" destOrd="0" presId="urn:microsoft.com/office/officeart/2005/8/layout/venn1"/>
    <dgm:cxn modelId="{13953750-E229-4FBB-B8C0-52D62D6ED2E0}" type="presOf" srcId="{D21AB562-7BC4-4B7B-838C-BB68C9C01DE9}" destId="{76314E1F-D86D-4237-9883-7EB38F032307}" srcOrd="0" destOrd="0" presId="urn:microsoft.com/office/officeart/2005/8/layout/venn1"/>
    <dgm:cxn modelId="{C8453D63-2680-4DA2-901C-24C5DED7DEE4}" srcId="{D21AB562-7BC4-4B7B-838C-BB68C9C01DE9}" destId="{46817E68-7701-4E4C-8A12-E5508F10B3DF}" srcOrd="0" destOrd="0" parTransId="{985A7AA0-EF38-442B-877E-9960D1F7A14A}" sibTransId="{3B9FC756-1720-4660-BB7D-8690BCAB2F60}"/>
    <dgm:cxn modelId="{4F5AE9D4-E9F2-4367-9E90-F351F3D1E0B6}" type="presOf" srcId="{3BFF3AD2-A09B-42C2-B29F-46F9BB28C88C}" destId="{E777F896-150D-4D33-BDEB-0F0A46069D22}" srcOrd="0" destOrd="0" presId="urn:microsoft.com/office/officeart/2005/8/layout/venn1"/>
    <dgm:cxn modelId="{42A46A0D-3253-4BF6-AA27-706AA49D5DB1}" type="presOf" srcId="{46817E68-7701-4E4C-8A12-E5508F10B3DF}" destId="{BE1FCEAB-DEB1-4B41-9F9C-79DA5CFCEFF6}" srcOrd="1" destOrd="0" presId="urn:microsoft.com/office/officeart/2005/8/layout/venn1"/>
    <dgm:cxn modelId="{6AC55935-FCDB-416E-97DE-E8C9848757CE}" type="presOf" srcId="{46817E68-7701-4E4C-8A12-E5508F10B3DF}" destId="{BA22D9F4-6465-4272-9D59-E5ECEFC91C83}" srcOrd="0" destOrd="0" presId="urn:microsoft.com/office/officeart/2005/8/layout/venn1"/>
    <dgm:cxn modelId="{AF24B2ED-3F4D-412B-A9D9-F800D8D31EC4}" srcId="{D21AB562-7BC4-4B7B-838C-BB68C9C01DE9}" destId="{3BFF3AD2-A09B-42C2-B29F-46F9BB28C88C}" srcOrd="1" destOrd="0" parTransId="{11745FF9-813A-4DB1-A819-F6FFE821FB7D}" sibTransId="{F7BAB005-77D4-4435-9A97-33FD1559F0D4}"/>
    <dgm:cxn modelId="{6E3DFA2C-11CD-4633-8E91-6E4F84DD9791}" type="presParOf" srcId="{76314E1F-D86D-4237-9883-7EB38F032307}" destId="{BA22D9F4-6465-4272-9D59-E5ECEFC91C83}" srcOrd="0" destOrd="0" presId="urn:microsoft.com/office/officeart/2005/8/layout/venn1"/>
    <dgm:cxn modelId="{DC86AE34-C713-4881-AE52-8FFB393858C0}" type="presParOf" srcId="{76314E1F-D86D-4237-9883-7EB38F032307}" destId="{BE1FCEAB-DEB1-4B41-9F9C-79DA5CFCEFF6}" srcOrd="1" destOrd="0" presId="urn:microsoft.com/office/officeart/2005/8/layout/venn1"/>
    <dgm:cxn modelId="{ED7455C8-821C-468F-9E8A-21CC02666E05}" type="presParOf" srcId="{76314E1F-D86D-4237-9883-7EB38F032307}" destId="{E777F896-150D-4D33-BDEB-0F0A46069D22}" srcOrd="2" destOrd="0" presId="urn:microsoft.com/office/officeart/2005/8/layout/venn1"/>
    <dgm:cxn modelId="{8D16D09B-C991-4478-929F-7DAB3E863039}" type="presParOf" srcId="{76314E1F-D86D-4237-9883-7EB38F032307}" destId="{12618CBD-F009-46D1-9BA4-C4BE2ED42AB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EE0540-FA6A-4C30-893F-E8BD79F91F2D}" type="doc">
      <dgm:prSet loTypeId="urn:microsoft.com/office/officeart/2005/8/layout/hProcess9" loCatId="process" qsTypeId="urn:microsoft.com/office/officeart/2005/8/quickstyle/simple1" qsCatId="simple" csTypeId="urn:microsoft.com/office/officeart/2005/8/colors/accent1_2" csCatId="accent1" phldr="1"/>
      <dgm:spPr/>
    </dgm:pt>
    <dgm:pt modelId="{1A3DB845-E1E8-4A0B-9558-1C8BDDCA6B0D}">
      <dgm:prSet phldrT="[Text]"/>
      <dgm:spPr/>
      <dgm:t>
        <a:bodyPr/>
        <a:lstStyle/>
        <a:p>
          <a:r>
            <a:rPr lang="en-US" dirty="0"/>
            <a:t>Home Language Survey (HLS)</a:t>
          </a:r>
        </a:p>
      </dgm:t>
    </dgm:pt>
    <dgm:pt modelId="{99046C84-16F0-4452-81FB-422BC796CEEA}" type="parTrans" cxnId="{22416E07-A74A-41AD-BC61-BDA73B5F9A13}">
      <dgm:prSet/>
      <dgm:spPr/>
      <dgm:t>
        <a:bodyPr/>
        <a:lstStyle/>
        <a:p>
          <a:endParaRPr lang="en-US"/>
        </a:p>
      </dgm:t>
    </dgm:pt>
    <dgm:pt modelId="{E2DA6307-4155-48B6-AD4B-FBCFD32E1D11}" type="sibTrans" cxnId="{22416E07-A74A-41AD-BC61-BDA73B5F9A13}">
      <dgm:prSet/>
      <dgm:spPr/>
      <dgm:t>
        <a:bodyPr/>
        <a:lstStyle/>
        <a:p>
          <a:endParaRPr lang="en-US"/>
        </a:p>
      </dgm:t>
    </dgm:pt>
    <dgm:pt modelId="{83F43841-6C9B-40B4-B0A0-C3C81E2ACDEB}">
      <dgm:prSet phldrT="[Text]"/>
      <dgm:spPr/>
      <dgm:t>
        <a:bodyPr/>
        <a:lstStyle/>
        <a:p>
          <a:r>
            <a:rPr lang="en-US" dirty="0"/>
            <a:t>Screening for ELP (dependent on HLS results)</a:t>
          </a:r>
        </a:p>
      </dgm:t>
    </dgm:pt>
    <dgm:pt modelId="{2E4A19D8-1DB6-4D4D-B5B0-97EAEE4BBD72}" type="parTrans" cxnId="{FB24F70B-FC2F-4CB9-90B6-A48338AEDCF8}">
      <dgm:prSet/>
      <dgm:spPr/>
      <dgm:t>
        <a:bodyPr/>
        <a:lstStyle/>
        <a:p>
          <a:endParaRPr lang="en-US"/>
        </a:p>
      </dgm:t>
    </dgm:pt>
    <dgm:pt modelId="{0D767EEF-C804-4DC3-96CB-FD5F25D14B93}" type="sibTrans" cxnId="{FB24F70B-FC2F-4CB9-90B6-A48338AEDCF8}">
      <dgm:prSet/>
      <dgm:spPr/>
      <dgm:t>
        <a:bodyPr/>
        <a:lstStyle/>
        <a:p>
          <a:endParaRPr lang="en-US"/>
        </a:p>
      </dgm:t>
    </dgm:pt>
    <dgm:pt modelId="{C347E980-1F3B-4010-BF67-B1E38B82CC00}">
      <dgm:prSet phldrT="[Text]"/>
      <dgm:spPr/>
      <dgm:t>
        <a:bodyPr/>
        <a:lstStyle/>
        <a:p>
          <a:r>
            <a:rPr lang="en-US" dirty="0"/>
            <a:t>EL designation (dependent on screening results)</a:t>
          </a:r>
        </a:p>
      </dgm:t>
    </dgm:pt>
    <dgm:pt modelId="{CE675B80-70E1-4C6D-B1B9-F97B3847B1EF}" type="parTrans" cxnId="{4E00A7A8-2825-4045-9084-CD030D24CF33}">
      <dgm:prSet/>
      <dgm:spPr/>
      <dgm:t>
        <a:bodyPr/>
        <a:lstStyle/>
        <a:p>
          <a:endParaRPr lang="en-US"/>
        </a:p>
      </dgm:t>
    </dgm:pt>
    <dgm:pt modelId="{49DBEC65-462E-4B4B-91B2-A135E25D88E5}" type="sibTrans" cxnId="{4E00A7A8-2825-4045-9084-CD030D24CF33}">
      <dgm:prSet/>
      <dgm:spPr/>
      <dgm:t>
        <a:bodyPr/>
        <a:lstStyle/>
        <a:p>
          <a:endParaRPr lang="en-US"/>
        </a:p>
      </dgm:t>
    </dgm:pt>
    <dgm:pt modelId="{B561E1B7-271F-4184-BEFF-E2ECC87A3B4B}" type="pres">
      <dgm:prSet presAssocID="{D1EE0540-FA6A-4C30-893F-E8BD79F91F2D}" presName="CompostProcess" presStyleCnt="0">
        <dgm:presLayoutVars>
          <dgm:dir/>
          <dgm:resizeHandles val="exact"/>
        </dgm:presLayoutVars>
      </dgm:prSet>
      <dgm:spPr/>
    </dgm:pt>
    <dgm:pt modelId="{1D6E3F2E-8EC5-4F6C-AC03-47F7F8347F95}" type="pres">
      <dgm:prSet presAssocID="{D1EE0540-FA6A-4C30-893F-E8BD79F91F2D}" presName="arrow" presStyleLbl="bgShp" presStyleIdx="0" presStyleCnt="1" custLinFactNeighborY="758"/>
      <dgm:spPr/>
    </dgm:pt>
    <dgm:pt modelId="{E31586E3-F5F1-4111-8A3C-F628B53CC4A4}" type="pres">
      <dgm:prSet presAssocID="{D1EE0540-FA6A-4C30-893F-E8BD79F91F2D}" presName="linearProcess" presStyleCnt="0"/>
      <dgm:spPr/>
    </dgm:pt>
    <dgm:pt modelId="{D4605FA0-2453-4551-9BD1-AC711D448FED}" type="pres">
      <dgm:prSet presAssocID="{1A3DB845-E1E8-4A0B-9558-1C8BDDCA6B0D}" presName="textNode" presStyleLbl="node1" presStyleIdx="0" presStyleCnt="3">
        <dgm:presLayoutVars>
          <dgm:bulletEnabled val="1"/>
        </dgm:presLayoutVars>
      </dgm:prSet>
      <dgm:spPr/>
      <dgm:t>
        <a:bodyPr/>
        <a:lstStyle/>
        <a:p>
          <a:endParaRPr lang="en-US"/>
        </a:p>
      </dgm:t>
    </dgm:pt>
    <dgm:pt modelId="{0DD767FD-88B0-4D90-8CDC-CECBBAD28124}" type="pres">
      <dgm:prSet presAssocID="{E2DA6307-4155-48B6-AD4B-FBCFD32E1D11}" presName="sibTrans" presStyleCnt="0"/>
      <dgm:spPr/>
    </dgm:pt>
    <dgm:pt modelId="{C0DEA43A-F7C3-4B08-B35C-1B75CC59B2C2}" type="pres">
      <dgm:prSet presAssocID="{83F43841-6C9B-40B4-B0A0-C3C81E2ACDEB}" presName="textNode" presStyleLbl="node1" presStyleIdx="1" presStyleCnt="3">
        <dgm:presLayoutVars>
          <dgm:bulletEnabled val="1"/>
        </dgm:presLayoutVars>
      </dgm:prSet>
      <dgm:spPr/>
      <dgm:t>
        <a:bodyPr/>
        <a:lstStyle/>
        <a:p>
          <a:endParaRPr lang="en-US"/>
        </a:p>
      </dgm:t>
    </dgm:pt>
    <dgm:pt modelId="{B6335FB7-C22B-4AFB-896E-8C6E123C919B}" type="pres">
      <dgm:prSet presAssocID="{0D767EEF-C804-4DC3-96CB-FD5F25D14B93}" presName="sibTrans" presStyleCnt="0"/>
      <dgm:spPr/>
    </dgm:pt>
    <dgm:pt modelId="{305F34E3-4A7C-47BE-9A70-C6BC541031AB}" type="pres">
      <dgm:prSet presAssocID="{C347E980-1F3B-4010-BF67-B1E38B82CC00}" presName="textNode" presStyleLbl="node1" presStyleIdx="2" presStyleCnt="3">
        <dgm:presLayoutVars>
          <dgm:bulletEnabled val="1"/>
        </dgm:presLayoutVars>
      </dgm:prSet>
      <dgm:spPr/>
      <dgm:t>
        <a:bodyPr/>
        <a:lstStyle/>
        <a:p>
          <a:endParaRPr lang="en-US"/>
        </a:p>
      </dgm:t>
    </dgm:pt>
  </dgm:ptLst>
  <dgm:cxnLst>
    <dgm:cxn modelId="{5AA70717-10B2-4434-850B-9C8C29622B2F}" type="presOf" srcId="{83F43841-6C9B-40B4-B0A0-C3C81E2ACDEB}" destId="{C0DEA43A-F7C3-4B08-B35C-1B75CC59B2C2}" srcOrd="0" destOrd="0" presId="urn:microsoft.com/office/officeart/2005/8/layout/hProcess9"/>
    <dgm:cxn modelId="{22416E07-A74A-41AD-BC61-BDA73B5F9A13}" srcId="{D1EE0540-FA6A-4C30-893F-E8BD79F91F2D}" destId="{1A3DB845-E1E8-4A0B-9558-1C8BDDCA6B0D}" srcOrd="0" destOrd="0" parTransId="{99046C84-16F0-4452-81FB-422BC796CEEA}" sibTransId="{E2DA6307-4155-48B6-AD4B-FBCFD32E1D11}"/>
    <dgm:cxn modelId="{162C5064-ED8C-4348-953C-2D6B695BF9C1}" type="presOf" srcId="{1A3DB845-E1E8-4A0B-9558-1C8BDDCA6B0D}" destId="{D4605FA0-2453-4551-9BD1-AC711D448FED}" srcOrd="0" destOrd="0" presId="urn:microsoft.com/office/officeart/2005/8/layout/hProcess9"/>
    <dgm:cxn modelId="{52CF394C-17DF-4B3F-B474-93600E6759DD}" type="presOf" srcId="{C347E980-1F3B-4010-BF67-B1E38B82CC00}" destId="{305F34E3-4A7C-47BE-9A70-C6BC541031AB}" srcOrd="0" destOrd="0" presId="urn:microsoft.com/office/officeart/2005/8/layout/hProcess9"/>
    <dgm:cxn modelId="{4E00A7A8-2825-4045-9084-CD030D24CF33}" srcId="{D1EE0540-FA6A-4C30-893F-E8BD79F91F2D}" destId="{C347E980-1F3B-4010-BF67-B1E38B82CC00}" srcOrd="2" destOrd="0" parTransId="{CE675B80-70E1-4C6D-B1B9-F97B3847B1EF}" sibTransId="{49DBEC65-462E-4B4B-91B2-A135E25D88E5}"/>
    <dgm:cxn modelId="{0D859B3B-5543-4E8F-BD7B-EDC591AA4520}" type="presOf" srcId="{D1EE0540-FA6A-4C30-893F-E8BD79F91F2D}" destId="{B561E1B7-271F-4184-BEFF-E2ECC87A3B4B}" srcOrd="0" destOrd="0" presId="urn:microsoft.com/office/officeart/2005/8/layout/hProcess9"/>
    <dgm:cxn modelId="{FB24F70B-FC2F-4CB9-90B6-A48338AEDCF8}" srcId="{D1EE0540-FA6A-4C30-893F-E8BD79F91F2D}" destId="{83F43841-6C9B-40B4-B0A0-C3C81E2ACDEB}" srcOrd="1" destOrd="0" parTransId="{2E4A19D8-1DB6-4D4D-B5B0-97EAEE4BBD72}" sibTransId="{0D767EEF-C804-4DC3-96CB-FD5F25D14B93}"/>
    <dgm:cxn modelId="{08E1B26D-B461-47C0-BA12-94F9AB772C4D}" type="presParOf" srcId="{B561E1B7-271F-4184-BEFF-E2ECC87A3B4B}" destId="{1D6E3F2E-8EC5-4F6C-AC03-47F7F8347F95}" srcOrd="0" destOrd="0" presId="urn:microsoft.com/office/officeart/2005/8/layout/hProcess9"/>
    <dgm:cxn modelId="{941AF9DF-0AA7-43A0-8594-26C3B533F9C7}" type="presParOf" srcId="{B561E1B7-271F-4184-BEFF-E2ECC87A3B4B}" destId="{E31586E3-F5F1-4111-8A3C-F628B53CC4A4}" srcOrd="1" destOrd="0" presId="urn:microsoft.com/office/officeart/2005/8/layout/hProcess9"/>
    <dgm:cxn modelId="{2F9EA550-1E38-424E-A746-1669B54FDB4E}" type="presParOf" srcId="{E31586E3-F5F1-4111-8A3C-F628B53CC4A4}" destId="{D4605FA0-2453-4551-9BD1-AC711D448FED}" srcOrd="0" destOrd="0" presId="urn:microsoft.com/office/officeart/2005/8/layout/hProcess9"/>
    <dgm:cxn modelId="{D4CE8AB0-F46E-464E-9314-D342E2075C00}" type="presParOf" srcId="{E31586E3-F5F1-4111-8A3C-F628B53CC4A4}" destId="{0DD767FD-88B0-4D90-8CDC-CECBBAD28124}" srcOrd="1" destOrd="0" presId="urn:microsoft.com/office/officeart/2005/8/layout/hProcess9"/>
    <dgm:cxn modelId="{128A4041-4D3E-44B5-8F65-9627ACDD3092}" type="presParOf" srcId="{E31586E3-F5F1-4111-8A3C-F628B53CC4A4}" destId="{C0DEA43A-F7C3-4B08-B35C-1B75CC59B2C2}" srcOrd="2" destOrd="0" presId="urn:microsoft.com/office/officeart/2005/8/layout/hProcess9"/>
    <dgm:cxn modelId="{E779E54A-600F-43BF-AE62-9B1999DF3048}" type="presParOf" srcId="{E31586E3-F5F1-4111-8A3C-F628B53CC4A4}" destId="{B6335FB7-C22B-4AFB-896E-8C6E123C919B}" srcOrd="3" destOrd="0" presId="urn:microsoft.com/office/officeart/2005/8/layout/hProcess9"/>
    <dgm:cxn modelId="{1CFC8AE7-E338-4791-84D4-022B3868D03E}" type="presParOf" srcId="{E31586E3-F5F1-4111-8A3C-F628B53CC4A4}" destId="{305F34E3-4A7C-47BE-9A70-C6BC541031A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2D9F4-6465-4272-9D59-E5ECEFC91C83}">
      <dsp:nvSpPr>
        <dsp:cNvPr id="0" name=""/>
        <dsp:cNvSpPr/>
      </dsp:nvSpPr>
      <dsp:spPr>
        <a:xfrm>
          <a:off x="426589" y="8922"/>
          <a:ext cx="5120739" cy="4468748"/>
        </a:xfrm>
        <a:prstGeom prst="ellipse">
          <a:avLst/>
        </a:prstGeom>
        <a:solidFill>
          <a:schemeClr val="accent2">
            <a:alpha val="5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l" defTabSz="1422400">
            <a:lnSpc>
              <a:spcPct val="100000"/>
            </a:lnSpc>
            <a:spcBef>
              <a:spcPct val="0"/>
            </a:spcBef>
            <a:spcAft>
              <a:spcPts val="0"/>
            </a:spcAft>
          </a:pPr>
          <a:r>
            <a:rPr lang="en-US" sz="3200" kern="1200" dirty="0"/>
            <a:t>English</a:t>
          </a:r>
        </a:p>
        <a:p>
          <a:pPr lvl="0" algn="l" defTabSz="1422400">
            <a:lnSpc>
              <a:spcPct val="100000"/>
            </a:lnSpc>
            <a:spcBef>
              <a:spcPct val="0"/>
            </a:spcBef>
            <a:spcAft>
              <a:spcPts val="0"/>
            </a:spcAft>
          </a:pPr>
          <a:r>
            <a:rPr lang="en-US" sz="3200" kern="1200" dirty="0"/>
            <a:t>learners</a:t>
          </a:r>
        </a:p>
      </dsp:txBody>
      <dsp:txXfrm>
        <a:off x="1141647" y="535884"/>
        <a:ext cx="2952498" cy="3414825"/>
      </dsp:txXfrm>
    </dsp:sp>
    <dsp:sp modelId="{E777F896-150D-4D33-BDEB-0F0A46069D22}">
      <dsp:nvSpPr>
        <dsp:cNvPr id="0" name=""/>
        <dsp:cNvSpPr/>
      </dsp:nvSpPr>
      <dsp:spPr>
        <a:xfrm>
          <a:off x="2591522" y="5213"/>
          <a:ext cx="5100004" cy="4468748"/>
        </a:xfrm>
        <a:prstGeom prst="ellipse">
          <a:avLst/>
        </a:prstGeom>
        <a:solidFill>
          <a:schemeClr val="accent2">
            <a:alpha val="5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r" defTabSz="1422400">
            <a:lnSpc>
              <a:spcPct val="100000"/>
            </a:lnSpc>
            <a:spcBef>
              <a:spcPct val="0"/>
            </a:spcBef>
            <a:spcAft>
              <a:spcPts val="0"/>
            </a:spcAft>
          </a:pPr>
          <a:r>
            <a:rPr lang="en-US" sz="3200" kern="1200" dirty="0"/>
            <a:t>Students</a:t>
          </a:r>
        </a:p>
        <a:p>
          <a:pPr lvl="0" algn="r" defTabSz="1422400">
            <a:lnSpc>
              <a:spcPct val="100000"/>
            </a:lnSpc>
            <a:spcBef>
              <a:spcPct val="0"/>
            </a:spcBef>
            <a:spcAft>
              <a:spcPts val="0"/>
            </a:spcAft>
          </a:pPr>
          <a:r>
            <a:rPr lang="en-US" sz="3200" kern="1200" dirty="0"/>
            <a:t>with</a:t>
          </a:r>
        </a:p>
        <a:p>
          <a:pPr lvl="0" algn="r" defTabSz="1422400">
            <a:lnSpc>
              <a:spcPct val="100000"/>
            </a:lnSpc>
            <a:spcBef>
              <a:spcPct val="0"/>
            </a:spcBef>
            <a:spcAft>
              <a:spcPts val="0"/>
            </a:spcAft>
          </a:pPr>
          <a:r>
            <a:rPr lang="en-US" sz="3200" kern="1200" dirty="0"/>
            <a:t>special</a:t>
          </a:r>
        </a:p>
        <a:p>
          <a:pPr lvl="0" algn="r" defTabSz="1422400">
            <a:lnSpc>
              <a:spcPct val="100000"/>
            </a:lnSpc>
            <a:spcBef>
              <a:spcPct val="0"/>
            </a:spcBef>
            <a:spcAft>
              <a:spcPts val="0"/>
            </a:spcAft>
          </a:pPr>
          <a:r>
            <a:rPr lang="en-US" sz="3200" kern="1200" dirty="0"/>
            <a:t>education</a:t>
          </a:r>
        </a:p>
        <a:p>
          <a:pPr lvl="0" algn="r" defTabSz="1422400">
            <a:lnSpc>
              <a:spcPct val="100000"/>
            </a:lnSpc>
            <a:spcBef>
              <a:spcPct val="0"/>
            </a:spcBef>
            <a:spcAft>
              <a:spcPts val="0"/>
            </a:spcAft>
          </a:pPr>
          <a:r>
            <a:rPr lang="en-US" sz="3200" kern="1200" dirty="0"/>
            <a:t>needs</a:t>
          </a:r>
        </a:p>
      </dsp:txBody>
      <dsp:txXfrm>
        <a:off x="4038821" y="532175"/>
        <a:ext cx="2940543" cy="3414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E3F2E-8EC5-4F6C-AC03-47F7F8347F95}">
      <dsp:nvSpPr>
        <dsp:cNvPr id="0" name=""/>
        <dsp:cNvSpPr/>
      </dsp:nvSpPr>
      <dsp:spPr>
        <a:xfrm>
          <a:off x="407565" y="0"/>
          <a:ext cx="4619075" cy="38312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605FA0-2453-4551-9BD1-AC711D448FED}">
      <dsp:nvSpPr>
        <dsp:cNvPr id="0" name=""/>
        <dsp:cNvSpPr/>
      </dsp:nvSpPr>
      <dsp:spPr>
        <a:xfrm>
          <a:off x="5837" y="1149376"/>
          <a:ext cx="1749135" cy="15325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Home Language Survey (HLS)</a:t>
          </a:r>
        </a:p>
      </dsp:txBody>
      <dsp:txXfrm>
        <a:off x="80648" y="1224187"/>
        <a:ext cx="1599513" cy="1382880"/>
      </dsp:txXfrm>
    </dsp:sp>
    <dsp:sp modelId="{C0DEA43A-F7C3-4B08-B35C-1B75CC59B2C2}">
      <dsp:nvSpPr>
        <dsp:cNvPr id="0" name=""/>
        <dsp:cNvSpPr/>
      </dsp:nvSpPr>
      <dsp:spPr>
        <a:xfrm>
          <a:off x="1842535" y="1149376"/>
          <a:ext cx="1749135" cy="15325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Screening for ELP (dependent on HLS results)</a:t>
          </a:r>
        </a:p>
      </dsp:txBody>
      <dsp:txXfrm>
        <a:off x="1917346" y="1224187"/>
        <a:ext cx="1599513" cy="1382880"/>
      </dsp:txXfrm>
    </dsp:sp>
    <dsp:sp modelId="{305F34E3-4A7C-47BE-9A70-C6BC541031AB}">
      <dsp:nvSpPr>
        <dsp:cNvPr id="0" name=""/>
        <dsp:cNvSpPr/>
      </dsp:nvSpPr>
      <dsp:spPr>
        <a:xfrm>
          <a:off x="3679234" y="1149376"/>
          <a:ext cx="1749135" cy="153250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EL designation (dependent on screening results)</a:t>
          </a:r>
        </a:p>
      </dsp:txBody>
      <dsp:txXfrm>
        <a:off x="3754045" y="1224187"/>
        <a:ext cx="1599513" cy="138288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382" cy="465296"/>
          </a:xfrm>
          <a:prstGeom prst="rect">
            <a:avLst/>
          </a:prstGeom>
        </p:spPr>
        <p:txBody>
          <a:bodyPr vert="horz" lIns="92583" tIns="46292" rIns="92583" bIns="46292" rtlCol="0"/>
          <a:lstStyle>
            <a:lvl1pPr algn="l">
              <a:defRPr sz="1200"/>
            </a:lvl1pPr>
          </a:lstStyle>
          <a:p>
            <a:endParaRPr lang="en-US" dirty="0"/>
          </a:p>
        </p:txBody>
      </p:sp>
      <p:sp>
        <p:nvSpPr>
          <p:cNvPr id="3" name="Date Placeholder 2"/>
          <p:cNvSpPr>
            <a:spLocks noGrp="1"/>
          </p:cNvSpPr>
          <p:nvPr>
            <p:ph type="dt" sz="quarter" idx="1"/>
          </p:nvPr>
        </p:nvSpPr>
        <p:spPr>
          <a:xfrm>
            <a:off x="3976948" y="0"/>
            <a:ext cx="3041381" cy="465296"/>
          </a:xfrm>
          <a:prstGeom prst="rect">
            <a:avLst/>
          </a:prstGeom>
        </p:spPr>
        <p:txBody>
          <a:bodyPr vert="horz" lIns="92583" tIns="46292" rIns="92583" bIns="46292" rtlCol="0"/>
          <a:lstStyle>
            <a:lvl1pPr algn="r">
              <a:defRPr sz="1200"/>
            </a:lvl1pPr>
          </a:lstStyle>
          <a:p>
            <a:fld id="{041BB975-2753-40CC-9BDA-35CF867D80A5}" type="datetimeFigureOut">
              <a:rPr lang="en-US" smtClean="0"/>
              <a:pPr/>
              <a:t>9/18/2018</a:t>
            </a:fld>
            <a:endParaRPr lang="en-US" dirty="0"/>
          </a:p>
        </p:txBody>
      </p:sp>
      <p:sp>
        <p:nvSpPr>
          <p:cNvPr id="4" name="Footer Placeholder 3"/>
          <p:cNvSpPr>
            <a:spLocks noGrp="1"/>
          </p:cNvSpPr>
          <p:nvPr>
            <p:ph type="ftr" sz="quarter" idx="2"/>
          </p:nvPr>
        </p:nvSpPr>
        <p:spPr>
          <a:xfrm>
            <a:off x="0" y="8839014"/>
            <a:ext cx="3041382" cy="465296"/>
          </a:xfrm>
          <a:prstGeom prst="rect">
            <a:avLst/>
          </a:prstGeom>
        </p:spPr>
        <p:txBody>
          <a:bodyPr vert="horz" lIns="92583" tIns="46292" rIns="92583" bIns="4629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948" y="8839014"/>
            <a:ext cx="3041381" cy="465296"/>
          </a:xfrm>
          <a:prstGeom prst="rect">
            <a:avLst/>
          </a:prstGeom>
        </p:spPr>
        <p:txBody>
          <a:bodyPr vert="horz" lIns="92583" tIns="46292" rIns="92583" bIns="46292" rtlCol="0" anchor="b"/>
          <a:lstStyle>
            <a:lvl1pPr algn="r">
              <a:defRPr sz="1200"/>
            </a:lvl1pPr>
          </a:lstStyle>
          <a:p>
            <a:fld id="{AA1CB7E3-2371-4F24-A078-1DE817ED1EA0}" type="slidenum">
              <a:rPr lang="en-US" smtClean="0"/>
              <a:pPr/>
              <a:t>‹#›</a:t>
            </a:fld>
            <a:endParaRPr lang="en-US" dirty="0"/>
          </a:p>
        </p:txBody>
      </p:sp>
    </p:spTree>
    <p:extLst>
      <p:ext uri="{BB962C8B-B14F-4D97-AF65-F5344CB8AC3E}">
        <p14:creationId xmlns:p14="http://schemas.microsoft.com/office/powerpoint/2010/main" val="1031569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1968" cy="465296"/>
          </a:xfrm>
          <a:prstGeom prst="rect">
            <a:avLst/>
          </a:prstGeom>
        </p:spPr>
        <p:txBody>
          <a:bodyPr vert="horz" lIns="92583" tIns="46292" rIns="92583" bIns="46292" rtlCol="0"/>
          <a:lstStyle>
            <a:lvl1pPr algn="l">
              <a:defRPr sz="1200"/>
            </a:lvl1pPr>
          </a:lstStyle>
          <a:p>
            <a:endParaRPr lang="fr-CA" dirty="0"/>
          </a:p>
        </p:txBody>
      </p:sp>
      <p:sp>
        <p:nvSpPr>
          <p:cNvPr id="3" name="Espace réservé de la date 2"/>
          <p:cNvSpPr>
            <a:spLocks noGrp="1"/>
          </p:cNvSpPr>
          <p:nvPr>
            <p:ph type="dt" idx="1"/>
          </p:nvPr>
        </p:nvSpPr>
        <p:spPr>
          <a:xfrm>
            <a:off x="3976333" y="0"/>
            <a:ext cx="3041968" cy="465296"/>
          </a:xfrm>
          <a:prstGeom prst="rect">
            <a:avLst/>
          </a:prstGeom>
        </p:spPr>
        <p:txBody>
          <a:bodyPr vert="horz" lIns="92583" tIns="46292" rIns="92583" bIns="46292" rtlCol="0"/>
          <a:lstStyle>
            <a:lvl1pPr algn="r">
              <a:defRPr sz="1200"/>
            </a:lvl1pPr>
          </a:lstStyle>
          <a:p>
            <a:fld id="{1ADB9F1D-B996-4BA0-9039-613E6AF2E072}" type="datetimeFigureOut">
              <a:rPr lang="fr-FR" smtClean="0"/>
              <a:pPr/>
              <a:t>18/09/2018</a:t>
            </a:fld>
            <a:endParaRPr lang="fr-CA" dirty="0"/>
          </a:p>
        </p:txBody>
      </p:sp>
      <p:sp>
        <p:nvSpPr>
          <p:cNvPr id="4" name="Espace réservé de l'image des diapositives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2583" tIns="46292" rIns="92583" bIns="46292" rtlCol="0" anchor="ctr"/>
          <a:lstStyle/>
          <a:p>
            <a:endParaRPr lang="fr-CA" dirty="0"/>
          </a:p>
        </p:txBody>
      </p:sp>
      <p:sp>
        <p:nvSpPr>
          <p:cNvPr id="5" name="Espace réservé des commentaires 4"/>
          <p:cNvSpPr>
            <a:spLocks noGrp="1"/>
          </p:cNvSpPr>
          <p:nvPr>
            <p:ph type="body" sz="quarter" idx="3"/>
          </p:nvPr>
        </p:nvSpPr>
        <p:spPr>
          <a:xfrm>
            <a:off x="701993" y="4420315"/>
            <a:ext cx="5615940" cy="4187666"/>
          </a:xfrm>
          <a:prstGeom prst="rect">
            <a:avLst/>
          </a:prstGeom>
        </p:spPr>
        <p:txBody>
          <a:bodyPr vert="horz" lIns="92583" tIns="46292" rIns="92583" bIns="46292"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39014"/>
            <a:ext cx="3041968" cy="465296"/>
          </a:xfrm>
          <a:prstGeom prst="rect">
            <a:avLst/>
          </a:prstGeom>
        </p:spPr>
        <p:txBody>
          <a:bodyPr vert="horz" lIns="92583" tIns="46292" rIns="92583" bIns="46292"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976333" y="8839014"/>
            <a:ext cx="3041968" cy="465296"/>
          </a:xfrm>
          <a:prstGeom prst="rect">
            <a:avLst/>
          </a:prstGeom>
        </p:spPr>
        <p:txBody>
          <a:bodyPr vert="horz" lIns="92583" tIns="46292" rIns="92583" bIns="46292" rtlCol="0" anchor="b"/>
          <a:lstStyle>
            <a:lvl1pPr algn="r">
              <a:defRPr sz="1200"/>
            </a:lvl1pPr>
          </a:lstStyle>
          <a:p>
            <a:fld id="{3F7CA053-64A5-468B-A4AC-F179676E72A7}" type="slidenum">
              <a:rPr lang="fr-CA" smtClean="0"/>
              <a:pPr/>
              <a:t>‹#›</a:t>
            </a:fld>
            <a:endParaRPr lang="fr-CA" dirty="0"/>
          </a:p>
        </p:txBody>
      </p:sp>
    </p:spTree>
    <p:extLst>
      <p:ext uri="{BB962C8B-B14F-4D97-AF65-F5344CB8AC3E}">
        <p14:creationId xmlns:p14="http://schemas.microsoft.com/office/powerpoint/2010/main" val="67264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2.ed.gov/about/offices/list/ocr/ellresources.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2.ed.gov/about/offices/list/oela/english-learner-toolkit/index.html"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a:t>
            </a:fld>
            <a:endParaRPr lang="fr-CA" dirty="0"/>
          </a:p>
        </p:txBody>
      </p:sp>
    </p:spTree>
    <p:extLst>
      <p:ext uri="{BB962C8B-B14F-4D97-AF65-F5344CB8AC3E}">
        <p14:creationId xmlns:p14="http://schemas.microsoft.com/office/powerpoint/2010/main" val="3812507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Chapter 6: Addressing English Learners With Disabilities </a:t>
            </a:r>
            <a:r>
              <a:rPr lang="en-US" baseline="0" dirty="0"/>
              <a:t>is designed to be informative on legal requirements with useful tools and resources.</a:t>
            </a:r>
          </a:p>
          <a:p>
            <a:r>
              <a:rPr lang="en-US" baseline="0" dirty="0"/>
              <a:t>Facilitators can download the tool kit at https://ncela.ed.gov/files/english_learner_toolkit/OELA_2017_ELsToolkit_508C.pdf.</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10</a:t>
            </a:fld>
            <a:endParaRPr lang="en-US" dirty="0"/>
          </a:p>
        </p:txBody>
      </p:sp>
    </p:spTree>
    <p:extLst>
      <p:ext uri="{BB962C8B-B14F-4D97-AF65-F5344CB8AC3E}">
        <p14:creationId xmlns:p14="http://schemas.microsoft.com/office/powerpoint/2010/main" val="333822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Chapter 6 addresses critical requirements for serving ELs with disabilities. These key points highlight the legal mandates for compliance. In particular, native language special education evaluations must be provided in the child’s home language.</a:t>
            </a:r>
          </a:p>
          <a:p>
            <a:endParaRPr lang="en-US" baseline="0" dirty="0"/>
          </a:p>
          <a:p>
            <a:r>
              <a:rPr lang="en-US" baseline="0" dirty="0"/>
              <a:t>Facilitators can download the tool kit at https://ncela.ed.gov/files/english_learner_toolkit/OELA_2017_ELsToolkit_508C.pdf.</a:t>
            </a:r>
          </a:p>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11</a:t>
            </a:fld>
            <a:endParaRPr lang="en-US" dirty="0"/>
          </a:p>
        </p:txBody>
      </p:sp>
    </p:spTree>
    <p:extLst>
      <p:ext uri="{BB962C8B-B14F-4D97-AF65-F5344CB8AC3E}">
        <p14:creationId xmlns:p14="http://schemas.microsoft.com/office/powerpoint/2010/main" val="585030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Key requirements continued…</a:t>
            </a:r>
          </a:p>
          <a:p>
            <a:r>
              <a:rPr lang="en-US" baseline="0" dirty="0"/>
              <a:t>Please note that both language assistance and disability-related services must be provided for eligible ELs. One program cannot substitute for the other.</a:t>
            </a:r>
          </a:p>
          <a:p>
            <a:endParaRPr lang="en-US" baseline="0" dirty="0"/>
          </a:p>
          <a:p>
            <a:r>
              <a:rPr lang="en-US" baseline="0" dirty="0"/>
              <a:t>Facilitators can download the tool kit at https://ncela.ed.gov/files/english_learner_toolkit/OELA_2017_ELsToolkit_508C.pdf.</a:t>
            </a:r>
          </a:p>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12</a:t>
            </a:fld>
            <a:endParaRPr lang="en-US" dirty="0"/>
          </a:p>
        </p:txBody>
      </p:sp>
    </p:spTree>
    <p:extLst>
      <p:ext uri="{BB962C8B-B14F-4D97-AF65-F5344CB8AC3E}">
        <p14:creationId xmlns:p14="http://schemas.microsoft.com/office/powerpoint/2010/main" val="4049357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Illinois has a comprehensive system for serving ELs with special education needs that integrates two sets of legal requirements: </a:t>
            </a:r>
          </a:p>
          <a:p>
            <a:pPr marL="228600" indent="-228600">
              <a:buFont typeface="+mj-lt"/>
              <a:buAutoNum type="arabicPeriod"/>
            </a:pPr>
            <a:r>
              <a:rPr lang="en-US" dirty="0"/>
              <a:t>Students with limited proficiency in English (23 Ill.</a:t>
            </a:r>
            <a:r>
              <a:rPr lang="en-US" baseline="0" dirty="0"/>
              <a:t> Admin. </a:t>
            </a:r>
            <a:r>
              <a:rPr lang="en-US" dirty="0"/>
              <a:t>Code, Part 228: http://ilga.gov/commission/jcar/admincode/023/02300226sections.html)</a:t>
            </a:r>
          </a:p>
          <a:p>
            <a:pPr marL="228600" indent="-228600">
              <a:buFont typeface="+mj-lt"/>
              <a:buAutoNum type="arabicPeriod"/>
            </a:pPr>
            <a:r>
              <a:rPr lang="en-US" dirty="0"/>
              <a:t>Students with special education needs (23 Ill.</a:t>
            </a:r>
            <a:r>
              <a:rPr lang="en-US" baseline="0" dirty="0"/>
              <a:t> Admin. </a:t>
            </a:r>
            <a:r>
              <a:rPr lang="en-US" dirty="0"/>
              <a:t>Code, Part 226: http://ilga.gov/commission/jcar/admincode/023/02300226sections.html) </a:t>
            </a:r>
          </a:p>
          <a:p>
            <a:pPr marL="0" indent="0">
              <a:buFont typeface="+mj-lt"/>
              <a:buNone/>
            </a:pPr>
            <a:endParaRPr lang="en-US" b="1" dirty="0"/>
          </a:p>
          <a:p>
            <a:pPr marL="0" indent="0">
              <a:buFont typeface="+mj-lt"/>
              <a:buNone/>
            </a:pPr>
            <a:r>
              <a:rPr lang="en-US" b="1" dirty="0"/>
              <a:t>School districts must provide EL students with disabilities with both language assistance and IEP (or 504) defined services.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14</a:t>
            </a:fld>
            <a:endParaRPr lang="fr-CA" dirty="0"/>
          </a:p>
        </p:txBody>
      </p:sp>
    </p:spTree>
    <p:extLst>
      <p:ext uri="{BB962C8B-B14F-4D97-AF65-F5344CB8AC3E}">
        <p14:creationId xmlns:p14="http://schemas.microsoft.com/office/powerpoint/2010/main" val="1962202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are required to locate, identify, and evaluate </a:t>
            </a:r>
            <a:r>
              <a:rPr lang="en-US" b="1" dirty="0"/>
              <a:t>all children </a:t>
            </a:r>
            <a:r>
              <a:rPr lang="en-US" dirty="0"/>
              <a:t>with disabilities from </a:t>
            </a:r>
            <a:r>
              <a:rPr lang="en-US" b="1" dirty="0"/>
              <a:t>birth through age 21</a:t>
            </a:r>
            <a:r>
              <a:rPr lang="en-US" dirty="0"/>
              <a:t>. The “Child Find” requirement applies to all children who reside within a state, including children who attend private schools and public schools, highly mobile children, migrant children, homeless children, and children who are wards of the state (20 U.S.C. 1412(a)(3)). </a:t>
            </a:r>
          </a:p>
          <a:p>
            <a:endParaRPr lang="en-US" dirty="0"/>
          </a:p>
          <a:p>
            <a:r>
              <a:rPr lang="en-US" dirty="0"/>
              <a:t>In Illinois, this responsibility is implemented under Part 226.100 of the 23 Ill.</a:t>
            </a:r>
            <a:r>
              <a:rPr lang="en-US" baseline="0" dirty="0"/>
              <a:t> Admin. </a:t>
            </a:r>
            <a:r>
              <a:rPr lang="en-US" dirty="0"/>
              <a:t>Code: http://ilga.gov/commission/jcar/admincode/023/023002260B01000R.html.</a:t>
            </a:r>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15</a:t>
            </a:fld>
            <a:endParaRPr lang="fr-CA" dirty="0"/>
          </a:p>
        </p:txBody>
      </p:sp>
    </p:spTree>
    <p:extLst>
      <p:ext uri="{BB962C8B-B14F-4D97-AF65-F5344CB8AC3E}">
        <p14:creationId xmlns:p14="http://schemas.microsoft.com/office/powerpoint/2010/main" val="573908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section of the Illinois Administrative Code that deals with the identification of ELs does not directly address students with identified or suspected disabilities. However, information from the </a:t>
            </a:r>
            <a:r>
              <a:rPr lang="en-US" sz="1200" b="1" i="0" u="none" strike="noStrike" kern="1200" baseline="0" dirty="0">
                <a:solidFill>
                  <a:schemeClr val="tx1"/>
                </a:solidFill>
                <a:latin typeface="+mn-lt"/>
                <a:ea typeface="+mn-ea"/>
                <a:cs typeface="+mn-cs"/>
              </a:rPr>
              <a:t>Home Language Survey </a:t>
            </a:r>
            <a:r>
              <a:rPr lang="en-US" sz="1200" b="0" i="0" u="none" strike="noStrike" kern="1200" baseline="0" dirty="0">
                <a:solidFill>
                  <a:schemeClr val="tx1"/>
                </a:solidFill>
                <a:latin typeface="+mn-lt"/>
                <a:ea typeface="+mn-ea"/>
                <a:cs typeface="+mn-cs"/>
              </a:rPr>
              <a:t>(see Professional Development Module 1 of this series for more information) is required as part of the case study evaluation process if a student is referred for special education services (see 23 Ill. Admin. Code, Part 226.140: http://ilga.gov/commission/jcar/admincode/023/023002260B01400R.html).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child has a non-English-speaking background, </a:t>
            </a:r>
            <a:r>
              <a:rPr lang="en-US" b="1" dirty="0">
                <a:solidFill>
                  <a:srgbClr val="17375E"/>
                </a:solidFill>
              </a:rPr>
              <a:t>English proficiency </a:t>
            </a:r>
            <a:r>
              <a:rPr lang="en-US" dirty="0"/>
              <a:t>must be assessed. </a:t>
            </a:r>
            <a:r>
              <a:rPr lang="en-US" sz="1200" b="0" i="0" u="none" strike="noStrike" kern="1200" baseline="0" dirty="0">
                <a:solidFill>
                  <a:schemeClr val="tx1"/>
                </a:solidFill>
                <a:latin typeface="+mn-lt"/>
                <a:ea typeface="+mn-ea"/>
                <a:cs typeface="+mn-cs"/>
              </a:rPr>
              <a:t>Districts must consider multiple and alternative assessment measures, including criterion-referenced tests, work samples, behavioral observations, and teacher evaluations, when assessing students with disabilities for English proficiency. Districts may also choose to assess in the home language as well as English at this stage of the process for a more comprehensive look at language 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of this information must be used in the disability evaluation and individualized education program (IEP) development and implementation.</a:t>
            </a:r>
          </a:p>
        </p:txBody>
      </p:sp>
      <p:sp>
        <p:nvSpPr>
          <p:cNvPr id="4" name="Slide Number Placeholder 3"/>
          <p:cNvSpPr>
            <a:spLocks noGrp="1"/>
          </p:cNvSpPr>
          <p:nvPr>
            <p:ph type="sldNum" sz="quarter" idx="10"/>
          </p:nvPr>
        </p:nvSpPr>
        <p:spPr/>
        <p:txBody>
          <a:bodyPr/>
          <a:lstStyle/>
          <a:p>
            <a:fld id="{A602E810-9372-4A81-8EBB-4F83C6A46DF8}" type="slidenum">
              <a:rPr lang="en-US" smtClean="0"/>
              <a:t>16</a:t>
            </a:fld>
            <a:endParaRPr lang="en-US" dirty="0"/>
          </a:p>
        </p:txBody>
      </p:sp>
    </p:spTree>
    <p:extLst>
      <p:ext uri="{BB962C8B-B14F-4D97-AF65-F5344CB8AC3E}">
        <p14:creationId xmlns:p14="http://schemas.microsoft.com/office/powerpoint/2010/main" val="820584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 a determination of language proficiency has been made, other aspects of the case study evaluation can be addressed, including the selection of relevant tests, materials, and other assessment strategies, language(s) to be used with the student, and qualified personnel to conduct the procedures (23 Ill. Admin. Code, Part 226.150: http://ilga.gov/commission/jcar/admincode/023/023002260B01500R.html).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If test administration or other assessment strategies used in the evaluation vary from standard conditions, such as deviating from the published test directions for administration or </a:t>
            </a:r>
            <a:r>
              <a:rPr lang="en-US" sz="1200" dirty="0"/>
              <a:t>using a translator</a:t>
            </a:r>
            <a:r>
              <a:rPr lang="en-US" sz="1200" b="0" i="0" u="none" strike="noStrike" kern="1200" baseline="0" dirty="0">
                <a:solidFill>
                  <a:schemeClr val="tx1"/>
                </a:solidFill>
                <a:latin typeface="+mn-lt"/>
                <a:ea typeface="+mn-ea"/>
                <a:cs typeface="+mn-cs"/>
              </a:rPr>
              <a:t>, a description of the variation is to be included in the evaluation report. </a:t>
            </a:r>
            <a:r>
              <a:rPr lang="en-US" sz="1200" dirty="0"/>
              <a:t>This allows evaluators to assess the effects of variances on the validity and reliability of the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Best practice indicates that individuals completing various parts of the evaluation collaborate with each other and with bilingual or ESL educators or qualified bilingual specialists. This collaboration should take place prior to selecting and administering tests and other assessment strategies and prior to arranging for any necessary interpreter services. </a:t>
            </a:r>
          </a:p>
        </p:txBody>
      </p:sp>
      <p:sp>
        <p:nvSpPr>
          <p:cNvPr id="4" name="Slide Number Placeholder 3"/>
          <p:cNvSpPr>
            <a:spLocks noGrp="1"/>
          </p:cNvSpPr>
          <p:nvPr>
            <p:ph type="sldNum" sz="quarter" idx="10"/>
          </p:nvPr>
        </p:nvSpPr>
        <p:spPr/>
        <p:txBody>
          <a:bodyPr/>
          <a:lstStyle/>
          <a:p>
            <a:fld id="{3F7CA053-64A5-468B-A4AC-F179676E72A7}" type="slidenum">
              <a:rPr lang="fr-CA" smtClean="0"/>
              <a:pPr/>
              <a:t>17</a:t>
            </a:fld>
            <a:endParaRPr lang="fr-CA" dirty="0"/>
          </a:p>
        </p:txBody>
      </p:sp>
    </p:spTree>
    <p:extLst>
      <p:ext uri="{BB962C8B-B14F-4D97-AF65-F5344CB8AC3E}">
        <p14:creationId xmlns:p14="http://schemas.microsoft.com/office/powerpoint/2010/main" val="951626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6661" tIns="48331" rIns="96661" bIns="48331"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IEP team is the key to developing culturally and linguistically appropriate IEPs. Much rests on the ability of the case manager to bring knowledgeable and creative professionals to the table. A team that works best for ELs includes members who are knowledgeable about native language instruction, the learning of English as a second language, and the cultural sensitivity;</a:t>
            </a:r>
            <a:r>
              <a:rPr lang="en-US" baseline="0" dirty="0"/>
              <a:t> those who </a:t>
            </a:r>
            <a:r>
              <a:rPr lang="en-US" dirty="0"/>
              <a:t>can cross educational boundaries to discuss how special, bilingual, EL, and general education can be integrated in the best possible way for students; and staff who respect and consider the wishes of the parents and the students in the design of the program. </a:t>
            </a:r>
          </a:p>
        </p:txBody>
      </p:sp>
      <p:sp>
        <p:nvSpPr>
          <p:cNvPr id="4" name="Date Placeholder 3"/>
          <p:cNvSpPr>
            <a:spLocks noGrp="1"/>
          </p:cNvSpPr>
          <p:nvPr>
            <p:ph type="dt" idx="10"/>
          </p:nvPr>
        </p:nvSpPr>
        <p:spPr/>
        <p:txBody>
          <a:bodyPr/>
          <a:lstStyle/>
          <a:p>
            <a:r>
              <a:rPr lang="en-US" dirty="0"/>
              <a:t>(added from Insert tab, Header &amp; Footer icon, Fixed Date and time) 9/28/2015</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p:txBody>
          <a:bodyPr/>
          <a:lstStyle/>
          <a:p>
            <a:fld id="{79F9670F-B05C-4E29-9927-D8558D7BA470}" type="slidenum">
              <a:rPr lang="en-US" smtClean="0"/>
              <a:pPr/>
              <a:t>18</a:t>
            </a:fld>
            <a:endParaRPr lang="en-US" dirty="0"/>
          </a:p>
        </p:txBody>
      </p:sp>
    </p:spTree>
    <p:extLst>
      <p:ext uri="{BB962C8B-B14F-4D97-AF65-F5344CB8AC3E}">
        <p14:creationId xmlns:p14="http://schemas.microsoft.com/office/powerpoint/2010/main" val="936764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Easy access to information, such as models for delivering bilingual or EL services to students with disabilities, is helpful to IEP team members when they consider how the language needs of the student should be addressed. Suggestions for school districts include allowing team members to visit exemplary programs for ELs with disabilities or providing descriptions of possible service delivery options for discussion. Also, s</a:t>
            </a:r>
            <a:r>
              <a:rPr lang="en-US" dirty="0"/>
              <a:t>ee </a:t>
            </a:r>
            <a:r>
              <a:rPr lang="es-MX" sz="1200" dirty="0"/>
              <a:t>23 Ill. Admin. Code, Part 226.230: http://ilga.gov/commission/jcar/admincode/023/023002260C02300R.html.</a:t>
            </a:r>
            <a:endParaRPr lang="en-US" b="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19</a:t>
            </a:fld>
            <a:endParaRPr lang="fr-CA" dirty="0"/>
          </a:p>
        </p:txBody>
      </p:sp>
    </p:spTree>
    <p:extLst>
      <p:ext uri="{BB962C8B-B14F-4D97-AF65-F5344CB8AC3E}">
        <p14:creationId xmlns:p14="http://schemas.microsoft.com/office/powerpoint/2010/main" val="2307966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t>See 23 Ill. Admin. Code, Part 226.530: http://ilga.gov/commission/jcar/admincode/023/023002260F05300R.html. </a:t>
            </a:r>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20</a:t>
            </a:fld>
            <a:endParaRPr lang="fr-CA" dirty="0"/>
          </a:p>
        </p:txBody>
      </p:sp>
    </p:spTree>
    <p:extLst>
      <p:ext uri="{BB962C8B-B14F-4D97-AF65-F5344CB8AC3E}">
        <p14:creationId xmlns:p14="http://schemas.microsoft.com/office/powerpoint/2010/main" val="284091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This professional development PowerPoint module is one of a </a:t>
            </a:r>
            <a:r>
              <a:rPr lang="en-US" dirty="0"/>
              <a:t>10</a:t>
            </a:r>
            <a:r>
              <a:rPr lang="en-US" sz="1200" kern="1200" dirty="0">
                <a:solidFill>
                  <a:schemeClr val="tx1"/>
                </a:solidFill>
                <a:effectLst/>
                <a:latin typeface="+mn-lt"/>
                <a:ea typeface="+mn-ea"/>
                <a:cs typeface="+mn-cs"/>
              </a:rPr>
              <a:t>-part series designed to introduce viewers to the English Learner Tool Kit, which provides an overview of legal obligations that schools and districts must address in supporting the education needs of English learners (ELs). This series frames federal and civil rights requirements with related Illinois state statute requirements for statewide implementation.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Professional Development Modules: English Learner Tool Kit </a:t>
            </a:r>
            <a:r>
              <a:rPr lang="en-US" sz="1200" kern="1200" dirty="0">
                <a:solidFill>
                  <a:schemeClr val="tx1"/>
                </a:solidFill>
                <a:effectLst/>
                <a:latin typeface="+mn-lt"/>
                <a:ea typeface="+mn-ea"/>
                <a:cs typeface="+mn-cs"/>
              </a:rPr>
              <a:t>include a facilitator’s guide and a resource tool. These professional development modules can also can be used as a teacher support, with suggestions and references to encourage inclusionary practices to ensure equity and access for ELs.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key objectives of the Professional Development Modules: English Learner Tool Kit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Expand knowledge on legal obligations to meet the needs of ELs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Implement inclusionary practices for equity and access for all </a:t>
            </a:r>
            <a:r>
              <a:rPr lang="en-US" dirty="0"/>
              <a:t>ELs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a resource and tool for professional learning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Serve as a companion and supplemental resource to legal guidance (“Dear Colleague Letter,” OCR 2015 from the U.S. Department of Education)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Integrate Illinois-specific requirements for ELs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of the 10 self-paced professional development modules will include links to additional resources that can be downloaded.</a:t>
            </a:r>
          </a:p>
          <a:p>
            <a:r>
              <a:rPr lang="en-US" sz="1200" kern="1200" dirty="0">
                <a:solidFill>
                  <a:schemeClr val="tx1"/>
                </a:solidFill>
                <a:effectLst/>
                <a:latin typeface="+mn-lt"/>
                <a:ea typeface="+mn-ea"/>
                <a:cs typeface="+mn-cs"/>
              </a:rPr>
              <a:t>Facilitators can download the EL tool kit at</a:t>
            </a:r>
          </a:p>
          <a:p>
            <a:r>
              <a:rPr lang="en-US" sz="1200" kern="1200" dirty="0">
                <a:solidFill>
                  <a:schemeClr val="tx1"/>
                </a:solidFill>
                <a:effectLst/>
                <a:latin typeface="+mn-lt"/>
                <a:ea typeface="+mn-ea"/>
                <a:cs typeface="+mn-cs"/>
              </a:rPr>
              <a:t>https://www2.ed.gov/about/offices/list/oela/english-learner-toolkit/index.html.</a:t>
            </a:r>
          </a:p>
        </p:txBody>
      </p:sp>
      <p:sp>
        <p:nvSpPr>
          <p:cNvPr id="4" name="Slide Number Placeholder 3"/>
          <p:cNvSpPr>
            <a:spLocks noGrp="1"/>
          </p:cNvSpPr>
          <p:nvPr>
            <p:ph type="sldNum" sz="quarter" idx="10"/>
          </p:nvPr>
        </p:nvSpPr>
        <p:spPr/>
        <p:txBody>
          <a:bodyPr/>
          <a:lstStyle/>
          <a:p>
            <a:fld id="{3F7CA053-64A5-468B-A4AC-F179676E72A7}" type="slidenum">
              <a:rPr lang="fr-CA" smtClean="0"/>
              <a:pPr/>
              <a:t>2</a:t>
            </a:fld>
            <a:endParaRPr lang="fr-CA" dirty="0"/>
          </a:p>
        </p:txBody>
      </p:sp>
    </p:spTree>
    <p:extLst>
      <p:ext uri="{BB962C8B-B14F-4D97-AF65-F5344CB8AC3E}">
        <p14:creationId xmlns:p14="http://schemas.microsoft.com/office/powerpoint/2010/main" val="3013555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t>See 23 Ill. Admin. Code, Part 226.530: http://ilga.gov/commission/jcar/admincode/023/023002260F05300R.html. </a:t>
            </a:r>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21</a:t>
            </a:fld>
            <a:endParaRPr lang="fr-CA" dirty="0"/>
          </a:p>
        </p:txBody>
      </p:sp>
    </p:spTree>
    <p:extLst>
      <p:ext uri="{BB962C8B-B14F-4D97-AF65-F5344CB8AC3E}">
        <p14:creationId xmlns:p14="http://schemas.microsoft.com/office/powerpoint/2010/main" val="1447030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Building and district leaders may choose to collect the pause-and-reflect responses. These could serve as data to also pause and reflect about your EL programming options. </a:t>
            </a:r>
          </a:p>
          <a:p>
            <a:r>
              <a:rPr lang="en-US" i="0" dirty="0"/>
              <a:t>In the EL tool kit, page 3 of Chapter 6 also allows you to complete checklists on identifying whether an EL has a disability and analyzing/using results of a disability evaluation as you pause and reflect: https://www2.ed.gov/about/offices/list/oela/english-learner-toolkit/chap6.pdf.</a:t>
            </a:r>
          </a:p>
        </p:txBody>
      </p:sp>
      <p:sp>
        <p:nvSpPr>
          <p:cNvPr id="4" name="Slide Number Placeholder 3"/>
          <p:cNvSpPr>
            <a:spLocks noGrp="1"/>
          </p:cNvSpPr>
          <p:nvPr>
            <p:ph type="sldNum" sz="quarter" idx="10"/>
          </p:nvPr>
        </p:nvSpPr>
        <p:spPr/>
        <p:txBody>
          <a:bodyPr/>
          <a:lstStyle/>
          <a:p>
            <a:fld id="{3F7CA053-64A5-468B-A4AC-F179676E72A7}" type="slidenum">
              <a:rPr lang="fr-CA" smtClean="0"/>
              <a:pPr/>
              <a:t>22</a:t>
            </a:fld>
            <a:endParaRPr lang="fr-CA" dirty="0"/>
          </a:p>
        </p:txBody>
      </p:sp>
    </p:spTree>
    <p:extLst>
      <p:ext uri="{BB962C8B-B14F-4D97-AF65-F5344CB8AC3E}">
        <p14:creationId xmlns:p14="http://schemas.microsoft.com/office/powerpoint/2010/main" val="1732440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Building and district leaders may choose to collect the pause-and-reflect responses. This could serve as data to also pause and reflect about your English learner programming options. </a:t>
            </a:r>
          </a:p>
          <a:p>
            <a:r>
              <a:rPr lang="en-US" i="0" dirty="0"/>
              <a:t>In the EL tool kit, page 3 of Chapter 6 also allows you to complete checklists on identifying whether an EL has a disability and analyzing/using results of a disability evaluation as you pause and reflect: https://www2.ed.gov/about/offices/list/oela/english-learner-toolkit/chap6.pdf.</a:t>
            </a:r>
          </a:p>
        </p:txBody>
      </p:sp>
      <p:sp>
        <p:nvSpPr>
          <p:cNvPr id="4" name="Slide Number Placeholder 3"/>
          <p:cNvSpPr>
            <a:spLocks noGrp="1"/>
          </p:cNvSpPr>
          <p:nvPr>
            <p:ph type="sldNum" sz="quarter" idx="10"/>
          </p:nvPr>
        </p:nvSpPr>
        <p:spPr/>
        <p:txBody>
          <a:bodyPr/>
          <a:lstStyle/>
          <a:p>
            <a:fld id="{3F7CA053-64A5-468B-A4AC-F179676E72A7}" type="slidenum">
              <a:rPr lang="fr-CA" smtClean="0"/>
              <a:pPr/>
              <a:t>23</a:t>
            </a:fld>
            <a:endParaRPr lang="fr-CA" dirty="0"/>
          </a:p>
        </p:txBody>
      </p:sp>
    </p:spTree>
    <p:extLst>
      <p:ext uri="{BB962C8B-B14F-4D97-AF65-F5344CB8AC3E}">
        <p14:creationId xmlns:p14="http://schemas.microsoft.com/office/powerpoint/2010/main" val="2346726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24</a:t>
            </a:fld>
            <a:endParaRPr lang="fr-CA" dirty="0"/>
          </a:p>
        </p:txBody>
      </p:sp>
    </p:spTree>
    <p:extLst>
      <p:ext uri="{BB962C8B-B14F-4D97-AF65-F5344CB8AC3E}">
        <p14:creationId xmlns:p14="http://schemas.microsoft.com/office/powerpoint/2010/main" val="2745609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list of five tools provided in the EL tool kit to</a:t>
            </a:r>
            <a:r>
              <a:rPr lang="en-US" baseline="0" dirty="0"/>
              <a:t> help schools and school districts review and improve services for ELs with disabilities. </a:t>
            </a:r>
            <a:r>
              <a:rPr lang="en-US" i="0" dirty="0"/>
              <a:t>In addition, Illinois special education notice and consent forms are available in multiple languages (link</a:t>
            </a:r>
            <a:r>
              <a:rPr lang="en-US" i="0" baseline="0" dirty="0"/>
              <a:t> on slide)</a:t>
            </a:r>
            <a:r>
              <a:rPr lang="en-US" i="0" dirty="0"/>
              <a:t>. </a:t>
            </a:r>
          </a:p>
          <a:p>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25</a:t>
            </a:fld>
            <a:endParaRPr lang="fr-CA" dirty="0"/>
          </a:p>
        </p:txBody>
      </p:sp>
    </p:spTree>
    <p:extLst>
      <p:ext uri="{BB962C8B-B14F-4D97-AF65-F5344CB8AC3E}">
        <p14:creationId xmlns:p14="http://schemas.microsoft.com/office/powerpoint/2010/main" val="907343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contain a list of tools provided to</a:t>
            </a:r>
            <a:r>
              <a:rPr lang="en-US" baseline="0" dirty="0"/>
              <a:t> help schools and school districts review and improve services for ELs with disabilities. They can be found at https://www2.ed.gov/about/offices/list/oela/english-learner-toolkit/chap6.pdf.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#1: </a:t>
            </a:r>
            <a:r>
              <a:rPr lang="en-US" sz="1200" b="1" i="1" dirty="0">
                <a:latin typeface="+mn-lt"/>
              </a:rPr>
              <a:t>Referral, Identification, Assessment, and Service Delivery to ELs With Disabilities.</a:t>
            </a:r>
            <a:r>
              <a:rPr lang="en-US" sz="1200" b="1" i="1" baseline="0" dirty="0">
                <a:latin typeface="+mn-lt"/>
              </a:rPr>
              <a:t> </a:t>
            </a:r>
            <a:r>
              <a:rPr lang="en-US" dirty="0"/>
              <a:t>This list of policy recommendations comes from the National Association of State Directors of Special Education as part of a publication dedicated to policies related to ELs with disabilities. For this publication, researchers interviewed SEA staff members from seven states that were selected because they had a large or rapidly growing EL population. The states were Alaska, Arkansas, California, Florida, Kansas, New Mexico, and Texas. </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26</a:t>
            </a:fld>
            <a:endParaRPr lang="en-US" dirty="0"/>
          </a:p>
        </p:txBody>
      </p:sp>
    </p:spTree>
    <p:extLst>
      <p:ext uri="{BB962C8B-B14F-4D97-AF65-F5344CB8AC3E}">
        <p14:creationId xmlns:p14="http://schemas.microsoft.com/office/powerpoint/2010/main" val="2790832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contain a list of tools provided to</a:t>
            </a:r>
            <a:r>
              <a:rPr lang="en-US" baseline="0" dirty="0"/>
              <a:t> help schools and school districts review and improve services for ELs with disabilities. They can be found at https://www2.ed.gov/about/offices/list/oela/english-learner-toolkit/chap6.pdf.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#2: </a:t>
            </a:r>
            <a:r>
              <a:rPr lang="en-US" sz="1200" b="1" i="1" dirty="0">
                <a:latin typeface="+mn-lt"/>
              </a:rPr>
              <a:t>Considering the Influence of Language Differences and Disability on Learning Behavior</a:t>
            </a:r>
            <a:r>
              <a:rPr lang="en-US" sz="1200" b="1" dirty="0">
                <a:latin typeface="+mn-lt"/>
              </a:rPr>
              <a:t>s.</a:t>
            </a:r>
            <a:r>
              <a:rPr lang="en-US" sz="1200" b="1" baseline="0" dirty="0">
                <a:latin typeface="+mn-lt"/>
              </a:rPr>
              <a:t> </a:t>
            </a:r>
            <a:r>
              <a:rPr lang="en-US" dirty="0"/>
              <a:t>Differentiating language and literacy acquisition from disability can be difficult for some educators. The following table illustrates learning behaviors that a student might exhibit in class, followed by corresponding indicators of whether that behavior could represent a language difficulty or a potential learning disability. By determining the root of each student’s difficulties, educators can select the most appropriate and effective teaching and learning strategies to use. </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27</a:t>
            </a:fld>
            <a:endParaRPr lang="en-US" dirty="0"/>
          </a:p>
        </p:txBody>
      </p:sp>
    </p:spTree>
    <p:extLst>
      <p:ext uri="{BB962C8B-B14F-4D97-AF65-F5344CB8AC3E}">
        <p14:creationId xmlns:p14="http://schemas.microsoft.com/office/powerpoint/2010/main" val="848153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contain a list of tools provided to</a:t>
            </a:r>
            <a:r>
              <a:rPr lang="en-US" baseline="0" dirty="0"/>
              <a:t> help schools and school districts review and improve services for ELs with disabilities. They can be found at https://www2.ed.gov/about/offices/list/oela/english-learner-toolkit/chap6.pdf.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#3: </a:t>
            </a:r>
            <a:r>
              <a:rPr lang="en-US" sz="1200" b="1" i="1" dirty="0"/>
              <a:t>Developing an IEP for an English Learner With a Disability.</a:t>
            </a:r>
            <a:r>
              <a:rPr lang="en-US" sz="1200" b="1" i="1" baseline="0" dirty="0"/>
              <a:t> </a:t>
            </a:r>
            <a:r>
              <a:rPr lang="en-US" dirty="0"/>
              <a:t>These questions are part of a National Dissemination Center for Children with Disabilities training tool on the Individuals with Disabilities Education Act. It is a tool to assist educators in developing IEPs for an EL student with a disability. In developing an IEP for a student with limited English proficiency, the IEP team must consider the student’s level of ELP; this includes both second-language conversational skills as well as academic language proficiency. Therefore, the IEP team must consider the student’s level of ELP in listening, speaking, reading and writing, to support and strengthen implementation of the IEP goals. The IEP team may find it helpful to ask the framing questions included in this tool.</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28</a:t>
            </a:fld>
            <a:endParaRPr lang="en-US" dirty="0"/>
          </a:p>
        </p:txBody>
      </p:sp>
    </p:spTree>
    <p:extLst>
      <p:ext uri="{BB962C8B-B14F-4D97-AF65-F5344CB8AC3E}">
        <p14:creationId xmlns:p14="http://schemas.microsoft.com/office/powerpoint/2010/main" val="1309936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contain a list of tools provided to</a:t>
            </a:r>
            <a:r>
              <a:rPr lang="en-US" baseline="0" dirty="0"/>
              <a:t> help schools and school districts review and improve services for ELs with disabilities. They can be found at https://www2.ed.gov/about/offices/list/oela/english-learner-toolkit/chap6.pdf.</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 #4: </a:t>
            </a:r>
            <a:r>
              <a:rPr lang="en-US" sz="1200" b="1" i="1" dirty="0"/>
              <a:t>How to Use Data From the Office for Civil Rights’ Civil Rights Data Collection (CRDC).</a:t>
            </a:r>
            <a:r>
              <a:rPr lang="en-US" sz="1200" b="1" i="1" baseline="0" dirty="0"/>
              <a:t> </a:t>
            </a:r>
            <a:r>
              <a:rPr lang="en-US" dirty="0"/>
              <a:t>In analyzing school and school district services to ELs, educators may begin with a review of the educational data available through multiple local, state, and national resources. One such resource is the CRDC website, which provides data collected from schools and districts on key education and civil rights issues in our nation’s public schools—including student enrollment and educational programs and services—disaggregated by race/ethnicity, sex, EL status, and disability. The website presents these data using various reports and tools. It also provides school- and district-level summaries of the CRDC in its “Summary of Selected Facts” charts and allows users to “drill down” into disaggregated data displays for all of the civil rights data from the 2011–12 school year for a school or district. The data can be an indicator of potential equity and opportunity gaps that may exist between ELs (or limited-English-proficient students, as they are referred to here) and non-ELs. The data, however, do not disaggregate between ELs, former ELs, and never-ELs.</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29</a:t>
            </a:fld>
            <a:endParaRPr lang="en-US" dirty="0"/>
          </a:p>
        </p:txBody>
      </p:sp>
    </p:spTree>
    <p:extLst>
      <p:ext uri="{BB962C8B-B14F-4D97-AF65-F5344CB8AC3E}">
        <p14:creationId xmlns:p14="http://schemas.microsoft.com/office/powerpoint/2010/main" val="2333847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contain a list of tools provided to</a:t>
            </a:r>
            <a:r>
              <a:rPr lang="en-US" baseline="0" dirty="0"/>
              <a:t> help schools and school districts review and improve services for ELs with disabilities. They can be found at https://www2.ed.gov/about/offices/list/oela/english-learner-toolkit/chap6.pdf.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3538D"/>
                </a:solidFill>
              </a:rPr>
              <a:t>Tool #5, </a:t>
            </a:r>
            <a:r>
              <a:rPr lang="en-US" sz="1200" b="1" i="1" dirty="0"/>
              <a:t>Selecting Appropriate Accommodations for Students With Disabilities</a:t>
            </a:r>
            <a:r>
              <a:rPr lang="en-US" sz="1200" dirty="0"/>
              <a:t>, offers a list of “dos” and “don’ts” related to choosing accommodations for students with disabilities. </a:t>
            </a:r>
            <a:r>
              <a:rPr lang="en-US" dirty="0"/>
              <a:t>ELs with disabilities may need accommodations for instruction and assessment. Decisions about whether to use accommodations, and what accommodations to use, should be made on an individual student basis and consider each student’s needs and past and present level of performance. Accommodations should also be written in the IEP. “The table lists common ‘dos’ and ‘don’ts’ for selecting appropriate accommodations for students with disabilities. This table is from the </a:t>
            </a:r>
            <a:r>
              <a:rPr lang="en-US" i="1" dirty="0"/>
              <a:t>Accommodations Manual: How to Select, Administer, and Evaluate Use of Accommodation for Instruction and Assessment of Students with Disabilities</a:t>
            </a:r>
            <a:r>
              <a:rPr lang="en-US" dirty="0"/>
              <a:t>, produced by the Council of Chief State School Officers (CCSSO) State Collaborative on Assessment and Student Standards Assessing Special Education Students. According to this document, ‘The guidance in the manual pertains to students with disabilities who participate in large-scale assessments and the instruction they receive.’ This list, while generic to all students with disabilities, can be adapted for ELs based on state and district policies and requirements.’ </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30</a:t>
            </a:fld>
            <a:endParaRPr lang="en-US" dirty="0"/>
          </a:p>
        </p:txBody>
      </p:sp>
    </p:spTree>
    <p:extLst>
      <p:ext uri="{BB962C8B-B14F-4D97-AF65-F5344CB8AC3E}">
        <p14:creationId xmlns:p14="http://schemas.microsoft.com/office/powerpoint/2010/main" val="87674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list is an overview of the 10 topics that will be covered within the 10 Professional Development Modules: English Learner Tool Kit.     These are the most commonly overlooked (or violated) areas across the country.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module focuses on Chapter 6:</a:t>
            </a:r>
            <a:r>
              <a:rPr lang="en-US" sz="1200" b="1" kern="1200" baseline="0" dirty="0">
                <a:solidFill>
                  <a:schemeClr val="tx1"/>
                </a:solidFill>
                <a:effectLst/>
                <a:latin typeface="+mn-lt"/>
                <a:ea typeface="+mn-ea"/>
                <a:cs typeface="+mn-cs"/>
              </a:rPr>
              <a:t> Addressing English Learners With Disabilities</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3</a:t>
            </a:fld>
            <a:endParaRPr lang="fr-CA" dirty="0">
              <a:solidFill>
                <a:prstClr val="black"/>
              </a:solidFill>
            </a:endParaRPr>
          </a:p>
        </p:txBody>
      </p:sp>
    </p:spTree>
    <p:extLst>
      <p:ext uri="{BB962C8B-B14F-4D97-AF65-F5344CB8AC3E}">
        <p14:creationId xmlns:p14="http://schemas.microsoft.com/office/powerpoint/2010/main" val="2638847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Background resources  are accessible to district and building staff. Parent resources are available in multiple languages. In addition, EL program self-evaluation tools are available to support deeper conversations within your district. </a:t>
            </a:r>
          </a:p>
          <a:p>
            <a:endParaRPr lang="en-US" i="0" dirty="0"/>
          </a:p>
          <a:p>
            <a:r>
              <a:rPr lang="en-US" i="0" dirty="0"/>
              <a:t>The listed resources can be downloaded at </a:t>
            </a:r>
            <a:r>
              <a:rPr lang="en-US" i="0" dirty="0">
                <a:hlinkClick r:id="rId3"/>
              </a:rPr>
              <a:t>https://www2.ed.gov/about/offices/list/ocr/ellresources.html</a:t>
            </a:r>
            <a:r>
              <a:rPr lang="en-US" i="0" dirty="0"/>
              <a:t>.</a:t>
            </a:r>
            <a:r>
              <a:rPr lang="en-US" i="0" baseline="0" dirty="0"/>
              <a:t> </a:t>
            </a:r>
            <a:r>
              <a:rPr lang="en-US" i="0" dirty="0"/>
              <a:t>District and school leaders may wish to review and share the resources with staff to support development and implementation of EL initiatives and programs in their buildings. The companion tool kit, which can be downloaded at </a:t>
            </a:r>
            <a:r>
              <a:rPr lang="en-US" i="0" dirty="0">
                <a:hlinkClick r:id="rId4"/>
              </a:rPr>
              <a:t>https://www2.ed.gov/about/offices/list/oela/english-learner-toolkit/index.html</a:t>
            </a:r>
            <a:r>
              <a:rPr lang="en-US" i="0" dirty="0"/>
              <a:t>, can provide further support for implementation.</a:t>
            </a:r>
          </a:p>
          <a:p>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31</a:t>
            </a:fld>
            <a:endParaRPr lang="fr-CA" dirty="0"/>
          </a:p>
        </p:txBody>
      </p:sp>
    </p:spTree>
    <p:extLst>
      <p:ext uri="{BB962C8B-B14F-4D97-AF65-F5344CB8AC3E}">
        <p14:creationId xmlns:p14="http://schemas.microsoft.com/office/powerpoint/2010/main" val="1032494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Further reading resources are provided to help district and school leaders and staff in developing a deeper understanding in supporting the educational development of EL students and their families. A complete list of further reading is available at </a:t>
            </a:r>
            <a:r>
              <a:rPr lang="en-US" sz="1200" dirty="0">
                <a:solidFill>
                  <a:prstClr val="black"/>
                </a:solidFill>
                <a:latin typeface="+mn-lt"/>
              </a:rPr>
              <a:t>https://www2.ed.gov/about/offices/list/oela/english-learner-toolkit/chap6.pdf.     </a:t>
            </a:r>
            <a:endParaRPr lang="en-US" i="0"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32</a:t>
            </a:fld>
            <a:endParaRPr lang="fr-CA" dirty="0"/>
          </a:p>
        </p:txBody>
      </p:sp>
    </p:spTree>
    <p:extLst>
      <p:ext uri="{BB962C8B-B14F-4D97-AF65-F5344CB8AC3E}">
        <p14:creationId xmlns:p14="http://schemas.microsoft.com/office/powerpoint/2010/main" val="2861353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This is a significant legal obligation. Title VI of the Civil Rights Act lays the foundation for prohibiting all aspects of discrimination, and it has been legally interpreted to protect ELs (formerly labeled as limited English proficient -- LEP -- but changed to EL with the passage of the Every Student Succeeds Act to eliminate deficit-labeling language).</a:t>
            </a: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4</a:t>
            </a:fld>
            <a:endParaRPr lang="fr-CA" dirty="0">
              <a:solidFill>
                <a:prstClr val="black"/>
              </a:solidFill>
            </a:endParaRPr>
          </a:p>
        </p:txBody>
      </p:sp>
    </p:spTree>
    <p:extLst>
      <p:ext uri="{BB962C8B-B14F-4D97-AF65-F5344CB8AC3E}">
        <p14:creationId xmlns:p14="http://schemas.microsoft.com/office/powerpoint/2010/main" val="136271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Lau v. Nichols </a:t>
            </a:r>
            <a:r>
              <a:rPr lang="en-US" dirty="0"/>
              <a:t>case, which was brought against the San Francisco Unified School District by the parents of nearly 1,800 Chinese students, was the most important legal event for bilingual education. It began as a discrimination case in 1970 when a poverty lawyer decided to represent a Chinese student who was failing in school because he could not understand the lessons and was given no special assistance. The school district countered that its policies were not discriminatory because it offered the same instruction to all students regardless of national origin. The lack of English proficiency was not the district’s fault.</a:t>
            </a:r>
          </a:p>
          <a:p>
            <a:endParaRPr lang="en-US" dirty="0"/>
          </a:p>
          <a:p>
            <a:r>
              <a:rPr lang="en-US" dirty="0"/>
              <a:t>Lower courts ruled in favor of the San Francisco schools, but in 1974 the U.S. Supreme Court ruled unanimously in favor of the plaintiffs. In his opinion, Justice William O. Douglas stated simply that “there is no equality of treatment merely by providing students with the same facilities, textbooks, teachers, and curriculum; for students who do not understand English are effectively foreclosed from any meaningful education.” The Court cited Title VI of the Civil Rights Act, noting that the students in question fall into the protected category established therein. (More information on </a:t>
            </a:r>
            <a:r>
              <a:rPr lang="en-US" i="1" dirty="0"/>
              <a:t>Lau V. Nichols </a:t>
            </a:r>
            <a:r>
              <a:rPr lang="en-US" dirty="0"/>
              <a:t>can be found at: https://www2.ed.gov/about/offices/list/ocr/ell/lau.html.)</a:t>
            </a:r>
          </a:p>
        </p:txBody>
      </p:sp>
      <p:sp>
        <p:nvSpPr>
          <p:cNvPr id="4" name="Slide Number Placeholder 3"/>
          <p:cNvSpPr>
            <a:spLocks noGrp="1"/>
          </p:cNvSpPr>
          <p:nvPr>
            <p:ph type="sldNum" sz="quarter" idx="10"/>
          </p:nvPr>
        </p:nvSpPr>
        <p:spPr/>
        <p:txBody>
          <a:bodyPr/>
          <a:lstStyle/>
          <a:p>
            <a:fld id="{3F7CA053-64A5-468B-A4AC-F179676E72A7}" type="slidenum">
              <a:rPr lang="fr-CA" smtClean="0"/>
              <a:pPr/>
              <a:t>5</a:t>
            </a:fld>
            <a:endParaRPr lang="fr-CA" dirty="0"/>
          </a:p>
        </p:txBody>
      </p:sp>
    </p:spTree>
    <p:extLst>
      <p:ext uri="{BB962C8B-B14F-4D97-AF65-F5344CB8AC3E}">
        <p14:creationId xmlns:p14="http://schemas.microsoft.com/office/powerpoint/2010/main" val="262917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EEOA takes Title VI to a specific level focused on education and mandates that education institutions cannot deny equal educational opportunity to their students.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6</a:t>
            </a:fld>
            <a:endParaRPr lang="fr-CA" dirty="0"/>
          </a:p>
        </p:txBody>
      </p:sp>
    </p:spTree>
    <p:extLst>
      <p:ext uri="{BB962C8B-B14F-4D97-AF65-F5344CB8AC3E}">
        <p14:creationId xmlns:p14="http://schemas.microsoft.com/office/powerpoint/2010/main" val="3068763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fld id="{79F9670F-B05C-4E29-9927-D8558D7BA470}" type="slidenum">
              <a:rPr lang="en-US" smtClean="0"/>
              <a:pPr/>
              <a:t>7</a:t>
            </a:fld>
            <a:endParaRPr lang="en-US" dirty="0"/>
          </a:p>
        </p:txBody>
      </p:sp>
      <p:sp>
        <p:nvSpPr>
          <p:cNvPr id="3" name="Notes Placeholder 2">
            <a:extLst>
              <a:ext uri="{FF2B5EF4-FFF2-40B4-BE49-F238E27FC236}">
                <a16:creationId xmlns:a16="http://schemas.microsoft.com/office/drawing/2014/main" id="{DB7AF13E-95E5-4754-BB9D-45AB6F34B2BF}"/>
              </a:ext>
            </a:extLst>
          </p:cNvPr>
          <p:cNvSpPr>
            <a:spLocks noGrp="1"/>
          </p:cNvSpPr>
          <p:nvPr>
            <p:ph type="body" idx="1"/>
          </p:nvPr>
        </p:nvSpPr>
        <p:spPr/>
        <p:txBody>
          <a:bodyPr/>
          <a:lstStyle/>
          <a:p>
            <a:r>
              <a:rPr lang="en-US" dirty="0"/>
              <a:t>Bottom line implication for ELs from Title VI Civil Rights, EEOC plus </a:t>
            </a:r>
            <a:r>
              <a:rPr lang="en-US" i="1" dirty="0"/>
              <a:t>Lau v. Nichols</a:t>
            </a:r>
            <a:r>
              <a:rPr lang="en-US" dirty="0"/>
              <a:t>:</a:t>
            </a:r>
          </a:p>
          <a:p>
            <a:r>
              <a:rPr lang="en-US" dirty="0"/>
              <a:t>All districts in the country </a:t>
            </a:r>
            <a:r>
              <a:rPr lang="en-US" b="1" dirty="0"/>
              <a:t>must</a:t>
            </a:r>
            <a:r>
              <a:rPr lang="en-US" dirty="0"/>
              <a:t> provide ELs with meaningful access to educational content and programs in a language that is understood. Typically, this requirement is met through native language support or bilingual programs.</a:t>
            </a:r>
          </a:p>
          <a:p>
            <a:endParaRPr lang="en-US" dirty="0"/>
          </a:p>
          <a:p>
            <a:r>
              <a:rPr lang="en-US" dirty="0"/>
              <a:t>Subsequently, another significant case law is known as </a:t>
            </a:r>
            <a:r>
              <a:rPr lang="en-US" i="1" dirty="0"/>
              <a:t>Castañeda v. Pickard. </a:t>
            </a:r>
            <a:r>
              <a:rPr lang="en-US" dirty="0"/>
              <a:t>This case resulted in defining a useful three-prong test for bilingual program implementation criteria:</a:t>
            </a:r>
          </a:p>
          <a:p>
            <a:pPr marL="171450" lvl="0" indent="-171450">
              <a:buFont typeface="Arial" panose="020B0604020202020204" pitchFamily="34" charset="0"/>
              <a:buChar char="•"/>
            </a:pPr>
            <a:r>
              <a:rPr lang="en-US" dirty="0"/>
              <a:t>Must be based on sound educational theory,</a:t>
            </a:r>
          </a:p>
          <a:p>
            <a:pPr marL="171450" lvl="0" indent="-171450">
              <a:buFont typeface="Arial" panose="020B0604020202020204" pitchFamily="34" charset="0"/>
              <a:buChar char="•"/>
            </a:pPr>
            <a:r>
              <a:rPr lang="en-US" dirty="0"/>
              <a:t>Be effectively implemented with appropriate resources, and</a:t>
            </a:r>
          </a:p>
          <a:p>
            <a:pPr marL="171450" lvl="0" indent="-171450">
              <a:buFont typeface="Arial" panose="020B0604020202020204" pitchFamily="34" charset="0"/>
              <a:buChar char="•"/>
            </a:pPr>
            <a:r>
              <a:rPr lang="en-US" dirty="0"/>
              <a:t>Demonstrate successful outcomes.</a:t>
            </a:r>
          </a:p>
          <a:p>
            <a:endParaRPr lang="en-US" dirty="0"/>
          </a:p>
          <a:p>
            <a:endParaRPr lang="en-US" b="0" dirty="0"/>
          </a:p>
        </p:txBody>
      </p:sp>
    </p:spTree>
    <p:extLst>
      <p:ext uri="{BB962C8B-B14F-4D97-AF65-F5344CB8AC3E}">
        <p14:creationId xmlns:p14="http://schemas.microsoft.com/office/powerpoint/2010/main" val="3480948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Important things to note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OCR and DOJ share authority for enforcing Title VI in the education context.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DOJ is responsible for enforcing EEOA.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 Department of Education (ED) also administers Title III, Part A of the English Language Acquisition, Language Enhancement, and Academic Achievement Act (https://www2.ed.gov/policy/elsec/leg/esea02/pg40.html).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guidance applies to: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State education agencies,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Local education agencies, and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Any “school district” that is a recipient of federal financial assistance from ED, including public school districts, charter schools, and alternative schools.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8</a:t>
            </a:fld>
            <a:endParaRPr lang="fr-CA" dirty="0"/>
          </a:p>
        </p:txBody>
      </p:sp>
    </p:spTree>
    <p:extLst>
      <p:ext uri="{BB962C8B-B14F-4D97-AF65-F5344CB8AC3E}">
        <p14:creationId xmlns:p14="http://schemas.microsoft.com/office/powerpoint/2010/main" val="296175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9</a:t>
            </a:fld>
            <a:endParaRPr lang="fr-CA" dirty="0"/>
          </a:p>
        </p:txBody>
      </p:sp>
    </p:spTree>
    <p:extLst>
      <p:ext uri="{BB962C8B-B14F-4D97-AF65-F5344CB8AC3E}">
        <p14:creationId xmlns:p14="http://schemas.microsoft.com/office/powerpoint/2010/main" val="52836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dirty="0">
                <a:latin typeface="Arial" pitchFamily="34" charset="0"/>
                <a:cs typeface="Arial" pitchFamily="34" charset="0"/>
              </a:rPr>
              <a:t>NOTE:</a:t>
            </a:r>
          </a:p>
          <a:p>
            <a:r>
              <a:rPr sz="900" i="1" dirty="0">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prstGeom prst="rect">
            <a:avLst/>
          </a:prstGeom>
          <a:solidFill>
            <a:srgbClr val="003E5A"/>
          </a:solidFill>
          <a:ln>
            <a:noFill/>
          </a:ln>
        </p:spPr>
        <p:txBody>
          <a:bodyPr/>
          <a:lstStyle>
            <a:lvl1pPr marL="0" indent="0">
              <a:buNone/>
              <a:defRPr sz="3200">
                <a:solidFill>
                  <a:schemeClr val="bg1"/>
                </a:solidFill>
              </a:defRPr>
            </a:lvl1pPr>
          </a:lstStyle>
          <a:p>
            <a:r>
              <a:rPr kumimoji="0" lang="en-US" dirty="0"/>
              <a:t>Click icon to add picture</a:t>
            </a:r>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16"/>
          <p:cNvSpPr>
            <a:spLocks noGrp="1"/>
          </p:cNvSpPr>
          <p:nvPr>
            <p:ph type="ftr" sz="quarter" idx="11"/>
          </p:nvPr>
        </p:nvSpPr>
        <p:spPr>
          <a:xfrm>
            <a:off x="1000706" y="6371423"/>
            <a:ext cx="4657143"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4" name="Slide Number Placeholder 28"/>
          <p:cNvSpPr>
            <a:spLocks noGrp="1"/>
          </p:cNvSpPr>
          <p:nvPr>
            <p:ph type="sldNum" sz="quarter" idx="12"/>
          </p:nvPr>
        </p:nvSpPr>
        <p:spPr>
          <a:xfrm>
            <a:off x="228599"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7252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3488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dirty="0">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5722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3" name="Text Placeholder 2"/>
          <p:cNvSpPr>
            <a:spLocks noGrp="1"/>
          </p:cNvSpPr>
          <p:nvPr>
            <p:ph type="body" idx="2"/>
          </p:nvPr>
        </p:nvSpPr>
        <p:spPr>
          <a:xfrm>
            <a:off x="609600" y="1752600"/>
            <a:ext cx="1600200" cy="4162425"/>
          </a:xfrm>
          <a:prstGeom prst="rect">
            <a:avLst/>
          </a:prstGeo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6315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fld id="{8CCC5DAF-87E5-49F5-903F-B90EF21DC3E6}"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a:prstGeom prst="rect">
            <a:avLst/>
          </a:prstGeo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dirty="0">
              <a:solidFill>
                <a:prstClr val="black">
                  <a:tint val="75000"/>
                </a:prstClr>
              </a:solidFill>
            </a:endParaRPr>
          </a:p>
        </p:txBody>
      </p:sp>
      <p:sp>
        <p:nvSpPr>
          <p:cNvPr id="3" name="Picture Placeholder 2"/>
          <p:cNvSpPr>
            <a:spLocks noGrp="1"/>
          </p:cNvSpPr>
          <p:nvPr>
            <p:ph type="pic" idx="1"/>
          </p:nvPr>
        </p:nvSpPr>
        <p:spPr>
          <a:xfrm>
            <a:off x="1560576" y="0"/>
            <a:ext cx="7583424" cy="4568952"/>
          </a:xfrm>
          <a:prstGeom prst="rect">
            <a:avLst/>
          </a:prstGeom>
          <a:solidFill>
            <a:srgbClr val="00A3E0"/>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140231607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612648" y="1600200"/>
            <a:ext cx="8153400" cy="4293041"/>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344553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dirty="0">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175781162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dirty="0"/>
              <a:t>Click to edit Master title style</a:t>
            </a:r>
            <a:endParaRPr lang="fr-CA" dirty="0"/>
          </a:p>
        </p:txBody>
      </p:sp>
      <p:sp>
        <p:nvSpPr>
          <p:cNvPr id="3" name="Espace réservé du contenu 2"/>
          <p:cNvSpPr>
            <a:spLocks noGrp="1"/>
          </p:cNvSpPr>
          <p:nvPr>
            <p:ph idx="1"/>
          </p:nvPr>
        </p:nvSpPr>
        <p:spPr>
          <a:xfrm>
            <a:off x="612648" y="1600200"/>
            <a:ext cx="8153400" cy="429304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a:solidFill>
                  <a:prstClr val="black">
                    <a:tint val="75000"/>
                  </a:prstClr>
                </a:solidFill>
              </a:rPr>
              <a:pPr>
                <a:defRPr/>
              </a:pPr>
              <a:t>‹#›</a:t>
            </a:fld>
            <a:endParaRPr lang="fr-CA" dirty="0">
              <a:solidFill>
                <a:prstClr val="black">
                  <a:tint val="75000"/>
                </a:prstClr>
              </a:solidFill>
            </a:endParaRPr>
          </a:p>
        </p:txBody>
      </p:sp>
      <p:sp>
        <p:nvSpPr>
          <p:cNvPr id="10" name="Rectangle 9"/>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p:spPr>
        <p:txBody>
          <a:bodyPr/>
          <a:lstStyle>
            <a:lvl1pPr>
              <a:defRPr/>
            </a:lvl1pPr>
          </a:lstStyle>
          <a:p>
            <a:pPr>
              <a:defRPr/>
            </a:pPr>
            <a:fld id="{CBC1A493-1E86-4F07-9DE5-FB09DF1C1D4B}" type="datetimeFigureOut">
              <a:rPr lang="fr-FR">
                <a:solidFill>
                  <a:prstClr val="black">
                    <a:tint val="75000"/>
                  </a:prstClr>
                </a:solidFill>
              </a:rPr>
              <a:pPr>
                <a:defRPr/>
              </a:pPr>
              <a:t>18/09/2018</a:t>
            </a:fld>
            <a:endParaRPr lang="fr-CA" dirty="0">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1300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CA" dirty="0">
              <a:solidFill>
                <a:prstClr val="black">
                  <a:tint val="75000"/>
                </a:prstClr>
              </a:solidFill>
            </a:endParaRP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12267844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dirty="0"/>
              <a:t>Click to edit Master title style</a:t>
            </a:r>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3879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7846798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ooter Placeholder 16"/>
          <p:cNvSpPr>
            <a:spLocks noGrp="1"/>
          </p:cNvSpPr>
          <p:nvPr>
            <p:ph type="ftr" sz="quarter" idx="11"/>
          </p:nvPr>
        </p:nvSpPr>
        <p:spPr>
          <a:xfrm>
            <a:off x="1207104" y="6371423"/>
            <a:ext cx="5931592"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2" name="Slide Number Placeholder 28"/>
          <p:cNvSpPr>
            <a:spLocks noGrp="1"/>
          </p:cNvSpPr>
          <p:nvPr>
            <p:ph type="sldNum" sz="quarter" idx="12"/>
          </p:nvPr>
        </p:nvSpPr>
        <p:spPr>
          <a:xfrm>
            <a:off x="297175"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4565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CA" dirty="0">
              <a:solidFill>
                <a:prstClr val="black">
                  <a:tint val="75000"/>
                </a:prstClr>
              </a:solidFill>
            </a:endParaRPr>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dirty="0">
              <a:solidFill>
                <a:prstClr val="black">
                  <a:tint val="75000"/>
                </a:prstClr>
              </a:solidFill>
            </a:endParaRPr>
          </a:p>
        </p:txBody>
      </p:sp>
      <p:sp>
        <p:nvSpPr>
          <p:cNvPr id="10" name="Rectangle 9"/>
          <p:cNvSpPr/>
          <p:nvPr/>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a:prstGeom prst="rect">
            <a:avLst/>
          </a:prstGeom>
        </p:spPr>
        <p:txBody>
          <a:bodyPr/>
          <a:lstStyle>
            <a:lvl1pPr>
              <a:defRPr/>
            </a:lvl1pPr>
          </a:lstStyle>
          <a:p>
            <a:pPr>
              <a:defRPr/>
            </a:pPr>
            <a:fld id="{CBC1A493-1E86-4F07-9DE5-FB09DF1C1D4B}"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12" name="Oval 11"/>
          <p:cNvSpPr/>
          <p:nvPr/>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19" name="Rectangle 18"/>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21" name="Oval 20"/>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Oval 21"/>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46628389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Divider in blue">
    <p:bg>
      <p:bgPr>
        <a:solidFill>
          <a:schemeClr val="accent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086928"/>
            <a:ext cx="8229600" cy="1482854"/>
          </a:xfrm>
          <a:ln>
            <a:noFill/>
          </a:ln>
        </p:spPr>
        <p:txBody>
          <a:bodyPr>
            <a:noAutofit/>
          </a:bodyPr>
          <a:lstStyle>
            <a:lvl1pPr>
              <a:defRPr sz="6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3"/>
            <a:ext cx="8229600" cy="946150"/>
          </a:xfrm>
        </p:spPr>
        <p:txBody>
          <a:bodyPr>
            <a:normAutofit/>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004950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677150" cy="852488"/>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1ED25DC-7156-4753-AF0F-DA41061C2C7E}" type="slidenum">
              <a:rPr lang="en-US" smtClean="0"/>
              <a:pPr/>
              <a:t>‹#›</a:t>
            </a:fld>
            <a:endParaRPr lang="en-US" dirty="0"/>
          </a:p>
        </p:txBody>
      </p:sp>
      <p:sp>
        <p:nvSpPr>
          <p:cNvPr id="5" name="Content Placeholder 4"/>
          <p:cNvSpPr>
            <a:spLocks noGrp="1"/>
          </p:cNvSpPr>
          <p:nvPr>
            <p:ph sz="quarter" idx="11"/>
          </p:nvPr>
        </p:nvSpPr>
        <p:spPr>
          <a:xfrm>
            <a:off x="838200" y="1981200"/>
            <a:ext cx="7696200" cy="4191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788455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dirty="0">
                <a:latin typeface="Arial" pitchFamily="34" charset="0"/>
                <a:cs typeface="Arial" pitchFamily="34" charset="0"/>
              </a:rPr>
              <a:t>NOTE:</a:t>
            </a:r>
          </a:p>
          <a:p>
            <a:r>
              <a:rPr sz="900" i="1" dirty="0">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solidFill>
            <a:srgbClr val="003E5A"/>
          </a:solidFill>
          <a:ln>
            <a:noFill/>
          </a:ln>
        </p:spPr>
        <p:txBody>
          <a:bodyPr/>
          <a:lstStyle>
            <a:lvl1pPr marL="0" indent="0">
              <a:buNone/>
              <a:defRPr sz="3200">
                <a:solidFill>
                  <a:schemeClr val="bg1"/>
                </a:solidFill>
              </a:defRPr>
            </a:lvl1pPr>
          </a:lstStyle>
          <a:p>
            <a:r>
              <a:rPr kumimoji="0" lang="en-US" dirty="0"/>
              <a:t>Click icon to add picture</a:t>
            </a:r>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16"/>
          <p:cNvSpPr>
            <a:spLocks noGrp="1"/>
          </p:cNvSpPr>
          <p:nvPr>
            <p:ph type="ftr" sz="quarter" idx="11"/>
          </p:nvPr>
        </p:nvSpPr>
        <p:spPr>
          <a:xfrm>
            <a:off x="1000706" y="6371423"/>
            <a:ext cx="4657143"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4" name="Slide Number Placeholder 28"/>
          <p:cNvSpPr>
            <a:spLocks noGrp="1"/>
          </p:cNvSpPr>
          <p:nvPr>
            <p:ph type="sldNum" sz="quarter" idx="12"/>
          </p:nvPr>
        </p:nvSpPr>
        <p:spPr>
          <a:xfrm>
            <a:off x="228599" y="6363485"/>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4235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ooter Placeholder 16"/>
          <p:cNvSpPr>
            <a:spLocks noGrp="1"/>
          </p:cNvSpPr>
          <p:nvPr>
            <p:ph type="ftr" sz="quarter" idx="11"/>
          </p:nvPr>
        </p:nvSpPr>
        <p:spPr>
          <a:xfrm>
            <a:off x="1207104" y="6371423"/>
            <a:ext cx="5931592"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2" name="Slide Number Placeholder 28"/>
          <p:cNvSpPr>
            <a:spLocks noGrp="1"/>
          </p:cNvSpPr>
          <p:nvPr>
            <p:ph type="sldNum" sz="quarter" idx="12"/>
          </p:nvPr>
        </p:nvSpPr>
        <p:spPr>
          <a:xfrm>
            <a:off x="297175" y="6363485"/>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591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229907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Tree>
    <p:extLst>
      <p:ext uri="{BB962C8B-B14F-4D97-AF65-F5344CB8AC3E}">
        <p14:creationId xmlns:p14="http://schemas.microsoft.com/office/powerpoint/2010/main" val="403639417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solidFill>
            <a:srgbClr val="B7DB57"/>
          </a:solidFill>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905666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596962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9149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149776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882454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dirty="0">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3967634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860389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dirty="0">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2899534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3" name="Text Placeholder 2"/>
          <p:cNvSpPr>
            <a:spLocks noGrp="1"/>
          </p:cNvSpPr>
          <p:nvPr>
            <p:ph type="body" idx="2"/>
          </p:nvPr>
        </p:nvSpPr>
        <p:spPr>
          <a:xfrm>
            <a:off x="609600" y="1752600"/>
            <a:ext cx="1600200" cy="4162425"/>
          </a:xfr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90989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fld id="{8CCC5DAF-87E5-49F5-903F-B90EF21DC3E6}"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dirty="0">
              <a:solidFill>
                <a:prstClr val="black">
                  <a:tint val="75000"/>
                </a:prstClr>
              </a:solidFill>
            </a:endParaRPr>
          </a:p>
        </p:txBody>
      </p:sp>
      <p:sp>
        <p:nvSpPr>
          <p:cNvPr id="3" name="Picture Placeholder 2"/>
          <p:cNvSpPr>
            <a:spLocks noGrp="1"/>
          </p:cNvSpPr>
          <p:nvPr>
            <p:ph type="pic" idx="1"/>
          </p:nvPr>
        </p:nvSpPr>
        <p:spPr>
          <a:xfrm>
            <a:off x="1560576" y="0"/>
            <a:ext cx="7583424" cy="4568952"/>
          </a:xfrm>
          <a:solidFill>
            <a:srgbClr val="00A3E0"/>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301888963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00547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dirty="0">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55393234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p:spPr>
        <p:txBody>
          <a:bodyPr/>
          <a:lstStyle/>
          <a:p>
            <a:r>
              <a:rPr lang="en-US" dirty="0"/>
              <a:t>Click to edit Master title style</a:t>
            </a:r>
            <a:endParaRPr lang="fr-CA" dirty="0"/>
          </a:p>
        </p:txBody>
      </p:sp>
      <p:sp>
        <p:nvSpPr>
          <p:cNvPr id="3" name="Espace réservé du contenu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p:spPr>
        <p:txBody>
          <a:bodyPr/>
          <a:lstStyle>
            <a:lvl1pPr>
              <a:defRPr/>
            </a:lvl1pPr>
          </a:lstStyle>
          <a:p>
            <a:pPr>
              <a:defRPr/>
            </a:pPr>
            <a:fld id="{4E6B958D-0694-4924-A86B-21DB57236573}" type="slidenum">
              <a:rPr lang="fr-CA">
                <a:solidFill>
                  <a:prstClr val="black">
                    <a:tint val="75000"/>
                  </a:prstClr>
                </a:solidFill>
              </a:rPr>
              <a:pPr>
                <a:defRPr/>
              </a:pPr>
              <a:t>‹#›</a:t>
            </a:fld>
            <a:endParaRPr lang="fr-CA" dirty="0">
              <a:solidFill>
                <a:prstClr val="black">
                  <a:tint val="75000"/>
                </a:prstClr>
              </a:solidFill>
            </a:endParaRPr>
          </a:p>
        </p:txBody>
      </p:sp>
      <p:sp>
        <p:nvSpPr>
          <p:cNvPr id="10" name="Rectangle 9"/>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p:spPr>
        <p:txBody>
          <a:bodyPr/>
          <a:lstStyle>
            <a:lvl1pPr>
              <a:defRPr/>
            </a:lvl1pPr>
          </a:lstStyle>
          <a:p>
            <a:pPr>
              <a:defRPr/>
            </a:pPr>
            <a:fld id="{CBC1A493-1E86-4F07-9DE5-FB09DF1C1D4B}" type="datetimeFigureOut">
              <a:rPr lang="fr-FR">
                <a:solidFill>
                  <a:prstClr val="black">
                    <a:tint val="75000"/>
                  </a:prstClr>
                </a:solidFill>
              </a:rPr>
              <a:pPr>
                <a:defRPr/>
              </a:pPr>
              <a:t>18/09/2018</a:t>
            </a:fld>
            <a:endParaRPr lang="fr-CA" dirty="0">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0380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CA"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0337032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grpSp>
        <p:nvGrpSpPr>
          <p:cNvPr id="2" name="Group 1"/>
          <p:cNvGrpSpPr/>
          <p:nvPr userDrawn="1"/>
        </p:nvGrpSpPr>
        <p:grpSpPr>
          <a:xfrm>
            <a:off x="-12357" y="6449444"/>
            <a:ext cx="9144000" cy="408556"/>
            <a:chOff x="0" y="6456690"/>
            <a:chExt cx="9144000" cy="408556"/>
          </a:xfrm>
        </p:grpSpPr>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924656" y="6611382"/>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Rectangle 32"/>
          <p:cNvSpPr/>
          <p:nvPr userDrawn="1"/>
        </p:nvSpPr>
        <p:spPr>
          <a:xfrm>
            <a:off x="2059" y="6540300"/>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885568" y="646173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
        <p:nvSpPr>
          <p:cNvPr id="35" name="Oval 34"/>
          <p:cNvSpPr/>
          <p:nvPr userDrawn="1"/>
        </p:nvSpPr>
        <p:spPr>
          <a:xfrm>
            <a:off x="3442125" y="661166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userDrawn="1"/>
        </p:nvSpPr>
        <p:spPr>
          <a:xfrm>
            <a:off x="5102835" y="6617454"/>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0283156"/>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p:spPr>
        <p:txBody>
          <a:bodyPr anchor="b"/>
          <a:lstStyle>
            <a:lvl1pPr>
              <a:defRPr b="1" cap="all" baseline="0">
                <a:solidFill>
                  <a:schemeClr val="tx1"/>
                </a:solidFill>
              </a:defRPr>
            </a:lvl1pPr>
          </a:lstStyle>
          <a:p>
            <a:r>
              <a:rPr kumimoji="0" lang="en-US" dirty="0"/>
              <a:t>Click to edit Master title style</a:t>
            </a:r>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66724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72371835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CA" dirty="0">
              <a:solidFill>
                <a:prstClr val="black">
                  <a:tint val="75000"/>
                </a:prstClr>
              </a:solidFill>
            </a:endParaRPr>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dirty="0">
              <a:solidFill>
                <a:prstClr val="black">
                  <a:tint val="75000"/>
                </a:prstClr>
              </a:solidFill>
            </a:endParaRPr>
          </a:p>
        </p:txBody>
      </p:sp>
      <p:sp>
        <p:nvSpPr>
          <p:cNvPr id="10" name="Rectangle 9"/>
          <p:cNvSpPr/>
          <p:nvPr/>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a:prstGeom prst="rect">
            <a:avLst/>
          </a:prstGeom>
        </p:spPr>
        <p:txBody>
          <a:bodyPr/>
          <a:lstStyle>
            <a:lvl1pPr>
              <a:defRPr/>
            </a:lvl1pPr>
          </a:lstStyle>
          <a:p>
            <a:pPr>
              <a:defRPr/>
            </a:pPr>
            <a:fld id="{CBC1A493-1E86-4F07-9DE5-FB09DF1C1D4B}"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12" name="Oval 11"/>
          <p:cNvSpPr/>
          <p:nvPr/>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19" name="Rectangle 18"/>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21" name="Oval 20"/>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Oval 21"/>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25743116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108" y="762000"/>
            <a:ext cx="8073594" cy="990600"/>
          </a:xfrm>
          <a:prstGeom prst="rect">
            <a:avLst/>
          </a:prstGeom>
        </p:spPr>
        <p:txBody>
          <a:bodyPr lIns="0"/>
          <a:lstStyle/>
          <a:p>
            <a:r>
              <a:rPr kumimoji="0" lang="en-US" dirty="0"/>
              <a:t>Click to edit Master title style</a:t>
            </a:r>
          </a:p>
        </p:txBody>
      </p:sp>
      <p:sp>
        <p:nvSpPr>
          <p:cNvPr id="6" name="Slide Number Placeholder 5"/>
          <p:cNvSpPr>
            <a:spLocks noGrp="1"/>
          </p:cNvSpPr>
          <p:nvPr>
            <p:ph type="sldNum" sz="quarter" idx="12"/>
          </p:nvPr>
        </p:nvSpPr>
        <p:spPr>
          <a:xfrm>
            <a:off x="0" y="838200"/>
            <a:ext cx="533400" cy="244476"/>
          </a:xfrm>
          <a:prstGeom prst="rect">
            <a:avLst/>
          </a:prstGeom>
          <a:solidFill>
            <a:srgbClr val="B7DB57"/>
          </a:solidFill>
        </p:spPr>
        <p:txBody>
          <a:bodyPr/>
          <a:lstStyle>
            <a:lvl1pPr algn="r">
              <a:defRPr sz="1200">
                <a:solidFill>
                  <a:srgbClr val="FFFFFF"/>
                </a:solidFill>
                <a:latin typeface="+mn-lt"/>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8" name="Content Placeholder 7"/>
          <p:cNvSpPr>
            <a:spLocks noGrp="1"/>
          </p:cNvSpPr>
          <p:nvPr>
            <p:ph sz="quarter" idx="1"/>
          </p:nvPr>
        </p:nvSpPr>
        <p:spPr>
          <a:xfrm>
            <a:off x="715108" y="1600200"/>
            <a:ext cx="8050940" cy="4495800"/>
          </a:xfrm>
          <a:prstGeom prst="rect">
            <a:avLst/>
          </a:prstGeom>
        </p:spPr>
        <p:txBody>
          <a:bodyPr lIns="0"/>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5220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1390653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785066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78676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xfrm>
            <a:off x="0" y="1272222"/>
            <a:ext cx="533400" cy="244476"/>
          </a:xfrm>
          <a:prstGeom prst="rect">
            <a:avLst/>
          </a:prstGeom>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dirty="0">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339590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4119" y="6583748"/>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62914" y="65133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3" name="Oval 2"/>
          <p:cNvSpPr/>
          <p:nvPr userDrawn="1"/>
        </p:nvSpPr>
        <p:spPr>
          <a:xfrm>
            <a:off x="34290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1054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grpSp>
        <p:nvGrpSpPr>
          <p:cNvPr id="45" name="Group 44"/>
          <p:cNvGrpSpPr/>
          <p:nvPr userDrawn="1"/>
        </p:nvGrpSpPr>
        <p:grpSpPr>
          <a:xfrm>
            <a:off x="-8238" y="6462995"/>
            <a:ext cx="9144000" cy="408556"/>
            <a:chOff x="0" y="6456690"/>
            <a:chExt cx="9144000" cy="408556"/>
          </a:xfrm>
          <a:solidFill>
            <a:schemeClr val="bg1"/>
          </a:solidFill>
        </p:grpSpPr>
        <p:sp>
          <p:nvSpPr>
            <p:cNvPr id="46" name="Rectangle 45"/>
            <p:cNvSpPr/>
            <p:nvPr/>
          </p:nvSpPr>
          <p:spPr>
            <a:xfrm>
              <a:off x="0" y="6456690"/>
              <a:ext cx="9144000" cy="4085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userDrawn="1"/>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userDrawn="1"/>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4924656" y="6611382"/>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Rectangle 51"/>
          <p:cNvSpPr/>
          <p:nvPr userDrawn="1"/>
        </p:nvSpPr>
        <p:spPr>
          <a:xfrm>
            <a:off x="6178" y="6553851"/>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889687" y="64752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54" name="Oval 53"/>
          <p:cNvSpPr/>
          <p:nvPr userDrawn="1"/>
        </p:nvSpPr>
        <p:spPr>
          <a:xfrm>
            <a:off x="3446244" y="662521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userDrawn="1"/>
        </p:nvSpPr>
        <p:spPr>
          <a:xfrm>
            <a:off x="5106954" y="6631005"/>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7431900"/>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4054"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3984" r:id="rId17"/>
    <p:sldLayoutId id="2147483985" r:id="rId18"/>
    <p:sldLayoutId id="2147484053" r:id="rId19"/>
    <p:sldLayoutId id="2147484041" r:id="rId20"/>
    <p:sldLayoutId id="2147484076" r:id="rId21"/>
    <p:sldLayoutId id="2147484077" r:id="rId22"/>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293041"/>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rgbClr val="00A3E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1" name="Rectangle 10"/>
          <p:cNvSpPr/>
          <p:nvPr/>
        </p:nvSpPr>
        <p:spPr>
          <a:xfrm>
            <a:off x="-2060" y="6103539"/>
            <a:ext cx="9143999" cy="90722"/>
          </a:xfrm>
          <a:prstGeom prst="rect">
            <a:avLst/>
          </a:prstGeom>
          <a:solidFill>
            <a:srgbClr val="00A3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p:cNvSpPr/>
          <p:nvPr userDrawn="1"/>
        </p:nvSpPr>
        <p:spPr>
          <a:xfrm>
            <a:off x="-2061" y="6387107"/>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56734" y="631674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Tree>
    <p:extLst>
      <p:ext uri="{BB962C8B-B14F-4D97-AF65-F5344CB8AC3E}">
        <p14:creationId xmlns:p14="http://schemas.microsoft.com/office/powerpoint/2010/main" val="79177755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ncela.ed.gov/files/english_learner_toolkit/OELA_2017_ELsToolkit_508C.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2.ed.gov/about/offices/list/oela/english-learner-toolkit/chap6.pdf"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s://www.isbe.net/Pages/Special-Education-Required-Notice-and-Consent-Forms.asp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2.ed.gov/about/offices/list/oela/english-learner-toolkit/chap6.pdf"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2.ed.gov/about/offices/list/oela/english-learner-toolkit/chap6.pdf"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2.ed.gov/about/offices/list/oela/english-learner-toolkit/chap6.pdf"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2.ed.gov/about/offices/list/oela/english-learner-toolkit/chap6.pdf"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2.ed.gov/about/offices/list/oela/english-learner-toolkit/chap6.pdf"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2.ed.gov/about/offices/list/ocr/ellresources.html"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s://www2.ed.gov/about/offices/list/oela/english-learner-toolkit/index.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2.nau.edu/nabej-p/ojs/index.php/njrp/article/view/91/73" TargetMode="External"/><Relationship Id="rId7" Type="http://schemas.openxmlformats.org/officeDocument/2006/relationships/hyperlink" Target="http://ies.ed.gov/ncee/edlabs/regions/west/pdf/REL_2015086.pdf"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www.cehd.umn.edu/NCEO/Onlinepubs/ELLsDis18/ELLsDisRpt18.pdf" TargetMode="External"/><Relationship Id="rId5" Type="http://schemas.openxmlformats.org/officeDocument/2006/relationships/hyperlink" Target="http://www.ctserc.org/assets/documents/initiatives/specific-learning-disabilities-dyslexia/archive/ELLs-with-special-needs.pdf" TargetMode="External"/><Relationship Id="rId4" Type="http://schemas.openxmlformats.org/officeDocument/2006/relationships/hyperlink" Target="http://www.ncaase.com/docs/Abedi_TCRE782_2006.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justice.gov/crt/fcs/TitleVI-Overview"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2.ed.gov/about/offices/list/ocr/ell/lau.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gpo.gov/fdsys/pkg/USCODE-2010-title20/pdf/USCODE-2010-title20-chap39-subchapI-part2-sec1703.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3C7F-7917-47FC-9400-DC16AE46E62A}"/>
              </a:ext>
            </a:extLst>
          </p:cNvPr>
          <p:cNvSpPr>
            <a:spLocks noGrp="1"/>
          </p:cNvSpPr>
          <p:nvPr>
            <p:ph type="ctrTitle"/>
          </p:nvPr>
        </p:nvSpPr>
        <p:spPr>
          <a:xfrm>
            <a:off x="685800" y="2209800"/>
            <a:ext cx="6400800" cy="2743200"/>
          </a:xfrm>
        </p:spPr>
        <p:txBody>
          <a:bodyPr>
            <a:normAutofit fontScale="90000"/>
          </a:bodyPr>
          <a:lstStyle/>
          <a:p>
            <a:r>
              <a:rPr lang="en-US" sz="3600" b="1" dirty="0"/>
              <a:t>Professional Development Modules: English Learner Tool Kit</a:t>
            </a:r>
            <a:br>
              <a:rPr lang="en-US" sz="3600" b="1" dirty="0"/>
            </a:br>
            <a:r>
              <a:rPr lang="en-US" sz="1800" b="1" dirty="0"/>
              <a:t/>
            </a:r>
            <a:br>
              <a:rPr lang="en-US" sz="1800" b="1" dirty="0"/>
            </a:br>
            <a:r>
              <a:rPr lang="en-US" sz="2800" b="1" dirty="0"/>
              <a:t>Chapter </a:t>
            </a:r>
            <a:r>
              <a:rPr lang="en-US" sz="2800" b="1" dirty="0" smtClean="0"/>
              <a:t>6 - English </a:t>
            </a:r>
            <a:r>
              <a:rPr lang="en-US" sz="2800" b="1" dirty="0"/>
              <a:t>Learners With Disabilities</a:t>
            </a:r>
            <a:endParaRPr lang="en-US" sz="3600" b="1" dirty="0"/>
          </a:p>
        </p:txBody>
      </p:sp>
      <p:sp>
        <p:nvSpPr>
          <p:cNvPr id="3" name="Subtitle 2">
            <a:extLst>
              <a:ext uri="{FF2B5EF4-FFF2-40B4-BE49-F238E27FC236}">
                <a16:creationId xmlns:a16="http://schemas.microsoft.com/office/drawing/2014/main" id="{39BA7197-8CC3-45E8-8A77-21C2B465E164}"/>
              </a:ext>
            </a:extLst>
          </p:cNvPr>
          <p:cNvSpPr>
            <a:spLocks noGrp="1"/>
          </p:cNvSpPr>
          <p:nvPr>
            <p:ph type="subTitle" idx="1"/>
          </p:nvPr>
        </p:nvSpPr>
        <p:spPr>
          <a:xfrm>
            <a:off x="685800" y="5334000"/>
            <a:ext cx="3840480" cy="914400"/>
          </a:xfrm>
        </p:spPr>
        <p:txBody>
          <a:bodyPr/>
          <a:lstStyle/>
          <a:p>
            <a:r>
              <a:rPr lang="en-US" dirty="0"/>
              <a:t>[presenter]</a:t>
            </a:r>
          </a:p>
          <a:p>
            <a:r>
              <a:rPr lang="en-US" dirty="0"/>
              <a:t>[date]</a:t>
            </a:r>
          </a:p>
        </p:txBody>
      </p:sp>
    </p:spTree>
    <p:extLst>
      <p:ext uri="{BB962C8B-B14F-4D97-AF65-F5344CB8AC3E}">
        <p14:creationId xmlns:p14="http://schemas.microsoft.com/office/powerpoint/2010/main" val="3885857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48640" y="759533"/>
            <a:ext cx="1161020" cy="1148534"/>
          </a:xfrm>
          <a:prstGeom prst="rect">
            <a:avLst/>
          </a:prstGeom>
        </p:spPr>
      </p:pic>
      <p:sp>
        <p:nvSpPr>
          <p:cNvPr id="2" name="Title 1"/>
          <p:cNvSpPr>
            <a:spLocks noGrp="1"/>
          </p:cNvSpPr>
          <p:nvPr>
            <p:ph type="title"/>
          </p:nvPr>
        </p:nvSpPr>
        <p:spPr>
          <a:xfrm>
            <a:off x="1677340" y="762000"/>
            <a:ext cx="7355201" cy="990600"/>
          </a:xfrm>
        </p:spPr>
        <p:txBody>
          <a:bodyPr>
            <a:normAutofit/>
          </a:bodyPr>
          <a:lstStyle/>
          <a:p>
            <a:r>
              <a:rPr lang="en-US" dirty="0">
                <a:solidFill>
                  <a:srgbClr val="003E5A"/>
                </a:solidFill>
              </a:rPr>
              <a:t>English Learner Tool Kit</a:t>
            </a:r>
            <a:endParaRPr lang="en-US" dirty="0">
              <a:solidFill>
                <a:srgbClr val="B7DB57"/>
              </a:solidFill>
            </a:endParaRPr>
          </a:p>
        </p:txBody>
      </p:sp>
      <p:sp>
        <p:nvSpPr>
          <p:cNvPr id="9" name="Slide Number Placeholder 8"/>
          <p:cNvSpPr>
            <a:spLocks noGrp="1"/>
          </p:cNvSpPr>
          <p:nvPr>
            <p:ph type="sldNum" sz="quarter" idx="12"/>
          </p:nvPr>
        </p:nvSpPr>
        <p:spPr>
          <a:xfrm>
            <a:off x="0" y="838200"/>
            <a:ext cx="533400" cy="244476"/>
          </a:xfrm>
        </p:spPr>
        <p:txBody>
          <a:bodyPr/>
          <a:lstStyle/>
          <a:p>
            <a:fld id="{51673D77-75BC-424E-BFFA-F0B1EFAD03D4}" type="slidenum">
              <a:rPr lang="en-US" smtClean="0">
                <a:solidFill>
                  <a:srgbClr val="898989"/>
                </a:solidFill>
              </a:rPr>
              <a:pPr/>
              <a:t>10</a:t>
            </a:fld>
            <a:endParaRPr lang="en-US" dirty="0">
              <a:solidFill>
                <a:srgbClr val="898989"/>
              </a:solidFill>
            </a:endParaRPr>
          </a:p>
        </p:txBody>
      </p:sp>
      <p:pic>
        <p:nvPicPr>
          <p:cNvPr id="3" name="Picture 2"/>
          <p:cNvPicPr>
            <a:picLocks noChangeAspect="1"/>
          </p:cNvPicPr>
          <p:nvPr/>
        </p:nvPicPr>
        <p:blipFill rotWithShape="1">
          <a:blip r:embed="rId4"/>
          <a:srcRect l="54272" t="1" r="2306" b="448"/>
          <a:stretch/>
        </p:blipFill>
        <p:spPr>
          <a:xfrm>
            <a:off x="5562405" y="2501768"/>
            <a:ext cx="3581595" cy="3896159"/>
          </a:xfrm>
          <a:prstGeom prst="rect">
            <a:avLst/>
          </a:prstGeom>
        </p:spPr>
      </p:pic>
      <p:sp>
        <p:nvSpPr>
          <p:cNvPr id="4" name="TextBox 3"/>
          <p:cNvSpPr txBox="1"/>
          <p:nvPr/>
        </p:nvSpPr>
        <p:spPr>
          <a:xfrm>
            <a:off x="0" y="2501768"/>
            <a:ext cx="5562600" cy="3896159"/>
          </a:xfrm>
          <a:prstGeom prst="rect">
            <a:avLst/>
          </a:prstGeom>
          <a:solidFill>
            <a:srgbClr val="006AB0"/>
          </a:solidFill>
        </p:spPr>
        <p:txBody>
          <a:bodyPr wrap="square" lIns="274320" rIns="182880" rtlCol="0">
            <a:spAutoFit/>
          </a:bodyPr>
          <a:lstStyle/>
          <a:p>
            <a:r>
              <a:rPr lang="en-US" b="1" dirty="0">
                <a:solidFill>
                  <a:schemeClr val="bg1"/>
                </a:solidFill>
                <a:latin typeface="+mn-lt"/>
              </a:rPr>
              <a:t>KEY POINTS:</a:t>
            </a:r>
          </a:p>
          <a:p>
            <a:pPr marL="285750" indent="-285750">
              <a:buFont typeface="Arial" panose="020B0604020202020204" pitchFamily="34" charset="0"/>
              <a:buChar char="•"/>
            </a:pPr>
            <a:r>
              <a:rPr lang="en-US" sz="1400" b="1" dirty="0">
                <a:solidFill>
                  <a:schemeClr val="bg1"/>
                </a:solidFill>
                <a:latin typeface="+mn-lt"/>
              </a:rPr>
              <a:t>Local education agencies (LEAs) must identify, locate, and evaluate ELs with disabilities in a timely manner.</a:t>
            </a:r>
          </a:p>
          <a:p>
            <a:pPr marL="285750" indent="-285750">
              <a:spcBef>
                <a:spcPts val="600"/>
              </a:spcBef>
              <a:buFont typeface="Arial" panose="020B0604020202020204" pitchFamily="34" charset="0"/>
              <a:buChar char="•"/>
            </a:pPr>
            <a:r>
              <a:rPr lang="en-US" sz="1400" b="1" dirty="0">
                <a:solidFill>
                  <a:schemeClr val="bg1"/>
                </a:solidFill>
                <a:latin typeface="+mn-lt"/>
              </a:rPr>
              <a:t>LEAs must consider the English language proficiency of ELs with disabilities in determining appropriate assessments and other evaluation materials.</a:t>
            </a:r>
          </a:p>
          <a:p>
            <a:pPr marL="285750" indent="-285750">
              <a:spcBef>
                <a:spcPts val="600"/>
              </a:spcBef>
              <a:buFont typeface="Arial" panose="020B0604020202020204" pitchFamily="34" charset="0"/>
              <a:buChar char="•"/>
            </a:pPr>
            <a:r>
              <a:rPr lang="en-US" sz="1400" b="1" dirty="0">
                <a:solidFill>
                  <a:schemeClr val="bg1"/>
                </a:solidFill>
                <a:latin typeface="+mn-lt"/>
              </a:rPr>
              <a:t>LEAs must provide and administer special education evaluations in the child’s native language, unless it is clearly not feasible to do so, to ensure that a student’s language needs can be distinguished from a student’s disability-related needs.</a:t>
            </a:r>
          </a:p>
          <a:p>
            <a:pPr marL="285750" indent="-285750">
              <a:spcBef>
                <a:spcPts val="600"/>
              </a:spcBef>
              <a:buFont typeface="Arial" panose="020B0604020202020204" pitchFamily="34" charset="0"/>
              <a:buChar char="•"/>
            </a:pPr>
            <a:r>
              <a:rPr lang="en-US" sz="1400" b="1" dirty="0">
                <a:solidFill>
                  <a:schemeClr val="bg1"/>
                </a:solidFill>
                <a:latin typeface="+mn-lt"/>
              </a:rPr>
              <a:t>LEAs must not identify or determine that EL students are students with disabilities because of their limited English language proficiency.</a:t>
            </a:r>
          </a:p>
          <a:p>
            <a:pPr marL="285750" indent="-285750">
              <a:spcBef>
                <a:spcPts val="600"/>
              </a:spcBef>
              <a:buFont typeface="Arial" panose="020B0604020202020204" pitchFamily="34" charset="0"/>
              <a:buChar char="•"/>
            </a:pPr>
            <a:r>
              <a:rPr lang="en-US" sz="1400" b="1" dirty="0">
                <a:solidFill>
                  <a:schemeClr val="bg1"/>
                </a:solidFill>
                <a:latin typeface="+mn-lt"/>
              </a:rPr>
              <a:t>LEAs must provide EL students with disabilities with both the language assistance and disability-related services they are entitled to under federal law.</a:t>
            </a:r>
          </a:p>
        </p:txBody>
      </p:sp>
      <p:sp>
        <p:nvSpPr>
          <p:cNvPr id="5" name="TextBox 4"/>
          <p:cNvSpPr txBox="1"/>
          <p:nvPr/>
        </p:nvSpPr>
        <p:spPr>
          <a:xfrm>
            <a:off x="1600200" y="1454046"/>
            <a:ext cx="7129874" cy="954107"/>
          </a:xfrm>
          <a:prstGeom prst="rect">
            <a:avLst/>
          </a:prstGeom>
          <a:noFill/>
        </p:spPr>
        <p:txBody>
          <a:bodyPr wrap="square" rtlCol="0">
            <a:spAutoFit/>
          </a:bodyPr>
          <a:lstStyle/>
          <a:p>
            <a:r>
              <a:rPr lang="en-US" sz="2800" b="1" dirty="0">
                <a:solidFill>
                  <a:srgbClr val="006AB0"/>
                </a:solidFill>
                <a:latin typeface="+mn-lt"/>
              </a:rPr>
              <a:t>Chapter 6: Tools and Resources for Addressing English Learners With Disabilities</a:t>
            </a:r>
            <a:endParaRPr lang="en-US" sz="2800" dirty="0">
              <a:latin typeface="+mn-lt"/>
            </a:endParaRPr>
          </a:p>
        </p:txBody>
      </p:sp>
    </p:spTree>
    <p:extLst>
      <p:ext uri="{BB962C8B-B14F-4D97-AF65-F5344CB8AC3E}">
        <p14:creationId xmlns:p14="http://schemas.microsoft.com/office/powerpoint/2010/main" val="208957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1673D77-75BC-424E-BFFA-F0B1EFAD03D4}" type="slidenum">
              <a:rPr lang="en-US" smtClean="0">
                <a:solidFill>
                  <a:srgbClr val="898989"/>
                </a:solidFill>
              </a:rPr>
              <a:pPr/>
              <a:t>11</a:t>
            </a:fld>
            <a:endParaRPr lang="en-US" dirty="0">
              <a:solidFill>
                <a:srgbClr val="898989"/>
              </a:solidFill>
            </a:endParaRPr>
          </a:p>
        </p:txBody>
      </p:sp>
      <p:sp>
        <p:nvSpPr>
          <p:cNvPr id="10" name="Content Placeholder 2">
            <a:extLst>
              <a:ext uri="{FF2B5EF4-FFF2-40B4-BE49-F238E27FC236}">
                <a16:creationId xmlns:a16="http://schemas.microsoft.com/office/drawing/2014/main" id="{3A24CBC5-E316-4E7D-BAEF-95F8ADAA86C8}"/>
              </a:ext>
            </a:extLst>
          </p:cNvPr>
          <p:cNvSpPr txBox="1">
            <a:spLocks/>
          </p:cNvSpPr>
          <p:nvPr/>
        </p:nvSpPr>
        <p:spPr>
          <a:xfrm>
            <a:off x="381000" y="2600114"/>
            <a:ext cx="8382000" cy="3876886"/>
          </a:xfrm>
          <a:prstGeom prst="rect">
            <a:avLst/>
          </a:prstGeom>
          <a:solidFill>
            <a:srgbClr val="006AB0"/>
          </a:solidFill>
        </p:spPr>
        <p:txBody>
          <a:bodyPr lIns="182880" tIns="137160" rIns="182880">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defTabSz="914400" fontAlgn="auto">
              <a:spcAft>
                <a:spcPts val="0"/>
              </a:spcAft>
              <a:buClr>
                <a:schemeClr val="bg1"/>
              </a:buClr>
              <a:buNone/>
            </a:pPr>
            <a:r>
              <a:rPr lang="en-US" b="1" dirty="0">
                <a:solidFill>
                  <a:schemeClr val="bg1"/>
                </a:solidFill>
              </a:rPr>
              <a:t>KEY POINTS:</a:t>
            </a:r>
          </a:p>
          <a:p>
            <a:pPr defTabSz="914400" fontAlgn="auto">
              <a:spcAft>
                <a:spcPts val="0"/>
              </a:spcAft>
              <a:buClr>
                <a:schemeClr val="bg1"/>
              </a:buClr>
              <a:buSzPct val="100000"/>
              <a:buFont typeface="Arial" panose="020B0604020202020204" pitchFamily="34" charset="0"/>
              <a:buChar char="•"/>
            </a:pPr>
            <a:r>
              <a:rPr lang="en-US" sz="2400" b="1" dirty="0">
                <a:solidFill>
                  <a:schemeClr val="bg1"/>
                </a:solidFill>
              </a:rPr>
              <a:t>LEAs must identify, locate, and evaluate ELs with disabilities in a timely manner.</a:t>
            </a:r>
          </a:p>
          <a:p>
            <a:pPr defTabSz="914400" fontAlgn="auto">
              <a:spcAft>
                <a:spcPts val="0"/>
              </a:spcAft>
              <a:buClr>
                <a:schemeClr val="bg1"/>
              </a:buClr>
              <a:buSzPct val="100000"/>
              <a:buFont typeface="Arial" panose="020B0604020202020204" pitchFamily="34" charset="0"/>
              <a:buChar char="•"/>
            </a:pPr>
            <a:r>
              <a:rPr lang="en-US" sz="2400" b="1" dirty="0">
                <a:solidFill>
                  <a:schemeClr val="bg1"/>
                </a:solidFill>
              </a:rPr>
              <a:t>LEAs must consider the English language proficiency of ELs with disabilities in determining appropriate assessments and other evaluation materials.</a:t>
            </a:r>
          </a:p>
          <a:p>
            <a:pPr defTabSz="914400" fontAlgn="auto">
              <a:spcAft>
                <a:spcPts val="0"/>
              </a:spcAft>
              <a:buClr>
                <a:schemeClr val="bg1"/>
              </a:buClr>
              <a:buSzPct val="100000"/>
              <a:buFont typeface="Arial" panose="020B0604020202020204" pitchFamily="34" charset="0"/>
              <a:buChar char="•"/>
            </a:pPr>
            <a:r>
              <a:rPr lang="en-US" sz="2400" b="1" dirty="0">
                <a:solidFill>
                  <a:schemeClr val="bg1"/>
                </a:solidFill>
              </a:rPr>
              <a:t>LEAs must provide and administer </a:t>
            </a:r>
            <a:r>
              <a:rPr lang="en-US" sz="2400" b="1" dirty="0">
                <a:solidFill>
                  <a:srgbClr val="FFFF00"/>
                </a:solidFill>
              </a:rPr>
              <a:t>special education evaluations in the child’s native language</a:t>
            </a:r>
            <a:r>
              <a:rPr lang="en-US" sz="2400" b="1" dirty="0">
                <a:solidFill>
                  <a:schemeClr val="bg1"/>
                </a:solidFill>
              </a:rPr>
              <a:t>, unless it is clearly not feasible to do so, to distinguish students’ language needs from disability-related needs.</a:t>
            </a:r>
          </a:p>
        </p:txBody>
      </p:sp>
      <p:pic>
        <p:nvPicPr>
          <p:cNvPr id="11" name="Picture 10">
            <a:extLst>
              <a:ext uri="{FF2B5EF4-FFF2-40B4-BE49-F238E27FC236}">
                <a16:creationId xmlns:a16="http://schemas.microsoft.com/office/drawing/2014/main" id="{541F26A3-EAFD-4334-ADD2-A79D7B1A09A3}"/>
              </a:ext>
            </a:extLst>
          </p:cNvPr>
          <p:cNvPicPr>
            <a:picLocks noChangeAspect="1"/>
          </p:cNvPicPr>
          <p:nvPr/>
        </p:nvPicPr>
        <p:blipFill>
          <a:blip r:embed="rId3"/>
          <a:stretch>
            <a:fillRect/>
          </a:stretch>
        </p:blipFill>
        <p:spPr>
          <a:xfrm>
            <a:off x="548640" y="759533"/>
            <a:ext cx="1161020" cy="1148534"/>
          </a:xfrm>
          <a:prstGeom prst="rect">
            <a:avLst/>
          </a:prstGeom>
        </p:spPr>
      </p:pic>
      <p:sp>
        <p:nvSpPr>
          <p:cNvPr id="12" name="Title 1">
            <a:extLst>
              <a:ext uri="{FF2B5EF4-FFF2-40B4-BE49-F238E27FC236}">
                <a16:creationId xmlns:a16="http://schemas.microsoft.com/office/drawing/2014/main" id="{83022E09-1084-488A-9E49-D555F9FB17D2}"/>
              </a:ext>
            </a:extLst>
          </p:cNvPr>
          <p:cNvSpPr>
            <a:spLocks noGrp="1"/>
          </p:cNvSpPr>
          <p:nvPr>
            <p:ph type="title"/>
          </p:nvPr>
        </p:nvSpPr>
        <p:spPr>
          <a:xfrm>
            <a:off x="1677340" y="762000"/>
            <a:ext cx="7355201" cy="990600"/>
          </a:xfrm>
        </p:spPr>
        <p:txBody>
          <a:bodyPr>
            <a:normAutofit/>
          </a:bodyPr>
          <a:lstStyle/>
          <a:p>
            <a:r>
              <a:rPr lang="en-US" dirty="0">
                <a:solidFill>
                  <a:srgbClr val="003E5A"/>
                </a:solidFill>
              </a:rPr>
              <a:t>English Learner Tool Kit</a:t>
            </a:r>
            <a:endParaRPr lang="en-US" dirty="0">
              <a:solidFill>
                <a:srgbClr val="B7DB57"/>
              </a:solidFill>
            </a:endParaRPr>
          </a:p>
        </p:txBody>
      </p:sp>
      <p:sp>
        <p:nvSpPr>
          <p:cNvPr id="13" name="TextBox 12">
            <a:extLst>
              <a:ext uri="{FF2B5EF4-FFF2-40B4-BE49-F238E27FC236}">
                <a16:creationId xmlns:a16="http://schemas.microsoft.com/office/drawing/2014/main" id="{AD911C62-5153-498B-A731-98F66E33B3D0}"/>
              </a:ext>
            </a:extLst>
          </p:cNvPr>
          <p:cNvSpPr txBox="1"/>
          <p:nvPr/>
        </p:nvSpPr>
        <p:spPr>
          <a:xfrm>
            <a:off x="1600200" y="1454046"/>
            <a:ext cx="7129874" cy="954107"/>
          </a:xfrm>
          <a:prstGeom prst="rect">
            <a:avLst/>
          </a:prstGeom>
          <a:noFill/>
        </p:spPr>
        <p:txBody>
          <a:bodyPr wrap="square" rtlCol="0">
            <a:spAutoFit/>
          </a:bodyPr>
          <a:lstStyle/>
          <a:p>
            <a:r>
              <a:rPr lang="en-US" sz="2800" b="1" dirty="0">
                <a:solidFill>
                  <a:srgbClr val="006AB0"/>
                </a:solidFill>
                <a:latin typeface="+mn-lt"/>
              </a:rPr>
              <a:t>Chapter 6: Tools and Resources for Addressing English Learners With Disabilities</a:t>
            </a:r>
            <a:endParaRPr lang="en-US" sz="2800" dirty="0">
              <a:latin typeface="+mn-lt"/>
            </a:endParaRPr>
          </a:p>
        </p:txBody>
      </p:sp>
    </p:spTree>
    <p:extLst>
      <p:ext uri="{BB962C8B-B14F-4D97-AF65-F5344CB8AC3E}">
        <p14:creationId xmlns:p14="http://schemas.microsoft.com/office/powerpoint/2010/main" val="69831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1673D77-75BC-424E-BFFA-F0B1EFAD03D4}" type="slidenum">
              <a:rPr lang="en-US" smtClean="0">
                <a:solidFill>
                  <a:srgbClr val="898989"/>
                </a:solidFill>
              </a:rPr>
              <a:pPr/>
              <a:t>12</a:t>
            </a:fld>
            <a:endParaRPr lang="en-US" dirty="0">
              <a:solidFill>
                <a:srgbClr val="898989"/>
              </a:solidFill>
            </a:endParaRPr>
          </a:p>
        </p:txBody>
      </p:sp>
      <p:sp>
        <p:nvSpPr>
          <p:cNvPr id="10" name="Content Placeholder 2">
            <a:extLst>
              <a:ext uri="{FF2B5EF4-FFF2-40B4-BE49-F238E27FC236}">
                <a16:creationId xmlns:a16="http://schemas.microsoft.com/office/drawing/2014/main" id="{3A24CBC5-E316-4E7D-BAEF-95F8ADAA86C8}"/>
              </a:ext>
            </a:extLst>
          </p:cNvPr>
          <p:cNvSpPr txBox="1">
            <a:spLocks/>
          </p:cNvSpPr>
          <p:nvPr/>
        </p:nvSpPr>
        <p:spPr>
          <a:xfrm>
            <a:off x="381000" y="2600113"/>
            <a:ext cx="8382000" cy="3038687"/>
          </a:xfrm>
          <a:prstGeom prst="rect">
            <a:avLst/>
          </a:prstGeom>
          <a:solidFill>
            <a:srgbClr val="006AB0"/>
          </a:solidFill>
        </p:spPr>
        <p:txBody>
          <a:bodyPr lIns="182880" tIns="137160" rIns="1828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Clr>
                <a:schemeClr val="bg1"/>
              </a:buClr>
              <a:buNone/>
            </a:pPr>
            <a:r>
              <a:rPr lang="en-US" b="1" dirty="0">
                <a:solidFill>
                  <a:schemeClr val="bg1"/>
                </a:solidFill>
              </a:rPr>
              <a:t>KEY POINTS:</a:t>
            </a:r>
          </a:p>
          <a:p>
            <a:pPr>
              <a:buClr>
                <a:schemeClr val="bg1"/>
              </a:buClr>
              <a:buSzPct val="100000"/>
              <a:buFont typeface="Arial" panose="020B0604020202020204" pitchFamily="34" charset="0"/>
              <a:buChar char="•"/>
            </a:pPr>
            <a:r>
              <a:rPr lang="en-US" sz="2600" b="1" dirty="0">
                <a:solidFill>
                  <a:schemeClr val="bg1"/>
                </a:solidFill>
              </a:rPr>
              <a:t>LEAs must not determine that ELs have disabilities because of their limited English language proficiency.</a:t>
            </a:r>
          </a:p>
          <a:p>
            <a:pPr>
              <a:buClr>
                <a:schemeClr val="bg1"/>
              </a:buClr>
              <a:buSzPct val="100000"/>
              <a:buFont typeface="Arial" panose="020B0604020202020204" pitchFamily="34" charset="0"/>
              <a:buChar char="•"/>
            </a:pPr>
            <a:r>
              <a:rPr lang="en-US" sz="2600" b="1" dirty="0">
                <a:solidFill>
                  <a:schemeClr val="bg1"/>
                </a:solidFill>
              </a:rPr>
              <a:t>LEAs must provide ELs with </a:t>
            </a:r>
            <a:r>
              <a:rPr lang="en-US" sz="2600" b="1" dirty="0">
                <a:solidFill>
                  <a:srgbClr val="FFFF00"/>
                </a:solidFill>
              </a:rPr>
              <a:t>both the language assistance and disability-related services </a:t>
            </a:r>
            <a:r>
              <a:rPr lang="en-US" sz="2600" b="1" dirty="0">
                <a:solidFill>
                  <a:schemeClr val="bg1"/>
                </a:solidFill>
              </a:rPr>
              <a:t>they are entitled to under federal law.</a:t>
            </a:r>
          </a:p>
        </p:txBody>
      </p:sp>
      <p:pic>
        <p:nvPicPr>
          <p:cNvPr id="11" name="Picture 10">
            <a:extLst>
              <a:ext uri="{FF2B5EF4-FFF2-40B4-BE49-F238E27FC236}">
                <a16:creationId xmlns:a16="http://schemas.microsoft.com/office/drawing/2014/main" id="{0BB072C8-4DB7-4390-80B9-08C0CDBDA71E}"/>
              </a:ext>
            </a:extLst>
          </p:cNvPr>
          <p:cNvPicPr>
            <a:picLocks noChangeAspect="1"/>
          </p:cNvPicPr>
          <p:nvPr/>
        </p:nvPicPr>
        <p:blipFill>
          <a:blip r:embed="rId3"/>
          <a:stretch>
            <a:fillRect/>
          </a:stretch>
        </p:blipFill>
        <p:spPr>
          <a:xfrm>
            <a:off x="548640" y="759533"/>
            <a:ext cx="1161020" cy="1148534"/>
          </a:xfrm>
          <a:prstGeom prst="rect">
            <a:avLst/>
          </a:prstGeom>
        </p:spPr>
      </p:pic>
      <p:sp>
        <p:nvSpPr>
          <p:cNvPr id="12" name="Title 1">
            <a:extLst>
              <a:ext uri="{FF2B5EF4-FFF2-40B4-BE49-F238E27FC236}">
                <a16:creationId xmlns:a16="http://schemas.microsoft.com/office/drawing/2014/main" id="{DB6C7130-E3BA-4A13-AE83-B49AA441C89B}"/>
              </a:ext>
            </a:extLst>
          </p:cNvPr>
          <p:cNvSpPr>
            <a:spLocks noGrp="1"/>
          </p:cNvSpPr>
          <p:nvPr>
            <p:ph type="title"/>
          </p:nvPr>
        </p:nvSpPr>
        <p:spPr>
          <a:xfrm>
            <a:off x="1677340" y="762000"/>
            <a:ext cx="7355201" cy="990600"/>
          </a:xfrm>
        </p:spPr>
        <p:txBody>
          <a:bodyPr>
            <a:normAutofit/>
          </a:bodyPr>
          <a:lstStyle/>
          <a:p>
            <a:r>
              <a:rPr lang="en-US" dirty="0">
                <a:solidFill>
                  <a:srgbClr val="003E5A"/>
                </a:solidFill>
              </a:rPr>
              <a:t>English Learner Tool Kit</a:t>
            </a:r>
            <a:endParaRPr lang="en-US" dirty="0">
              <a:solidFill>
                <a:srgbClr val="B7DB57"/>
              </a:solidFill>
            </a:endParaRPr>
          </a:p>
        </p:txBody>
      </p:sp>
      <p:sp>
        <p:nvSpPr>
          <p:cNvPr id="13" name="TextBox 12">
            <a:extLst>
              <a:ext uri="{FF2B5EF4-FFF2-40B4-BE49-F238E27FC236}">
                <a16:creationId xmlns:a16="http://schemas.microsoft.com/office/drawing/2014/main" id="{11936E04-5AC2-40D1-96D6-717C46FB9A85}"/>
              </a:ext>
            </a:extLst>
          </p:cNvPr>
          <p:cNvSpPr txBox="1"/>
          <p:nvPr/>
        </p:nvSpPr>
        <p:spPr>
          <a:xfrm>
            <a:off x="1600200" y="1454046"/>
            <a:ext cx="7129874" cy="954107"/>
          </a:xfrm>
          <a:prstGeom prst="rect">
            <a:avLst/>
          </a:prstGeom>
          <a:noFill/>
        </p:spPr>
        <p:txBody>
          <a:bodyPr wrap="square" rtlCol="0">
            <a:spAutoFit/>
          </a:bodyPr>
          <a:lstStyle/>
          <a:p>
            <a:r>
              <a:rPr lang="en-US" sz="2800" b="1" dirty="0">
                <a:solidFill>
                  <a:srgbClr val="006AB0"/>
                </a:solidFill>
                <a:latin typeface="+mn-lt"/>
              </a:rPr>
              <a:t>Chapter 6: Tools and Resources for Addressing English Learners With Disabilities</a:t>
            </a:r>
            <a:endParaRPr lang="en-US" sz="2800" dirty="0">
              <a:latin typeface="+mn-lt"/>
            </a:endParaRPr>
          </a:p>
        </p:txBody>
      </p:sp>
    </p:spTree>
    <p:extLst>
      <p:ext uri="{BB962C8B-B14F-4D97-AF65-F5344CB8AC3E}">
        <p14:creationId xmlns:p14="http://schemas.microsoft.com/office/powerpoint/2010/main" val="293549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637" y="2526838"/>
            <a:ext cx="8537563" cy="759509"/>
          </a:xfrm>
        </p:spPr>
        <p:txBody>
          <a:bodyPr/>
          <a:lstStyle/>
          <a:p>
            <a:pPr algn="ctr"/>
            <a:r>
              <a:rPr lang="en-US" cap="none" dirty="0"/>
              <a:t>Illinois Requirements</a:t>
            </a:r>
          </a:p>
        </p:txBody>
      </p:sp>
    </p:spTree>
    <p:extLst>
      <p:ext uri="{BB962C8B-B14F-4D97-AF65-F5344CB8AC3E}">
        <p14:creationId xmlns:p14="http://schemas.microsoft.com/office/powerpoint/2010/main" val="1876948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FCD8D-6096-42CA-BDE0-302BA890B9FD}"/>
              </a:ext>
            </a:extLst>
          </p:cNvPr>
          <p:cNvSpPr>
            <a:spLocks noGrp="1"/>
          </p:cNvSpPr>
          <p:nvPr>
            <p:ph type="title"/>
          </p:nvPr>
        </p:nvSpPr>
        <p:spPr/>
        <p:txBody>
          <a:bodyPr/>
          <a:lstStyle/>
          <a:p>
            <a:r>
              <a:rPr lang="en-US" dirty="0"/>
              <a:t>Two Sets of Legal Requirements</a:t>
            </a:r>
          </a:p>
        </p:txBody>
      </p:sp>
      <p:graphicFrame>
        <p:nvGraphicFramePr>
          <p:cNvPr id="4" name="Content Placeholder 3">
            <a:extLst>
              <a:ext uri="{FF2B5EF4-FFF2-40B4-BE49-F238E27FC236}">
                <a16:creationId xmlns:a16="http://schemas.microsoft.com/office/drawing/2014/main" id="{250F639B-38EC-4631-B24F-C94C3708C4E6}"/>
              </a:ext>
            </a:extLst>
          </p:cNvPr>
          <p:cNvGraphicFramePr>
            <a:graphicFrameLocks noGrp="1"/>
          </p:cNvGraphicFramePr>
          <p:nvPr>
            <p:ph sz="quarter" idx="1"/>
            <p:extLst>
              <p:ext uri="{D42A27DB-BD31-4B8C-83A1-F6EECF244321}">
                <p14:modId xmlns:p14="http://schemas.microsoft.com/office/powerpoint/2010/main" val="725257612"/>
              </p:ext>
            </p:extLst>
          </p:nvPr>
        </p:nvGraphicFramePr>
        <p:xfrm>
          <a:off x="681770" y="1600200"/>
          <a:ext cx="8051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668712" y="3276600"/>
            <a:ext cx="2198688" cy="1323439"/>
          </a:xfrm>
          <a:prstGeom prst="rect">
            <a:avLst/>
          </a:prstGeom>
          <a:noFill/>
        </p:spPr>
        <p:txBody>
          <a:bodyPr wrap="square" rtlCol="0">
            <a:spAutoFit/>
          </a:bodyPr>
          <a:lstStyle/>
          <a:p>
            <a:pPr algn="ctr"/>
            <a:r>
              <a:rPr lang="en-US" sz="4000" b="1" dirty="0">
                <a:solidFill>
                  <a:srgbClr val="FFFF00"/>
                </a:solidFill>
              </a:rPr>
              <a:t>Holistic supports</a:t>
            </a:r>
          </a:p>
        </p:txBody>
      </p:sp>
      <p:sp>
        <p:nvSpPr>
          <p:cNvPr id="5" name="Slide Number Placeholder 4">
            <a:extLst>
              <a:ext uri="{FF2B5EF4-FFF2-40B4-BE49-F238E27FC236}">
                <a16:creationId xmlns:a16="http://schemas.microsoft.com/office/drawing/2014/main" id="{9E085142-4733-404F-A099-AD54E9CA916E}"/>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14</a:t>
            </a:fld>
            <a:endParaRPr lang="fr-CA" dirty="0">
              <a:solidFill>
                <a:prstClr val="black">
                  <a:tint val="75000"/>
                </a:prstClr>
              </a:solidFill>
            </a:endParaRPr>
          </a:p>
        </p:txBody>
      </p:sp>
    </p:spTree>
    <p:extLst>
      <p:ext uri="{BB962C8B-B14F-4D97-AF65-F5344CB8AC3E}">
        <p14:creationId xmlns:p14="http://schemas.microsoft.com/office/powerpoint/2010/main" val="1746495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1CEF-4884-4826-8891-14A846216D97}"/>
              </a:ext>
            </a:extLst>
          </p:cNvPr>
          <p:cNvSpPr>
            <a:spLocks noGrp="1"/>
          </p:cNvSpPr>
          <p:nvPr>
            <p:ph type="title"/>
          </p:nvPr>
        </p:nvSpPr>
        <p:spPr/>
        <p:txBody>
          <a:bodyPr/>
          <a:lstStyle/>
          <a:p>
            <a:r>
              <a:rPr lang="en-US" dirty="0"/>
              <a:t>Child Find Responsibility</a:t>
            </a:r>
          </a:p>
        </p:txBody>
      </p:sp>
      <p:sp>
        <p:nvSpPr>
          <p:cNvPr id="4" name="Slide Number Placeholder 3">
            <a:extLst>
              <a:ext uri="{FF2B5EF4-FFF2-40B4-BE49-F238E27FC236}">
                <a16:creationId xmlns:a16="http://schemas.microsoft.com/office/drawing/2014/main" id="{1A147CBD-C2E9-4DFC-9245-B0A9690BDAC7}"/>
              </a:ext>
            </a:extLst>
          </p:cNvPr>
          <p:cNvSpPr>
            <a:spLocks noGrp="1"/>
          </p:cNvSpPr>
          <p:nvPr>
            <p:ph type="sldNum" sz="quarter" idx="12"/>
          </p:nvPr>
        </p:nvSpPr>
        <p:spPr/>
        <p:txBody>
          <a:bodyPr/>
          <a:lstStyle/>
          <a:p>
            <a:fld id="{8298C9BD-93FD-4762-82A1-52C817A4AA67}" type="slidenum">
              <a:rPr lang="fr-CA" smtClean="0">
                <a:solidFill>
                  <a:srgbClr val="898989"/>
                </a:solidFill>
              </a:rPr>
              <a:pPr/>
              <a:t>15</a:t>
            </a:fld>
            <a:endParaRPr lang="fr-CA" dirty="0">
              <a:solidFill>
                <a:srgbClr val="898989"/>
              </a:solidFill>
            </a:endParaRPr>
          </a:p>
        </p:txBody>
      </p:sp>
      <p:sp>
        <p:nvSpPr>
          <p:cNvPr id="3" name="Content Placeholder 2">
            <a:extLst>
              <a:ext uri="{FF2B5EF4-FFF2-40B4-BE49-F238E27FC236}">
                <a16:creationId xmlns:a16="http://schemas.microsoft.com/office/drawing/2014/main" id="{C5BB1296-1C87-4E5D-BF85-09FFA07E74D6}"/>
              </a:ext>
            </a:extLst>
          </p:cNvPr>
          <p:cNvSpPr>
            <a:spLocks noGrp="1"/>
          </p:cNvSpPr>
          <p:nvPr>
            <p:ph sz="quarter" idx="1"/>
          </p:nvPr>
        </p:nvSpPr>
        <p:spPr/>
        <p:txBody>
          <a:bodyPr/>
          <a:lstStyle/>
          <a:p>
            <a:r>
              <a:rPr lang="en-US" dirty="0"/>
              <a:t>Districts must actively seek out all children birth–age 21 who may be eligible for special education.</a:t>
            </a:r>
          </a:p>
          <a:p>
            <a:r>
              <a:rPr lang="en-US" dirty="0"/>
              <a:t>Procedures must include:</a:t>
            </a:r>
          </a:p>
          <a:p>
            <a:pPr lvl="1"/>
            <a:r>
              <a:rPr lang="en-US" dirty="0"/>
              <a:t>Annual and ongoing screenings of children under </a:t>
            </a:r>
            <a:br>
              <a:rPr lang="en-US" dirty="0"/>
            </a:br>
            <a:r>
              <a:rPr lang="en-US" dirty="0"/>
              <a:t>age 5.</a:t>
            </a:r>
          </a:p>
          <a:p>
            <a:pPr lvl="1"/>
            <a:r>
              <a:rPr lang="en-US" dirty="0"/>
              <a:t>Ongoing review of each child’s performance and progress by teachers or other professional personnel.</a:t>
            </a:r>
          </a:p>
          <a:p>
            <a:pPr lvl="1"/>
            <a:r>
              <a:rPr lang="en-US" dirty="0"/>
              <a:t>Ongoing coordination with early intervention programs to identify children birth–age 2 who might have disabilities.</a:t>
            </a:r>
          </a:p>
        </p:txBody>
      </p:sp>
    </p:spTree>
    <p:extLst>
      <p:ext uri="{BB962C8B-B14F-4D97-AF65-F5344CB8AC3E}">
        <p14:creationId xmlns:p14="http://schemas.microsoft.com/office/powerpoint/2010/main" val="1878530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08" y="762000"/>
            <a:ext cx="8352692" cy="990600"/>
          </a:xfrm>
          <a:noFill/>
        </p:spPr>
        <p:txBody>
          <a:bodyPr>
            <a:noAutofit/>
          </a:bodyPr>
          <a:lstStyle/>
          <a:p>
            <a:r>
              <a:rPr lang="en-US" sz="4000" dirty="0"/>
              <a:t>Before the Special Education Evaluation</a:t>
            </a:r>
            <a:endParaRPr lang="en-US" sz="3200" dirty="0"/>
          </a:p>
        </p:txBody>
      </p:sp>
      <p:sp>
        <p:nvSpPr>
          <p:cNvPr id="4" name="Content Placeholder 3"/>
          <p:cNvSpPr>
            <a:spLocks noGrp="1"/>
          </p:cNvSpPr>
          <p:nvPr>
            <p:ph sz="quarter" idx="1"/>
          </p:nvPr>
        </p:nvSpPr>
        <p:spPr>
          <a:xfrm>
            <a:off x="715108" y="1447800"/>
            <a:ext cx="8050940" cy="4495800"/>
          </a:xfrm>
        </p:spPr>
        <p:txBody>
          <a:bodyPr lIns="0">
            <a:normAutofit/>
          </a:bodyPr>
          <a:lstStyle/>
          <a:p>
            <a:pPr marL="0" indent="0">
              <a:buNone/>
            </a:pPr>
            <a:r>
              <a:rPr lang="en-US" sz="3200" dirty="0">
                <a:solidFill>
                  <a:prstClr val="black"/>
                </a:solidFill>
              </a:rPr>
              <a:t>Districts must determine the child’s English language proficiency (ELP)</a:t>
            </a:r>
            <a:endParaRPr lang="en-US" dirty="0"/>
          </a:p>
        </p:txBody>
      </p:sp>
      <p:sp>
        <p:nvSpPr>
          <p:cNvPr id="7" name="TextBox 6">
            <a:extLst>
              <a:ext uri="{FF2B5EF4-FFF2-40B4-BE49-F238E27FC236}">
                <a16:creationId xmlns:a16="http://schemas.microsoft.com/office/drawing/2014/main" id="{7EBB468A-E6E4-40DF-BD48-FB140B8D1E82}"/>
              </a:ext>
            </a:extLst>
          </p:cNvPr>
          <p:cNvSpPr txBox="1"/>
          <p:nvPr/>
        </p:nvSpPr>
        <p:spPr>
          <a:xfrm>
            <a:off x="6711926" y="3048000"/>
            <a:ext cx="1876765" cy="2554545"/>
          </a:xfrm>
          <a:prstGeom prst="rect">
            <a:avLst/>
          </a:prstGeom>
          <a:solidFill>
            <a:srgbClr val="B7DB57"/>
          </a:solidFill>
          <a:effectLst>
            <a:outerShdw blurRad="50800" dist="38100" dir="2700000" algn="tl" rotWithShape="0">
              <a:prstClr val="black">
                <a:alpha val="40000"/>
              </a:prstClr>
            </a:outerShdw>
          </a:effectLst>
        </p:spPr>
        <p:txBody>
          <a:bodyPr wrap="square" rtlCol="0">
            <a:spAutoFit/>
          </a:bodyPr>
          <a:lstStyle/>
          <a:p>
            <a:pPr algn="ctr"/>
            <a:r>
              <a:rPr lang="en-US" sz="2000" dirty="0"/>
              <a:t>Use </a:t>
            </a:r>
            <a:r>
              <a:rPr lang="en-US" sz="2000" dirty="0" smtClean="0"/>
              <a:t>this information </a:t>
            </a:r>
            <a:r>
              <a:rPr lang="en-US" sz="2000" dirty="0"/>
              <a:t>in </a:t>
            </a:r>
            <a:r>
              <a:rPr lang="en-US" sz="2000" dirty="0" smtClean="0"/>
              <a:t>case study and later</a:t>
            </a:r>
            <a:r>
              <a:rPr lang="en-US" sz="2000" dirty="0"/>
              <a:t/>
            </a:r>
            <a:br>
              <a:rPr lang="en-US" sz="2000" dirty="0"/>
            </a:br>
            <a:r>
              <a:rPr lang="en-US" sz="2000" dirty="0" smtClean="0"/>
              <a:t>in IEP </a:t>
            </a:r>
            <a:r>
              <a:rPr lang="en-US" sz="2000" dirty="0"/>
              <a:t>development and implementation</a:t>
            </a:r>
          </a:p>
        </p:txBody>
      </p:sp>
      <p:sp>
        <p:nvSpPr>
          <p:cNvPr id="8" name="Right Brace 7">
            <a:extLst>
              <a:ext uri="{FF2B5EF4-FFF2-40B4-BE49-F238E27FC236}">
                <a16:creationId xmlns:a16="http://schemas.microsoft.com/office/drawing/2014/main" id="{0F894916-896B-41BC-89E5-4398EEE9B1F9}"/>
              </a:ext>
            </a:extLst>
          </p:cNvPr>
          <p:cNvSpPr/>
          <p:nvPr/>
        </p:nvSpPr>
        <p:spPr>
          <a:xfrm>
            <a:off x="5989379" y="2514600"/>
            <a:ext cx="685800" cy="3730002"/>
          </a:xfrm>
          <a:prstGeom prst="rightBrace">
            <a:avLst/>
          </a:prstGeom>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ln w="76200">
                <a:solidFill>
                  <a:schemeClr val="tx1"/>
                </a:solidFill>
              </a:ln>
            </a:endParaRPr>
          </a:p>
        </p:txBody>
      </p:sp>
      <p:graphicFrame>
        <p:nvGraphicFramePr>
          <p:cNvPr id="9" name="Diagram 8"/>
          <p:cNvGraphicFramePr/>
          <p:nvPr>
            <p:extLst>
              <p:ext uri="{D42A27DB-BD31-4B8C-83A1-F6EECF244321}">
                <p14:modId xmlns:p14="http://schemas.microsoft.com/office/powerpoint/2010/main" val="639710888"/>
              </p:ext>
            </p:extLst>
          </p:nvPr>
        </p:nvGraphicFramePr>
        <p:xfrm>
          <a:off x="536122" y="2463973"/>
          <a:ext cx="5434207" cy="3831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F4E6930-2EF6-4F5D-B652-098946A44815}"/>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16</a:t>
            </a:fld>
            <a:endParaRPr lang="fr-CA" dirty="0">
              <a:solidFill>
                <a:prstClr val="black">
                  <a:tint val="75000"/>
                </a:prstClr>
              </a:solidFill>
            </a:endParaRPr>
          </a:p>
        </p:txBody>
      </p:sp>
    </p:spTree>
    <p:extLst>
      <p:ext uri="{BB962C8B-B14F-4D97-AF65-F5344CB8AC3E}">
        <p14:creationId xmlns:p14="http://schemas.microsoft.com/office/powerpoint/2010/main" val="275684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518F-B20C-4F6C-B654-074F9DF088AF}"/>
              </a:ext>
            </a:extLst>
          </p:cNvPr>
          <p:cNvSpPr>
            <a:spLocks noGrp="1"/>
          </p:cNvSpPr>
          <p:nvPr>
            <p:ph type="title"/>
          </p:nvPr>
        </p:nvSpPr>
        <p:spPr/>
        <p:txBody>
          <a:bodyPr/>
          <a:lstStyle/>
          <a:p>
            <a:r>
              <a:rPr lang="en-US" dirty="0"/>
              <a:t>Case Study Evaluation</a:t>
            </a:r>
          </a:p>
        </p:txBody>
      </p:sp>
      <p:sp>
        <p:nvSpPr>
          <p:cNvPr id="3" name="Content Placeholder 2">
            <a:extLst>
              <a:ext uri="{FF2B5EF4-FFF2-40B4-BE49-F238E27FC236}">
                <a16:creationId xmlns:a16="http://schemas.microsoft.com/office/drawing/2014/main" id="{8B8B13E5-0FF3-4421-B5A2-2551001909FB}"/>
              </a:ext>
            </a:extLst>
          </p:cNvPr>
          <p:cNvSpPr>
            <a:spLocks noGrp="1"/>
          </p:cNvSpPr>
          <p:nvPr>
            <p:ph sz="quarter" idx="1"/>
          </p:nvPr>
        </p:nvSpPr>
        <p:spPr/>
        <p:txBody>
          <a:bodyPr/>
          <a:lstStyle/>
          <a:p>
            <a:r>
              <a:rPr lang="en-US" dirty="0"/>
              <a:t>Disability evaluation must be:</a:t>
            </a:r>
          </a:p>
          <a:p>
            <a:pPr marL="685800" lvl="1" indent="-319088"/>
            <a:r>
              <a:rPr lang="en-US" b="1" dirty="0">
                <a:solidFill>
                  <a:srgbClr val="17375E"/>
                </a:solidFill>
              </a:rPr>
              <a:t>Nondiscriminatory</a:t>
            </a:r>
            <a:r>
              <a:rPr lang="en-US" dirty="0"/>
              <a:t> with respect to language, culture, race, and gender;</a:t>
            </a:r>
          </a:p>
          <a:p>
            <a:pPr marL="685800" lvl="1" indent="-319088"/>
            <a:r>
              <a:rPr lang="en-US" b="1" dirty="0">
                <a:solidFill>
                  <a:srgbClr val="17375E"/>
                </a:solidFill>
              </a:rPr>
              <a:t>Relevant </a:t>
            </a:r>
            <a:r>
              <a:rPr lang="en-US" dirty="0"/>
              <a:t>to students’ culture and consistent with their primary language/mode of communication; and </a:t>
            </a:r>
          </a:p>
          <a:p>
            <a:pPr marL="685800" lvl="1" indent="-319088"/>
            <a:r>
              <a:rPr lang="en-US" dirty="0"/>
              <a:t>Conducted by a </a:t>
            </a:r>
            <a:r>
              <a:rPr lang="en-US" b="1" dirty="0">
                <a:solidFill>
                  <a:srgbClr val="17375E"/>
                </a:solidFill>
              </a:rPr>
              <a:t>qualified bilingual specialist.</a:t>
            </a:r>
          </a:p>
          <a:p>
            <a:r>
              <a:rPr lang="en-US" dirty="0"/>
              <a:t>If conducted under nonstandard conditions, a description must be included in the evaluation report. </a:t>
            </a:r>
          </a:p>
        </p:txBody>
      </p:sp>
      <p:sp>
        <p:nvSpPr>
          <p:cNvPr id="4" name="Slide Number Placeholder 3">
            <a:extLst>
              <a:ext uri="{FF2B5EF4-FFF2-40B4-BE49-F238E27FC236}">
                <a16:creationId xmlns:a16="http://schemas.microsoft.com/office/drawing/2014/main" id="{612146A1-CDD8-4E0A-A662-04E8071899BB}"/>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17</a:t>
            </a:fld>
            <a:endParaRPr lang="fr-CA" dirty="0">
              <a:solidFill>
                <a:prstClr val="black">
                  <a:tint val="75000"/>
                </a:prstClr>
              </a:solidFill>
            </a:endParaRPr>
          </a:p>
        </p:txBody>
      </p:sp>
    </p:spTree>
    <p:extLst>
      <p:ext uri="{BB962C8B-B14F-4D97-AF65-F5344CB8AC3E}">
        <p14:creationId xmlns:p14="http://schemas.microsoft.com/office/powerpoint/2010/main" val="891662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76200"/>
            <a:ext cx="9296400" cy="7010400"/>
          </a:xfrm>
          <a:prstGeom prst="rect">
            <a:avLst/>
          </a:prstGeom>
          <a:solidFill>
            <a:srgbClr val="17375E">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457200" y="768056"/>
            <a:ext cx="7306611" cy="3276600"/>
          </a:xfrm>
        </p:spPr>
        <p:txBody>
          <a:bodyPr/>
          <a:lstStyle/>
          <a:p>
            <a:pPr>
              <a:spcAft>
                <a:spcPts val="600"/>
              </a:spcAft>
            </a:pPr>
            <a:r>
              <a:rPr lang="en-US" sz="3600" i="1" dirty="0"/>
              <a:t>An IEP shall be considered “linguistically and culturally appropriate” if it addresses the language and communication needs of a student as a foundation for learning, as well as any cultural factors that may affect the student’s education.</a:t>
            </a:r>
            <a:r>
              <a:rPr lang="en-US" sz="3000" i="1" dirty="0"/>
              <a:t/>
            </a:r>
            <a:br>
              <a:rPr lang="en-US" sz="3000" i="1" dirty="0"/>
            </a:br>
            <a:endParaRPr lang="en-US" sz="3000" i="1" dirty="0"/>
          </a:p>
        </p:txBody>
      </p:sp>
      <p:sp>
        <p:nvSpPr>
          <p:cNvPr id="11" name="Text Placeholder 10"/>
          <p:cNvSpPr>
            <a:spLocks noGrp="1"/>
          </p:cNvSpPr>
          <p:nvPr>
            <p:ph type="body" sz="quarter" idx="10"/>
          </p:nvPr>
        </p:nvSpPr>
        <p:spPr>
          <a:xfrm>
            <a:off x="5867400" y="5410200"/>
            <a:ext cx="2590800" cy="609600"/>
          </a:xfrm>
        </p:spPr>
        <p:txBody>
          <a:bodyPr>
            <a:normAutofit fontScale="85000" lnSpcReduction="10000"/>
          </a:bodyPr>
          <a:lstStyle/>
          <a:p>
            <a:pPr marL="0" indent="0" algn="r">
              <a:buNone/>
            </a:pPr>
            <a:r>
              <a:rPr lang="en-US" sz="3200" dirty="0"/>
              <a:t>(34 CFR 300.22)</a:t>
            </a:r>
            <a:endParaRPr lang="en-US" sz="3200" i="1" dirty="0"/>
          </a:p>
        </p:txBody>
      </p:sp>
      <p:sp>
        <p:nvSpPr>
          <p:cNvPr id="10" name="TextBox 9"/>
          <p:cNvSpPr txBox="1"/>
          <p:nvPr/>
        </p:nvSpPr>
        <p:spPr>
          <a:xfrm>
            <a:off x="7036725" y="-207998"/>
            <a:ext cx="2412075" cy="4708981"/>
          </a:xfrm>
          <a:prstGeom prst="rect">
            <a:avLst/>
          </a:prstGeom>
          <a:noFill/>
        </p:spPr>
        <p:txBody>
          <a:bodyPr wrap="square" rtlCol="0">
            <a:spAutoFit/>
          </a:bodyPr>
          <a:lstStyle/>
          <a:p>
            <a:r>
              <a:rPr lang="en-US" sz="30000" b="1" dirty="0">
                <a:solidFill>
                  <a:srgbClr val="FFFFFF">
                    <a:alpha val="30000"/>
                  </a:srgbClr>
                </a:solidFill>
                <a:cs typeface="Arial" panose="020B0604020202020204" pitchFamily="34" charset="0"/>
              </a:rPr>
              <a:t>”</a:t>
            </a:r>
          </a:p>
        </p:txBody>
      </p:sp>
    </p:spTree>
    <p:extLst>
      <p:ext uri="{BB962C8B-B14F-4D97-AF65-F5344CB8AC3E}">
        <p14:creationId xmlns:p14="http://schemas.microsoft.com/office/powerpoint/2010/main" val="3975704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0A8A-6DF3-463F-A589-78860F1317E3}"/>
              </a:ext>
            </a:extLst>
          </p:cNvPr>
          <p:cNvSpPr>
            <a:spLocks noGrp="1"/>
          </p:cNvSpPr>
          <p:nvPr>
            <p:ph type="title"/>
          </p:nvPr>
        </p:nvSpPr>
        <p:spPr/>
        <p:txBody>
          <a:bodyPr/>
          <a:lstStyle/>
          <a:p>
            <a:r>
              <a:rPr lang="en-US" dirty="0"/>
              <a:t>IEPs for EL Students</a:t>
            </a:r>
          </a:p>
        </p:txBody>
      </p:sp>
      <p:sp>
        <p:nvSpPr>
          <p:cNvPr id="3" name="Content Placeholder 2">
            <a:extLst>
              <a:ext uri="{FF2B5EF4-FFF2-40B4-BE49-F238E27FC236}">
                <a16:creationId xmlns:a16="http://schemas.microsoft.com/office/drawing/2014/main" id="{CF83DE17-A339-41C7-8A94-09476EE60687}"/>
              </a:ext>
            </a:extLst>
          </p:cNvPr>
          <p:cNvSpPr>
            <a:spLocks noGrp="1"/>
          </p:cNvSpPr>
          <p:nvPr>
            <p:ph sz="quarter" idx="1"/>
          </p:nvPr>
        </p:nvSpPr>
        <p:spPr/>
        <p:txBody>
          <a:bodyPr>
            <a:noAutofit/>
          </a:bodyPr>
          <a:lstStyle/>
          <a:p>
            <a:r>
              <a:rPr lang="en-US" dirty="0"/>
              <a:t>A </a:t>
            </a:r>
            <a:r>
              <a:rPr lang="en-US" b="1" dirty="0">
                <a:solidFill>
                  <a:srgbClr val="17375E"/>
                </a:solidFill>
              </a:rPr>
              <a:t>statement about the languages or modes of communication</a:t>
            </a:r>
            <a:r>
              <a:rPr lang="en-US" dirty="0"/>
              <a:t> in which special education and related services will be provided must be included.</a:t>
            </a:r>
          </a:p>
          <a:p>
            <a:r>
              <a:rPr lang="en-US" dirty="0"/>
              <a:t>The language needs of the child must be considered, in particular the student’s </a:t>
            </a:r>
            <a:r>
              <a:rPr lang="en-US" b="1" dirty="0">
                <a:solidFill>
                  <a:srgbClr val="17375E"/>
                </a:solidFill>
              </a:rPr>
              <a:t>English proficiency level</a:t>
            </a:r>
            <a:r>
              <a:rPr lang="en-US" dirty="0"/>
              <a:t>. </a:t>
            </a:r>
          </a:p>
          <a:p>
            <a:r>
              <a:rPr lang="en-US" dirty="0"/>
              <a:t>The child is entitled to </a:t>
            </a:r>
            <a:r>
              <a:rPr lang="en-US" b="1" dirty="0">
                <a:solidFill>
                  <a:srgbClr val="17375E"/>
                </a:solidFill>
              </a:rPr>
              <a:t>both special education services and language development service</a:t>
            </a:r>
            <a:r>
              <a:rPr lang="en-US" dirty="0"/>
              <a:t>s. </a:t>
            </a:r>
          </a:p>
          <a:p>
            <a:r>
              <a:rPr lang="en-US" dirty="0"/>
              <a:t>Special education services may be provided in a </a:t>
            </a:r>
            <a:r>
              <a:rPr lang="en-US" b="1" dirty="0">
                <a:solidFill>
                  <a:srgbClr val="17375E"/>
                </a:solidFill>
              </a:rPr>
              <a:t>language other than English</a:t>
            </a:r>
            <a:r>
              <a:rPr lang="en-US" dirty="0"/>
              <a:t>. </a:t>
            </a:r>
          </a:p>
        </p:txBody>
      </p:sp>
      <p:sp>
        <p:nvSpPr>
          <p:cNvPr id="4" name="Slide Number Placeholder 3">
            <a:extLst>
              <a:ext uri="{FF2B5EF4-FFF2-40B4-BE49-F238E27FC236}">
                <a16:creationId xmlns:a16="http://schemas.microsoft.com/office/drawing/2014/main" id="{89020470-E8B7-4BA7-982E-54D9F116C672}"/>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19</a:t>
            </a:fld>
            <a:endParaRPr lang="fr-CA" dirty="0">
              <a:solidFill>
                <a:prstClr val="black">
                  <a:tint val="75000"/>
                </a:prstClr>
              </a:solidFill>
            </a:endParaRPr>
          </a:p>
        </p:txBody>
      </p:sp>
    </p:spTree>
    <p:extLst>
      <p:ext uri="{BB962C8B-B14F-4D97-AF65-F5344CB8AC3E}">
        <p14:creationId xmlns:p14="http://schemas.microsoft.com/office/powerpoint/2010/main" val="208013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A5F9-7C80-4734-ABA9-FC278E6E63C1}"/>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780A0029-AD2C-41A7-9C80-81D447BB7448}"/>
              </a:ext>
            </a:extLst>
          </p:cNvPr>
          <p:cNvSpPr>
            <a:spLocks noGrp="1"/>
          </p:cNvSpPr>
          <p:nvPr>
            <p:ph sz="quarter" idx="1"/>
          </p:nvPr>
        </p:nvSpPr>
        <p:spPr>
          <a:xfrm>
            <a:off x="715108" y="1600200"/>
            <a:ext cx="4923692" cy="4495800"/>
          </a:xfrm>
        </p:spPr>
        <p:txBody>
          <a:bodyPr/>
          <a:lstStyle/>
          <a:p>
            <a:pPr marL="0" indent="0">
              <a:buNone/>
            </a:pPr>
            <a:r>
              <a:rPr lang="en-US" dirty="0"/>
              <a:t>The </a:t>
            </a:r>
            <a:r>
              <a:rPr lang="en-US" b="1" dirty="0"/>
              <a:t>Professional Development Modules: English Learner Tool Kit </a:t>
            </a:r>
            <a:r>
              <a:rPr lang="en-US" dirty="0"/>
              <a:t>is a series of presentations intended to provide guidance to help local education leaders meet their legal obligations to English learners (ELs) and  enhance existing EL practices </a:t>
            </a:r>
            <a:br>
              <a:rPr lang="en-US" dirty="0"/>
            </a:br>
            <a:r>
              <a:rPr lang="en-US" dirty="0"/>
              <a:t>to  meet the needs of all EL students, parents, and families.</a:t>
            </a:r>
          </a:p>
          <a:p>
            <a:pPr marL="0" indent="0">
              <a:buNone/>
            </a:pPr>
            <a:endParaRPr lang="en-US" dirty="0"/>
          </a:p>
        </p:txBody>
      </p:sp>
      <p:pic>
        <p:nvPicPr>
          <p:cNvPr id="4" name="Picture 3">
            <a:hlinkClick r:id="rId3"/>
            <a:extLst>
              <a:ext uri="{FF2B5EF4-FFF2-40B4-BE49-F238E27FC236}">
                <a16:creationId xmlns:a16="http://schemas.microsoft.com/office/drawing/2014/main" id="{4CAB5D17-6151-42A8-9FEC-CBFDDE3AF920}"/>
              </a:ext>
            </a:extLst>
          </p:cNvPr>
          <p:cNvPicPr>
            <a:picLocks noChangeAspect="1"/>
          </p:cNvPicPr>
          <p:nvPr/>
        </p:nvPicPr>
        <p:blipFill>
          <a:blip r:embed="rId4"/>
          <a:stretch>
            <a:fillRect/>
          </a:stretch>
        </p:blipFill>
        <p:spPr>
          <a:xfrm rot="617370">
            <a:off x="5722208" y="1893165"/>
            <a:ext cx="2944080" cy="3758581"/>
          </a:xfrm>
          <a:prstGeom prst="rect">
            <a:avLst/>
          </a:prstGeo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59555E1E-C603-42CB-8BFB-3BB5D8046EA3}"/>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2</a:t>
            </a:fld>
            <a:endParaRPr lang="fr-CA" dirty="0">
              <a:solidFill>
                <a:prstClr val="black">
                  <a:tint val="75000"/>
                </a:prstClr>
              </a:solidFill>
            </a:endParaRPr>
          </a:p>
        </p:txBody>
      </p:sp>
    </p:spTree>
    <p:extLst>
      <p:ext uri="{BB962C8B-B14F-4D97-AF65-F5344CB8AC3E}">
        <p14:creationId xmlns:p14="http://schemas.microsoft.com/office/powerpoint/2010/main" val="1937707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3574B-BDA5-4571-8980-97A13009018A}"/>
              </a:ext>
            </a:extLst>
          </p:cNvPr>
          <p:cNvSpPr>
            <a:spLocks noGrp="1"/>
          </p:cNvSpPr>
          <p:nvPr>
            <p:ph type="title"/>
          </p:nvPr>
        </p:nvSpPr>
        <p:spPr/>
        <p:txBody>
          <a:bodyPr/>
          <a:lstStyle/>
          <a:p>
            <a:r>
              <a:rPr lang="en-US" dirty="0"/>
              <a:t>Parent Meeting Participation</a:t>
            </a:r>
          </a:p>
        </p:txBody>
      </p:sp>
      <p:sp>
        <p:nvSpPr>
          <p:cNvPr id="3" name="Content Placeholder 2">
            <a:extLst>
              <a:ext uri="{FF2B5EF4-FFF2-40B4-BE49-F238E27FC236}">
                <a16:creationId xmlns:a16="http://schemas.microsoft.com/office/drawing/2014/main" id="{17A9C9F0-9747-4F63-8CD6-D220CD4396F1}"/>
              </a:ext>
            </a:extLst>
          </p:cNvPr>
          <p:cNvSpPr>
            <a:spLocks noGrp="1"/>
          </p:cNvSpPr>
          <p:nvPr>
            <p:ph sz="quarter" idx="1"/>
          </p:nvPr>
        </p:nvSpPr>
        <p:spPr>
          <a:xfrm>
            <a:off x="715107" y="1600200"/>
            <a:ext cx="3856893" cy="4495800"/>
          </a:xfrm>
        </p:spPr>
        <p:txBody>
          <a:bodyPr>
            <a:normAutofit/>
          </a:bodyPr>
          <a:lstStyle/>
          <a:p>
            <a:pPr>
              <a:spcBef>
                <a:spcPts val="0"/>
              </a:spcBef>
            </a:pPr>
            <a:r>
              <a:rPr lang="en-US" dirty="0"/>
              <a:t>Districts must facilitate parent understanding of and participation in IEP meetings.</a:t>
            </a:r>
          </a:p>
          <a:p>
            <a:pPr>
              <a:spcBef>
                <a:spcPts val="0"/>
              </a:spcBef>
            </a:pPr>
            <a:r>
              <a:rPr lang="en-US" dirty="0"/>
              <a:t>This includes interpretation for parents whose native language is not English. </a:t>
            </a:r>
          </a:p>
        </p:txBody>
      </p:sp>
      <p:pic>
        <p:nvPicPr>
          <p:cNvPr id="6" name="Picture 5">
            <a:extLst>
              <a:ext uri="{FF2B5EF4-FFF2-40B4-BE49-F238E27FC236}">
                <a16:creationId xmlns:a16="http://schemas.microsoft.com/office/drawing/2014/main" id="{B6124797-94E7-4116-9780-47F38B389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701" y="1828800"/>
            <a:ext cx="3982001" cy="2657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3693D4AB-E633-4531-A4A1-907D46C35D17}"/>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20</a:t>
            </a:fld>
            <a:endParaRPr lang="fr-CA" dirty="0">
              <a:solidFill>
                <a:prstClr val="black">
                  <a:tint val="75000"/>
                </a:prstClr>
              </a:solidFill>
            </a:endParaRPr>
          </a:p>
        </p:txBody>
      </p:sp>
    </p:spTree>
    <p:extLst>
      <p:ext uri="{BB962C8B-B14F-4D97-AF65-F5344CB8AC3E}">
        <p14:creationId xmlns:p14="http://schemas.microsoft.com/office/powerpoint/2010/main" val="1139258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3574B-BDA5-4571-8980-97A13009018A}"/>
              </a:ext>
            </a:extLst>
          </p:cNvPr>
          <p:cNvSpPr>
            <a:spLocks noGrp="1"/>
          </p:cNvSpPr>
          <p:nvPr>
            <p:ph type="title"/>
          </p:nvPr>
        </p:nvSpPr>
        <p:spPr/>
        <p:txBody>
          <a:bodyPr/>
          <a:lstStyle/>
          <a:p>
            <a:r>
              <a:rPr lang="en-US" sz="4000" dirty="0"/>
              <a:t>Parent Meeting Participation</a:t>
            </a:r>
          </a:p>
        </p:txBody>
      </p:sp>
      <p:sp>
        <p:nvSpPr>
          <p:cNvPr id="3" name="Content Placeholder 2">
            <a:extLst>
              <a:ext uri="{FF2B5EF4-FFF2-40B4-BE49-F238E27FC236}">
                <a16:creationId xmlns:a16="http://schemas.microsoft.com/office/drawing/2014/main" id="{17A9C9F0-9747-4F63-8CD6-D220CD4396F1}"/>
              </a:ext>
            </a:extLst>
          </p:cNvPr>
          <p:cNvSpPr>
            <a:spLocks noGrp="1"/>
          </p:cNvSpPr>
          <p:nvPr>
            <p:ph sz="quarter" idx="1"/>
          </p:nvPr>
        </p:nvSpPr>
        <p:spPr>
          <a:xfrm>
            <a:off x="715108" y="1600200"/>
            <a:ext cx="8073594" cy="4495800"/>
          </a:xfrm>
        </p:spPr>
        <p:txBody>
          <a:bodyPr/>
          <a:lstStyle/>
          <a:p>
            <a:r>
              <a:rPr lang="en-US" sz="3200" dirty="0"/>
              <a:t>School districts can employ personnel who speak languages common in their student populations, provide interpreter training, and develop a list of interpretation and translation services. </a:t>
            </a:r>
          </a:p>
        </p:txBody>
      </p:sp>
      <p:pic>
        <p:nvPicPr>
          <p:cNvPr id="7" name="Picture 6">
            <a:extLst>
              <a:ext uri="{FF2B5EF4-FFF2-40B4-BE49-F238E27FC236}">
                <a16:creationId xmlns:a16="http://schemas.microsoft.com/office/drawing/2014/main" id="{833C984B-9700-4AC8-BF9D-F28771CF28AA}"/>
              </a:ext>
            </a:extLst>
          </p:cNvPr>
          <p:cNvPicPr>
            <a:picLocks noChangeAspect="1"/>
          </p:cNvPicPr>
          <p:nvPr/>
        </p:nvPicPr>
        <p:blipFill>
          <a:blip r:embed="rId3"/>
          <a:stretch>
            <a:fillRect/>
          </a:stretch>
        </p:blipFill>
        <p:spPr>
          <a:xfrm>
            <a:off x="3124200" y="3810000"/>
            <a:ext cx="3124200" cy="3276600"/>
          </a:xfrm>
          <a:prstGeom prst="rect">
            <a:avLst/>
          </a:prstGeom>
        </p:spPr>
      </p:pic>
      <p:sp>
        <p:nvSpPr>
          <p:cNvPr id="6" name="Slide Number Placeholder 5">
            <a:extLst>
              <a:ext uri="{FF2B5EF4-FFF2-40B4-BE49-F238E27FC236}">
                <a16:creationId xmlns:a16="http://schemas.microsoft.com/office/drawing/2014/main" id="{9B6CDF95-E108-4107-81A0-2BE1CF9AEF5C}"/>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21</a:t>
            </a:fld>
            <a:endParaRPr lang="fr-CA" dirty="0">
              <a:solidFill>
                <a:prstClr val="black">
                  <a:tint val="75000"/>
                </a:prstClr>
              </a:solidFill>
            </a:endParaRPr>
          </a:p>
        </p:txBody>
      </p:sp>
    </p:spTree>
    <p:extLst>
      <p:ext uri="{BB962C8B-B14F-4D97-AF65-F5344CB8AC3E}">
        <p14:creationId xmlns:p14="http://schemas.microsoft.com/office/powerpoint/2010/main" val="3770277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2224F-6575-4105-BDC0-7F5B99B8A4FA}"/>
              </a:ext>
            </a:extLst>
          </p:cNvPr>
          <p:cNvPicPr>
            <a:picLocks noChangeAspect="1"/>
          </p:cNvPicPr>
          <p:nvPr/>
        </p:nvPicPr>
        <p:blipFill rotWithShape="1">
          <a:blip r:embed="rId3"/>
          <a:srcRect r="16497"/>
          <a:stretch/>
        </p:blipFill>
        <p:spPr>
          <a:xfrm>
            <a:off x="6477000" y="3359330"/>
            <a:ext cx="2667000" cy="3193870"/>
          </a:xfrm>
          <a:prstGeom prst="rect">
            <a:avLst/>
          </a:prstGeom>
        </p:spPr>
      </p:pic>
      <p:sp>
        <p:nvSpPr>
          <p:cNvPr id="2" name="Title 1">
            <a:extLst>
              <a:ext uri="{FF2B5EF4-FFF2-40B4-BE49-F238E27FC236}">
                <a16:creationId xmlns:a16="http://schemas.microsoft.com/office/drawing/2014/main" id="{603ED2BF-4F98-4686-9090-BCE092FF4CB0}"/>
              </a:ext>
            </a:extLst>
          </p:cNvPr>
          <p:cNvSpPr>
            <a:spLocks noGrp="1"/>
          </p:cNvSpPr>
          <p:nvPr>
            <p:ph type="title"/>
          </p:nvPr>
        </p:nvSpPr>
        <p:spPr/>
        <p:txBody>
          <a:bodyPr/>
          <a:lstStyle/>
          <a:p>
            <a:r>
              <a:rPr lang="en-US" dirty="0"/>
              <a:t>Pause and Reflect</a:t>
            </a:r>
          </a:p>
        </p:txBody>
      </p:sp>
      <p:sp>
        <p:nvSpPr>
          <p:cNvPr id="3" name="Content Placeholder 2">
            <a:extLst>
              <a:ext uri="{FF2B5EF4-FFF2-40B4-BE49-F238E27FC236}">
                <a16:creationId xmlns:a16="http://schemas.microsoft.com/office/drawing/2014/main" id="{B7C9AC46-878C-4A2A-8FDE-A8B2ECD7EF1C}"/>
              </a:ext>
            </a:extLst>
          </p:cNvPr>
          <p:cNvSpPr>
            <a:spLocks noGrp="1"/>
          </p:cNvSpPr>
          <p:nvPr>
            <p:ph sz="quarter" idx="1"/>
          </p:nvPr>
        </p:nvSpPr>
        <p:spPr/>
        <p:txBody>
          <a:bodyPr>
            <a:noAutofit/>
          </a:bodyPr>
          <a:lstStyle/>
          <a:p>
            <a:r>
              <a:rPr lang="en-US" dirty="0"/>
              <a:t>In our district/school, are needs evaluations based on students’ suspected need rather than their ELP?</a:t>
            </a:r>
          </a:p>
          <a:p>
            <a:r>
              <a:rPr lang="en-US" dirty="0"/>
              <a:t>How do we ensure that our IEP teams include participants who:</a:t>
            </a:r>
          </a:p>
          <a:p>
            <a:pPr lvl="1">
              <a:spcBef>
                <a:spcPts val="300"/>
              </a:spcBef>
            </a:pPr>
            <a:r>
              <a:rPr lang="en-US" dirty="0"/>
              <a:t>Have knowledge of students’ </a:t>
            </a:r>
            <a:br>
              <a:rPr lang="en-US" dirty="0"/>
            </a:br>
            <a:r>
              <a:rPr lang="en-US" dirty="0"/>
              <a:t>language needs?</a:t>
            </a:r>
          </a:p>
          <a:p>
            <a:pPr lvl="1">
              <a:spcBef>
                <a:spcPts val="300"/>
              </a:spcBef>
            </a:pPr>
            <a:r>
              <a:rPr lang="en-US" dirty="0"/>
              <a:t>Have training in special education and </a:t>
            </a:r>
            <a:br>
              <a:rPr lang="en-US" dirty="0"/>
            </a:br>
            <a:r>
              <a:rPr lang="en-US" dirty="0"/>
              <a:t>related services?</a:t>
            </a:r>
          </a:p>
          <a:p>
            <a:pPr lvl="1">
              <a:spcBef>
                <a:spcPts val="300"/>
              </a:spcBef>
            </a:pPr>
            <a:r>
              <a:rPr lang="en-US" dirty="0"/>
              <a:t>Have training in second language acquisition </a:t>
            </a:r>
            <a:br>
              <a:rPr lang="en-US" dirty="0"/>
            </a:br>
            <a:r>
              <a:rPr lang="en-US" dirty="0"/>
              <a:t>and EL services? </a:t>
            </a:r>
          </a:p>
          <a:p>
            <a:pPr lvl="1">
              <a:spcBef>
                <a:spcPts val="300"/>
              </a:spcBef>
            </a:pPr>
            <a:r>
              <a:rPr lang="en-US" dirty="0"/>
              <a:t>Understand cultural differences?</a:t>
            </a:r>
          </a:p>
        </p:txBody>
      </p:sp>
      <p:sp>
        <p:nvSpPr>
          <p:cNvPr id="5" name="Slide Number Placeholder 4">
            <a:extLst>
              <a:ext uri="{FF2B5EF4-FFF2-40B4-BE49-F238E27FC236}">
                <a16:creationId xmlns:a16="http://schemas.microsoft.com/office/drawing/2014/main" id="{98A363E2-D1B6-49F0-982F-44506DC93272}"/>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22</a:t>
            </a:fld>
            <a:endParaRPr lang="fr-CA" dirty="0">
              <a:solidFill>
                <a:prstClr val="black">
                  <a:tint val="75000"/>
                </a:prstClr>
              </a:solidFill>
            </a:endParaRPr>
          </a:p>
        </p:txBody>
      </p:sp>
    </p:spTree>
    <p:extLst>
      <p:ext uri="{BB962C8B-B14F-4D97-AF65-F5344CB8AC3E}">
        <p14:creationId xmlns:p14="http://schemas.microsoft.com/office/powerpoint/2010/main" val="1956418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ED2BF-4F98-4686-9090-BCE092FF4CB0}"/>
              </a:ext>
            </a:extLst>
          </p:cNvPr>
          <p:cNvSpPr>
            <a:spLocks noGrp="1"/>
          </p:cNvSpPr>
          <p:nvPr>
            <p:ph type="title"/>
          </p:nvPr>
        </p:nvSpPr>
        <p:spPr/>
        <p:txBody>
          <a:bodyPr/>
          <a:lstStyle/>
          <a:p>
            <a:r>
              <a:rPr lang="en-US" dirty="0"/>
              <a:t>Pause and Reflect (Continued)</a:t>
            </a:r>
            <a:endParaRPr lang="en-US" sz="2200" dirty="0"/>
          </a:p>
        </p:txBody>
      </p:sp>
      <p:sp>
        <p:nvSpPr>
          <p:cNvPr id="3" name="Content Placeholder 2">
            <a:extLst>
              <a:ext uri="{FF2B5EF4-FFF2-40B4-BE49-F238E27FC236}">
                <a16:creationId xmlns:a16="http://schemas.microsoft.com/office/drawing/2014/main" id="{B7C9AC46-878C-4A2A-8FDE-A8B2ECD7EF1C}"/>
              </a:ext>
            </a:extLst>
          </p:cNvPr>
          <p:cNvSpPr>
            <a:spLocks noGrp="1"/>
          </p:cNvSpPr>
          <p:nvPr>
            <p:ph sz="quarter" idx="1"/>
          </p:nvPr>
        </p:nvSpPr>
        <p:spPr/>
        <p:txBody>
          <a:bodyPr>
            <a:noAutofit/>
          </a:bodyPr>
          <a:lstStyle/>
          <a:p>
            <a:r>
              <a:rPr lang="en-US" dirty="0"/>
              <a:t>How do we involve parents in the IEP process in a language they understand?</a:t>
            </a:r>
          </a:p>
          <a:p>
            <a:r>
              <a:rPr lang="en-US" dirty="0"/>
              <a:t>Beyond the legal requirements, how might </a:t>
            </a:r>
            <a:br>
              <a:rPr lang="en-US" dirty="0"/>
            </a:br>
            <a:r>
              <a:rPr lang="en-US" dirty="0"/>
              <a:t>our processes be made more </a:t>
            </a:r>
            <a:br>
              <a:rPr lang="en-US" dirty="0"/>
            </a:br>
            <a:r>
              <a:rPr lang="en-US" dirty="0"/>
              <a:t>clear and supportive for </a:t>
            </a:r>
            <a:br>
              <a:rPr lang="en-US" dirty="0"/>
            </a:br>
            <a:r>
              <a:rPr lang="en-US" dirty="0"/>
              <a:t>students and families?</a:t>
            </a:r>
          </a:p>
        </p:txBody>
      </p:sp>
      <p:pic>
        <p:nvPicPr>
          <p:cNvPr id="5" name="Picture 4">
            <a:extLst>
              <a:ext uri="{FF2B5EF4-FFF2-40B4-BE49-F238E27FC236}">
                <a16:creationId xmlns:a16="http://schemas.microsoft.com/office/drawing/2014/main" id="{0B24059E-BBF2-4A69-8F4F-9A0583BB600F}"/>
              </a:ext>
            </a:extLst>
          </p:cNvPr>
          <p:cNvPicPr>
            <a:picLocks noChangeAspect="1"/>
          </p:cNvPicPr>
          <p:nvPr/>
        </p:nvPicPr>
        <p:blipFill rotWithShape="1">
          <a:blip r:embed="rId3"/>
          <a:srcRect r="16497"/>
          <a:stretch/>
        </p:blipFill>
        <p:spPr>
          <a:xfrm>
            <a:off x="6477000" y="3359330"/>
            <a:ext cx="2667000" cy="3193870"/>
          </a:xfrm>
          <a:prstGeom prst="rect">
            <a:avLst/>
          </a:prstGeom>
        </p:spPr>
      </p:pic>
      <p:sp>
        <p:nvSpPr>
          <p:cNvPr id="4" name="Slide Number Placeholder 3">
            <a:extLst>
              <a:ext uri="{FF2B5EF4-FFF2-40B4-BE49-F238E27FC236}">
                <a16:creationId xmlns:a16="http://schemas.microsoft.com/office/drawing/2014/main" id="{EE289C65-673B-44F7-91B8-6820D3C3494D}"/>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23</a:t>
            </a:fld>
            <a:endParaRPr lang="fr-CA" dirty="0">
              <a:solidFill>
                <a:prstClr val="black">
                  <a:tint val="75000"/>
                </a:prstClr>
              </a:solidFill>
            </a:endParaRPr>
          </a:p>
        </p:txBody>
      </p:sp>
    </p:spTree>
    <p:extLst>
      <p:ext uri="{BB962C8B-B14F-4D97-AF65-F5344CB8AC3E}">
        <p14:creationId xmlns:p14="http://schemas.microsoft.com/office/powerpoint/2010/main" val="157956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637" y="2526838"/>
            <a:ext cx="8537563" cy="1892762"/>
          </a:xfrm>
        </p:spPr>
        <p:txBody>
          <a:bodyPr/>
          <a:lstStyle/>
          <a:p>
            <a:pPr algn="ctr"/>
            <a:r>
              <a:rPr lang="en-US" cap="none" dirty="0"/>
              <a:t>Additional Resources</a:t>
            </a:r>
            <a:br>
              <a:rPr lang="en-US" cap="none" dirty="0"/>
            </a:br>
            <a:r>
              <a:rPr lang="en-US" cap="none" dirty="0"/>
              <a:t>to Consider</a:t>
            </a:r>
            <a:br>
              <a:rPr lang="en-US" cap="none" dirty="0"/>
            </a:br>
            <a:r>
              <a:rPr lang="en-US" cap="none" dirty="0"/>
              <a:t>From the EL Tool Kit</a:t>
            </a:r>
          </a:p>
        </p:txBody>
      </p:sp>
    </p:spTree>
    <p:extLst>
      <p:ext uri="{BB962C8B-B14F-4D97-AF65-F5344CB8AC3E}">
        <p14:creationId xmlns:p14="http://schemas.microsoft.com/office/powerpoint/2010/main" val="2436059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F96F-9663-4033-A3AF-B72E408867D1}"/>
              </a:ext>
            </a:extLst>
          </p:cNvPr>
          <p:cNvSpPr>
            <a:spLocks noGrp="1"/>
          </p:cNvSpPr>
          <p:nvPr>
            <p:ph type="title"/>
          </p:nvPr>
        </p:nvSpPr>
        <p:spPr/>
        <p:txBody>
          <a:bodyPr/>
          <a:lstStyle/>
          <a:p>
            <a:r>
              <a:rPr lang="en-US" sz="4000" dirty="0"/>
              <a:t>Resources on ELs With Disabilities</a:t>
            </a:r>
          </a:p>
        </p:txBody>
      </p:sp>
      <p:sp>
        <p:nvSpPr>
          <p:cNvPr id="3" name="Content Placeholder 2">
            <a:extLst>
              <a:ext uri="{FF2B5EF4-FFF2-40B4-BE49-F238E27FC236}">
                <a16:creationId xmlns:a16="http://schemas.microsoft.com/office/drawing/2014/main" id="{F8AE6F2A-8BDB-4ABD-9948-F743CBB27125}"/>
              </a:ext>
            </a:extLst>
          </p:cNvPr>
          <p:cNvSpPr>
            <a:spLocks noGrp="1"/>
          </p:cNvSpPr>
          <p:nvPr>
            <p:ph sz="quarter" idx="1"/>
          </p:nvPr>
        </p:nvSpPr>
        <p:spPr/>
        <p:txBody>
          <a:bodyPr>
            <a:noAutofit/>
          </a:bodyPr>
          <a:lstStyle/>
          <a:p>
            <a:r>
              <a:rPr lang="en-US" sz="2400" dirty="0">
                <a:cs typeface="Angsana New" panose="02020603050405020304" pitchFamily="18" charset="-34"/>
              </a:rPr>
              <a:t>In the EL tool kit, </a:t>
            </a:r>
            <a:r>
              <a:rPr lang="en-US" sz="2400" dirty="0">
                <a:cs typeface="Angsana New" panose="02020603050405020304" pitchFamily="18" charset="-34"/>
                <a:hlinkClick r:id="rId3"/>
              </a:rPr>
              <a:t>https://www2.ed.gov/about/offices/list/</a:t>
            </a:r>
            <a:br>
              <a:rPr lang="en-US" sz="2400" dirty="0">
                <a:cs typeface="Angsana New" panose="02020603050405020304" pitchFamily="18" charset="-34"/>
                <a:hlinkClick r:id="rId3"/>
              </a:rPr>
            </a:br>
            <a:r>
              <a:rPr lang="en-US" sz="2400" dirty="0">
                <a:cs typeface="Angsana New" panose="02020603050405020304" pitchFamily="18" charset="-34"/>
                <a:hlinkClick r:id="rId3"/>
              </a:rPr>
              <a:t>oela/english-learner-toolkit/chap6.pdf</a:t>
            </a:r>
            <a:r>
              <a:rPr lang="en-US" sz="2400" dirty="0">
                <a:cs typeface="Angsana New" panose="02020603050405020304" pitchFamily="18" charset="-34"/>
              </a:rPr>
              <a:t>:</a:t>
            </a:r>
          </a:p>
          <a:p>
            <a:pPr lvl="1"/>
            <a:r>
              <a:rPr lang="en-US" sz="2000" dirty="0">
                <a:cs typeface="Angsana New" panose="02020603050405020304" pitchFamily="18" charset="-34"/>
              </a:rPr>
              <a:t>Tool #1: Policy Recommendations for Referral, Identification, Assessment, and Service Delivery to ELs With Disabilities</a:t>
            </a:r>
          </a:p>
          <a:p>
            <a:pPr lvl="1"/>
            <a:r>
              <a:rPr lang="en-US" sz="2000" dirty="0">
                <a:cs typeface="Angsana New" panose="02020603050405020304" pitchFamily="18" charset="-34"/>
              </a:rPr>
              <a:t>Tool #2: </a:t>
            </a:r>
            <a:r>
              <a:rPr lang="en-US" sz="2000" dirty="0"/>
              <a:t>Language Differences Versus Disabilities Matrix</a:t>
            </a:r>
            <a:endParaRPr lang="en-US" sz="2000" dirty="0">
              <a:cs typeface="Angsana New" panose="02020603050405020304" pitchFamily="18" charset="-34"/>
            </a:endParaRPr>
          </a:p>
          <a:p>
            <a:pPr lvl="1"/>
            <a:r>
              <a:rPr lang="en-US" sz="2000" dirty="0">
                <a:cs typeface="Angsana New" panose="02020603050405020304" pitchFamily="18" charset="-34"/>
              </a:rPr>
              <a:t>Tool #3: Developing an IEP for an English Learner With a Disability Checklist</a:t>
            </a:r>
          </a:p>
          <a:p>
            <a:pPr lvl="1"/>
            <a:r>
              <a:rPr lang="en-US" sz="2000" dirty="0">
                <a:cs typeface="Angsana New" panose="02020603050405020304" pitchFamily="18" charset="-34"/>
              </a:rPr>
              <a:t>Tool #4: How to Use Data From the Office for Civil Rights</a:t>
            </a:r>
          </a:p>
          <a:p>
            <a:pPr lvl="1"/>
            <a:r>
              <a:rPr lang="en-US" sz="2000" dirty="0">
                <a:cs typeface="Angsana New" panose="02020603050405020304" pitchFamily="18" charset="-34"/>
              </a:rPr>
              <a:t>Tool #5: “Dos” and “Don’ts” for Selecting Appropriate Accommodations for Students With Disabilities</a:t>
            </a:r>
          </a:p>
          <a:p>
            <a:r>
              <a:rPr lang="en-US" sz="2400" dirty="0">
                <a:cs typeface="Angsana New" panose="02020603050405020304" pitchFamily="18" charset="-34"/>
              </a:rPr>
              <a:t>Illinois special education notice and consent forms and translations: </a:t>
            </a:r>
            <a:r>
              <a:rPr lang="en-US" sz="2400" dirty="0">
                <a:cs typeface="Angsana New" panose="02020603050405020304" pitchFamily="18" charset="-34"/>
                <a:hlinkClick r:id="rId4"/>
              </a:rPr>
              <a:t>https://www.isbe.net/Pages/Special-Education-Required-Notice-and-Consent-Forms.aspx </a:t>
            </a:r>
            <a:endParaRPr lang="en-US" sz="2400" dirty="0">
              <a:cs typeface="Angsana New" panose="02020603050405020304" pitchFamily="18" charset="-34"/>
            </a:endParaRPr>
          </a:p>
        </p:txBody>
      </p:sp>
      <p:sp>
        <p:nvSpPr>
          <p:cNvPr id="4" name="Slide Number Placeholder 3">
            <a:extLst>
              <a:ext uri="{FF2B5EF4-FFF2-40B4-BE49-F238E27FC236}">
                <a16:creationId xmlns:a16="http://schemas.microsoft.com/office/drawing/2014/main" id="{0818308B-32F8-482F-9BEA-2070B83F8933}"/>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25</a:t>
            </a:fld>
            <a:endParaRPr lang="fr-CA" dirty="0">
              <a:solidFill>
                <a:prstClr val="black">
                  <a:tint val="75000"/>
                </a:prstClr>
              </a:solidFill>
            </a:endParaRPr>
          </a:p>
        </p:txBody>
      </p:sp>
    </p:spTree>
    <p:extLst>
      <p:ext uri="{BB962C8B-B14F-4D97-AF65-F5344CB8AC3E}">
        <p14:creationId xmlns:p14="http://schemas.microsoft.com/office/powerpoint/2010/main" val="2032146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8D64D9-3BC1-4D02-8D93-60C35C781E71}"/>
              </a:ext>
            </a:extLst>
          </p:cNvPr>
          <p:cNvSpPr>
            <a:spLocks noGrp="1"/>
          </p:cNvSpPr>
          <p:nvPr>
            <p:ph type="title"/>
          </p:nvPr>
        </p:nvSpPr>
        <p:spPr/>
        <p:txBody>
          <a:bodyPr/>
          <a:lstStyle/>
          <a:p>
            <a:r>
              <a:rPr lang="en-US" sz="4000" dirty="0">
                <a:hlinkClick r:id="rId3"/>
              </a:rPr>
              <a:t>Tools for Addressing English Learners With Disabilitie</a:t>
            </a:r>
            <a:r>
              <a:rPr lang="en-US" dirty="0">
                <a:hlinkClick r:id="rId3"/>
              </a:rPr>
              <a:t>s</a:t>
            </a:r>
            <a:endParaRPr lang="en-US" dirty="0"/>
          </a:p>
        </p:txBody>
      </p:sp>
      <p:sp>
        <p:nvSpPr>
          <p:cNvPr id="11" name="Slide Number Placeholder 10"/>
          <p:cNvSpPr>
            <a:spLocks noGrp="1"/>
          </p:cNvSpPr>
          <p:nvPr>
            <p:ph type="sldNum" sz="quarter" idx="12"/>
          </p:nvPr>
        </p:nvSpPr>
        <p:spPr/>
        <p:txBody>
          <a:bodyPr/>
          <a:lstStyle/>
          <a:p>
            <a:fld id="{51673D77-75BC-424E-BFFA-F0B1EFAD03D4}" type="slidenum">
              <a:rPr lang="en-US" smtClean="0">
                <a:solidFill>
                  <a:srgbClr val="898989"/>
                </a:solidFill>
              </a:rPr>
              <a:pPr/>
              <a:t>26</a:t>
            </a:fld>
            <a:endParaRPr lang="en-US" dirty="0">
              <a:solidFill>
                <a:srgbClr val="898989"/>
              </a:solidFill>
            </a:endParaRPr>
          </a:p>
        </p:txBody>
      </p:sp>
      <p:sp>
        <p:nvSpPr>
          <p:cNvPr id="2" name="Content Placeholder 1">
            <a:extLst>
              <a:ext uri="{FF2B5EF4-FFF2-40B4-BE49-F238E27FC236}">
                <a16:creationId xmlns:a16="http://schemas.microsoft.com/office/drawing/2014/main" id="{05B90BFE-6F82-4E34-B6C0-75A1E242A0EC}"/>
              </a:ext>
            </a:extLst>
          </p:cNvPr>
          <p:cNvSpPr>
            <a:spLocks noGrp="1"/>
          </p:cNvSpPr>
          <p:nvPr>
            <p:ph sz="quarter" idx="1"/>
          </p:nvPr>
        </p:nvSpPr>
        <p:spPr>
          <a:xfrm>
            <a:off x="715108" y="2286000"/>
            <a:ext cx="8050940" cy="3810000"/>
          </a:xfrm>
        </p:spPr>
        <p:txBody>
          <a:bodyPr/>
          <a:lstStyle/>
          <a:p>
            <a:pPr marL="0" indent="0">
              <a:spcBef>
                <a:spcPts val="600"/>
              </a:spcBef>
              <a:buNone/>
            </a:pPr>
            <a:r>
              <a:rPr lang="en-US" sz="3600" b="1" dirty="0">
                <a:solidFill>
                  <a:srgbClr val="23538D"/>
                </a:solidFill>
              </a:rPr>
              <a:t>Tool #1</a:t>
            </a:r>
            <a:r>
              <a:rPr lang="en-US" sz="3600" dirty="0"/>
              <a:t> </a:t>
            </a:r>
          </a:p>
          <a:p>
            <a:pPr marL="0" indent="0">
              <a:spcBef>
                <a:spcPts val="600"/>
              </a:spcBef>
              <a:buNone/>
            </a:pPr>
            <a:r>
              <a:rPr lang="en-US" sz="3200" b="1" i="1" dirty="0"/>
              <a:t>Referral, Identification, Assessment, and Service Delivery to ELs With Disabilities</a:t>
            </a:r>
          </a:p>
          <a:p>
            <a:pPr marL="0" indent="0">
              <a:spcBef>
                <a:spcPts val="600"/>
              </a:spcBef>
              <a:buNone/>
            </a:pPr>
            <a:r>
              <a:rPr lang="en-US" sz="2800" dirty="0"/>
              <a:t>Includes recommendations about ELs with disabilities from states with large or rapidly growing EL student populations. </a:t>
            </a:r>
          </a:p>
          <a:p>
            <a:pPr marL="0" indent="0">
              <a:buNone/>
            </a:pPr>
            <a:endParaRPr lang="en-US" sz="2400" dirty="0"/>
          </a:p>
        </p:txBody>
      </p:sp>
    </p:spTree>
    <p:extLst>
      <p:ext uri="{BB962C8B-B14F-4D97-AF65-F5344CB8AC3E}">
        <p14:creationId xmlns:p14="http://schemas.microsoft.com/office/powerpoint/2010/main" val="2476575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8D64D9-3BC1-4D02-8D93-60C35C781E71}"/>
              </a:ext>
            </a:extLst>
          </p:cNvPr>
          <p:cNvSpPr>
            <a:spLocks noGrp="1"/>
          </p:cNvSpPr>
          <p:nvPr>
            <p:ph type="title"/>
          </p:nvPr>
        </p:nvSpPr>
        <p:spPr/>
        <p:txBody>
          <a:bodyPr/>
          <a:lstStyle/>
          <a:p>
            <a:r>
              <a:rPr lang="en-US" sz="4000" dirty="0">
                <a:hlinkClick r:id="rId3"/>
              </a:rPr>
              <a:t>Tools for Addressing English Learners With Disabilities</a:t>
            </a:r>
            <a:endParaRPr lang="en-US" sz="4000" dirty="0"/>
          </a:p>
        </p:txBody>
      </p:sp>
      <p:sp>
        <p:nvSpPr>
          <p:cNvPr id="11" name="Slide Number Placeholder 10"/>
          <p:cNvSpPr>
            <a:spLocks noGrp="1"/>
          </p:cNvSpPr>
          <p:nvPr>
            <p:ph type="sldNum" sz="quarter" idx="12"/>
          </p:nvPr>
        </p:nvSpPr>
        <p:spPr/>
        <p:txBody>
          <a:bodyPr/>
          <a:lstStyle/>
          <a:p>
            <a:fld id="{51673D77-75BC-424E-BFFA-F0B1EFAD03D4}" type="slidenum">
              <a:rPr lang="en-US" smtClean="0">
                <a:solidFill>
                  <a:srgbClr val="898989"/>
                </a:solidFill>
              </a:rPr>
              <a:pPr/>
              <a:t>27</a:t>
            </a:fld>
            <a:endParaRPr lang="en-US" dirty="0">
              <a:solidFill>
                <a:srgbClr val="898989"/>
              </a:solidFill>
            </a:endParaRPr>
          </a:p>
        </p:txBody>
      </p:sp>
      <p:sp>
        <p:nvSpPr>
          <p:cNvPr id="2" name="Content Placeholder 1">
            <a:extLst>
              <a:ext uri="{FF2B5EF4-FFF2-40B4-BE49-F238E27FC236}">
                <a16:creationId xmlns:a16="http://schemas.microsoft.com/office/drawing/2014/main" id="{19216A3D-9F65-4F8E-BBF7-7A476CD28302}"/>
              </a:ext>
            </a:extLst>
          </p:cNvPr>
          <p:cNvSpPr>
            <a:spLocks noGrp="1"/>
          </p:cNvSpPr>
          <p:nvPr>
            <p:ph sz="quarter" idx="1"/>
          </p:nvPr>
        </p:nvSpPr>
        <p:spPr>
          <a:xfrm>
            <a:off x="715108" y="2286000"/>
            <a:ext cx="8050940" cy="3810000"/>
          </a:xfrm>
        </p:spPr>
        <p:txBody>
          <a:bodyPr/>
          <a:lstStyle/>
          <a:p>
            <a:pPr marL="0" indent="0">
              <a:spcBef>
                <a:spcPts val="600"/>
              </a:spcBef>
              <a:buNone/>
            </a:pPr>
            <a:r>
              <a:rPr lang="en-US" sz="3600" b="1" dirty="0">
                <a:solidFill>
                  <a:schemeClr val="tx2"/>
                </a:solidFill>
              </a:rPr>
              <a:t>Tool #2</a:t>
            </a:r>
            <a:r>
              <a:rPr lang="en-US" sz="3600" dirty="0">
                <a:solidFill>
                  <a:schemeClr val="tx2"/>
                </a:solidFill>
              </a:rPr>
              <a:t> </a:t>
            </a:r>
          </a:p>
          <a:p>
            <a:pPr marL="0" indent="0">
              <a:spcBef>
                <a:spcPts val="600"/>
              </a:spcBef>
              <a:buNone/>
            </a:pPr>
            <a:r>
              <a:rPr lang="en-US" sz="3200" b="1" i="1" dirty="0"/>
              <a:t>Considering the Influence of Language Differences and Disability on Learning Behavior</a:t>
            </a:r>
            <a:r>
              <a:rPr lang="en-US" sz="3200" b="1" dirty="0"/>
              <a:t>s</a:t>
            </a:r>
          </a:p>
          <a:p>
            <a:pPr marL="0" indent="0">
              <a:spcBef>
                <a:spcPts val="600"/>
              </a:spcBef>
              <a:buNone/>
            </a:pPr>
            <a:endParaRPr lang="en-US" sz="400" b="1" dirty="0"/>
          </a:p>
          <a:p>
            <a:pPr marL="0" indent="0">
              <a:spcBef>
                <a:spcPts val="600"/>
              </a:spcBef>
              <a:buNone/>
            </a:pPr>
            <a:r>
              <a:rPr lang="en-US" sz="2800" dirty="0"/>
              <a:t>Offers a matrix of learning behaviors organized by skill area (e.g., listening, speaking, reading) and the varying roles that language difference or disability can play in those behaviors.</a:t>
            </a:r>
          </a:p>
          <a:p>
            <a:endParaRPr lang="en-US" dirty="0"/>
          </a:p>
        </p:txBody>
      </p:sp>
    </p:spTree>
    <p:extLst>
      <p:ext uri="{BB962C8B-B14F-4D97-AF65-F5344CB8AC3E}">
        <p14:creationId xmlns:p14="http://schemas.microsoft.com/office/powerpoint/2010/main" val="2708000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8D64D9-3BC1-4D02-8D93-60C35C781E71}"/>
              </a:ext>
            </a:extLst>
          </p:cNvPr>
          <p:cNvSpPr>
            <a:spLocks noGrp="1"/>
          </p:cNvSpPr>
          <p:nvPr>
            <p:ph type="title"/>
          </p:nvPr>
        </p:nvSpPr>
        <p:spPr/>
        <p:txBody>
          <a:bodyPr/>
          <a:lstStyle/>
          <a:p>
            <a:r>
              <a:rPr lang="en-US" sz="4000" dirty="0">
                <a:hlinkClick r:id="rId3"/>
              </a:rPr>
              <a:t>Tools for Addressing English Learners With Disabilities</a:t>
            </a:r>
            <a:endParaRPr lang="en-US" sz="4000" dirty="0"/>
          </a:p>
        </p:txBody>
      </p:sp>
      <p:sp>
        <p:nvSpPr>
          <p:cNvPr id="11" name="Slide Number Placeholder 10"/>
          <p:cNvSpPr>
            <a:spLocks noGrp="1"/>
          </p:cNvSpPr>
          <p:nvPr>
            <p:ph type="sldNum" sz="quarter" idx="12"/>
          </p:nvPr>
        </p:nvSpPr>
        <p:spPr/>
        <p:txBody>
          <a:bodyPr/>
          <a:lstStyle/>
          <a:p>
            <a:fld id="{51673D77-75BC-424E-BFFA-F0B1EFAD03D4}" type="slidenum">
              <a:rPr lang="en-US" smtClean="0">
                <a:solidFill>
                  <a:srgbClr val="898989"/>
                </a:solidFill>
              </a:rPr>
              <a:pPr/>
              <a:t>28</a:t>
            </a:fld>
            <a:endParaRPr lang="en-US" dirty="0">
              <a:solidFill>
                <a:srgbClr val="898989"/>
              </a:solidFill>
            </a:endParaRPr>
          </a:p>
        </p:txBody>
      </p:sp>
      <p:sp>
        <p:nvSpPr>
          <p:cNvPr id="2" name="Content Placeholder 1">
            <a:extLst>
              <a:ext uri="{FF2B5EF4-FFF2-40B4-BE49-F238E27FC236}">
                <a16:creationId xmlns:a16="http://schemas.microsoft.com/office/drawing/2014/main" id="{A6551FF6-A6AF-4C52-BBDC-330978803260}"/>
              </a:ext>
            </a:extLst>
          </p:cNvPr>
          <p:cNvSpPr>
            <a:spLocks noGrp="1"/>
          </p:cNvSpPr>
          <p:nvPr>
            <p:ph sz="quarter" idx="1"/>
          </p:nvPr>
        </p:nvSpPr>
        <p:spPr>
          <a:xfrm>
            <a:off x="715108" y="2286000"/>
            <a:ext cx="8050940" cy="3886200"/>
          </a:xfrm>
        </p:spPr>
        <p:txBody>
          <a:bodyPr/>
          <a:lstStyle/>
          <a:p>
            <a:pPr marL="0" indent="0">
              <a:spcBef>
                <a:spcPts val="600"/>
              </a:spcBef>
              <a:buNone/>
            </a:pPr>
            <a:r>
              <a:rPr lang="en-US" sz="3600" b="1" dirty="0">
                <a:solidFill>
                  <a:srgbClr val="23538D"/>
                </a:solidFill>
              </a:rPr>
              <a:t>Tool #3</a:t>
            </a:r>
          </a:p>
          <a:p>
            <a:pPr marL="0" indent="0">
              <a:spcBef>
                <a:spcPts val="600"/>
              </a:spcBef>
              <a:buNone/>
            </a:pPr>
            <a:r>
              <a:rPr lang="en-US" sz="3200" b="1" i="1" dirty="0"/>
              <a:t>Developing an IEP for an English Learner With a Disability</a:t>
            </a:r>
          </a:p>
          <a:p>
            <a:pPr marL="0" indent="0">
              <a:spcBef>
                <a:spcPts val="600"/>
              </a:spcBef>
              <a:buNone/>
            </a:pPr>
            <a:r>
              <a:rPr lang="en-US" sz="2800" dirty="0"/>
              <a:t>This checklist of questions contain considerations for ELs during the IEP-writing process.</a:t>
            </a:r>
          </a:p>
          <a:p>
            <a:endParaRPr lang="en-US" dirty="0"/>
          </a:p>
        </p:txBody>
      </p:sp>
    </p:spTree>
    <p:extLst>
      <p:ext uri="{BB962C8B-B14F-4D97-AF65-F5344CB8AC3E}">
        <p14:creationId xmlns:p14="http://schemas.microsoft.com/office/powerpoint/2010/main" val="1111712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8D64D9-3BC1-4D02-8D93-60C35C781E71}"/>
              </a:ext>
            </a:extLst>
          </p:cNvPr>
          <p:cNvSpPr>
            <a:spLocks noGrp="1"/>
          </p:cNvSpPr>
          <p:nvPr>
            <p:ph type="title"/>
          </p:nvPr>
        </p:nvSpPr>
        <p:spPr/>
        <p:txBody>
          <a:bodyPr/>
          <a:lstStyle/>
          <a:p>
            <a:r>
              <a:rPr lang="en-US" sz="4000" dirty="0">
                <a:hlinkClick r:id="rId3"/>
              </a:rPr>
              <a:t>Tools for Addressing English Learners With Disabilities</a:t>
            </a:r>
            <a:endParaRPr lang="en-US" sz="4000" dirty="0"/>
          </a:p>
        </p:txBody>
      </p:sp>
      <p:sp>
        <p:nvSpPr>
          <p:cNvPr id="11" name="Slide Number Placeholder 10"/>
          <p:cNvSpPr>
            <a:spLocks noGrp="1"/>
          </p:cNvSpPr>
          <p:nvPr>
            <p:ph type="sldNum" sz="quarter" idx="12"/>
          </p:nvPr>
        </p:nvSpPr>
        <p:spPr/>
        <p:txBody>
          <a:bodyPr/>
          <a:lstStyle/>
          <a:p>
            <a:fld id="{51673D77-75BC-424E-BFFA-F0B1EFAD03D4}" type="slidenum">
              <a:rPr lang="en-US" smtClean="0">
                <a:solidFill>
                  <a:srgbClr val="898989"/>
                </a:solidFill>
              </a:rPr>
              <a:pPr/>
              <a:t>29</a:t>
            </a:fld>
            <a:endParaRPr lang="en-US" dirty="0">
              <a:solidFill>
                <a:srgbClr val="898989"/>
              </a:solidFill>
            </a:endParaRPr>
          </a:p>
        </p:txBody>
      </p:sp>
      <p:sp>
        <p:nvSpPr>
          <p:cNvPr id="2" name="Content Placeholder 1">
            <a:extLst>
              <a:ext uri="{FF2B5EF4-FFF2-40B4-BE49-F238E27FC236}">
                <a16:creationId xmlns:a16="http://schemas.microsoft.com/office/drawing/2014/main" id="{6D888BF1-C8CE-4967-BBDC-8B6003F5D291}"/>
              </a:ext>
            </a:extLst>
          </p:cNvPr>
          <p:cNvSpPr>
            <a:spLocks noGrp="1"/>
          </p:cNvSpPr>
          <p:nvPr>
            <p:ph sz="quarter" idx="1"/>
          </p:nvPr>
        </p:nvSpPr>
        <p:spPr>
          <a:xfrm>
            <a:off x="715108" y="2286000"/>
            <a:ext cx="8050940" cy="3810000"/>
          </a:xfrm>
        </p:spPr>
        <p:txBody>
          <a:bodyPr/>
          <a:lstStyle/>
          <a:p>
            <a:pPr marL="0" indent="0">
              <a:spcBef>
                <a:spcPts val="600"/>
              </a:spcBef>
              <a:buNone/>
            </a:pPr>
            <a:r>
              <a:rPr lang="en-US" sz="3600" b="1" dirty="0">
                <a:solidFill>
                  <a:srgbClr val="23538D"/>
                </a:solidFill>
              </a:rPr>
              <a:t>Tool #4</a:t>
            </a:r>
          </a:p>
          <a:p>
            <a:pPr marL="0" indent="0">
              <a:spcBef>
                <a:spcPts val="600"/>
              </a:spcBef>
              <a:buNone/>
            </a:pPr>
            <a:r>
              <a:rPr lang="en-US" sz="3200" b="1" i="1" dirty="0"/>
              <a:t>How to Use Data From the Office for Civil Rights’ Civil Rights Data Collection (CRDC) </a:t>
            </a:r>
          </a:p>
          <a:p>
            <a:pPr marL="0" indent="0">
              <a:spcBef>
                <a:spcPts val="600"/>
              </a:spcBef>
              <a:buNone/>
            </a:pPr>
            <a:endParaRPr lang="en-US" sz="100" dirty="0"/>
          </a:p>
          <a:p>
            <a:pPr marL="0" indent="0">
              <a:spcBef>
                <a:spcPts val="600"/>
              </a:spcBef>
              <a:buNone/>
            </a:pPr>
            <a:r>
              <a:rPr lang="en-US" sz="2800" dirty="0"/>
              <a:t>This tool provides instructions about how to access EL data at the district level, including data about ELs with disabilities.</a:t>
            </a:r>
          </a:p>
          <a:p>
            <a:pPr marL="0" indent="0">
              <a:buNone/>
            </a:pPr>
            <a:endParaRPr lang="en-US" sz="2400" dirty="0"/>
          </a:p>
        </p:txBody>
      </p:sp>
    </p:spTree>
    <p:extLst>
      <p:ext uri="{BB962C8B-B14F-4D97-AF65-F5344CB8AC3E}">
        <p14:creationId xmlns:p14="http://schemas.microsoft.com/office/powerpoint/2010/main" val="376448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01BA-E467-424C-83BB-926DD3E15E98}"/>
              </a:ext>
            </a:extLst>
          </p:cNvPr>
          <p:cNvSpPr>
            <a:spLocks noGrp="1"/>
          </p:cNvSpPr>
          <p:nvPr>
            <p:ph type="title"/>
          </p:nvPr>
        </p:nvSpPr>
        <p:spPr/>
        <p:txBody>
          <a:bodyPr/>
          <a:lstStyle/>
          <a:p>
            <a:r>
              <a:rPr lang="en-US" dirty="0"/>
              <a:t>English Learner Tool Kit Topics</a:t>
            </a:r>
          </a:p>
        </p:txBody>
      </p:sp>
      <p:sp>
        <p:nvSpPr>
          <p:cNvPr id="3" name="Content Placeholder 2">
            <a:extLst>
              <a:ext uri="{FF2B5EF4-FFF2-40B4-BE49-F238E27FC236}">
                <a16:creationId xmlns:a16="http://schemas.microsoft.com/office/drawing/2014/main" id="{34BB8641-A203-4094-9BEE-99833D057405}"/>
              </a:ext>
            </a:extLst>
          </p:cNvPr>
          <p:cNvSpPr>
            <a:spLocks noGrp="1"/>
          </p:cNvSpPr>
          <p:nvPr>
            <p:ph sz="quarter" idx="1"/>
          </p:nvPr>
        </p:nvSpPr>
        <p:spPr>
          <a:xfrm>
            <a:off x="715108" y="1600200"/>
            <a:ext cx="8050940" cy="3886200"/>
          </a:xfrm>
        </p:spPr>
        <p:txBody>
          <a:bodyPr numCol="2"/>
          <a:lstStyle/>
          <a:p>
            <a:pPr marL="465138" indent="-465138">
              <a:spcBef>
                <a:spcPts val="600"/>
              </a:spcBef>
              <a:buSzPct val="100000"/>
              <a:buFont typeface="+mj-lt"/>
              <a:buAutoNum type="arabicPeriod"/>
            </a:pPr>
            <a:r>
              <a:rPr lang="en-US" sz="2800" dirty="0"/>
              <a:t>Identifying All ELs</a:t>
            </a:r>
          </a:p>
          <a:p>
            <a:pPr marL="465138" indent="-465138">
              <a:spcBef>
                <a:spcPts val="600"/>
              </a:spcBef>
              <a:buSzPct val="100000"/>
              <a:buFont typeface="+mj-lt"/>
              <a:buAutoNum type="arabicPeriod"/>
            </a:pPr>
            <a:r>
              <a:rPr lang="en-US" sz="2800" dirty="0"/>
              <a:t>Language Assistance Programs</a:t>
            </a:r>
          </a:p>
          <a:p>
            <a:pPr marL="465138" indent="-465138">
              <a:spcBef>
                <a:spcPts val="600"/>
              </a:spcBef>
              <a:buSzPct val="100000"/>
              <a:buFont typeface="+mj-lt"/>
              <a:buAutoNum type="arabicPeriod"/>
            </a:pPr>
            <a:r>
              <a:rPr lang="en-US" sz="2800" dirty="0"/>
              <a:t>Staffing and Supports</a:t>
            </a:r>
          </a:p>
          <a:p>
            <a:pPr marL="465138" indent="-465138">
              <a:spcBef>
                <a:spcPts val="600"/>
              </a:spcBef>
              <a:buSzPct val="100000"/>
              <a:buFont typeface="+mj-lt"/>
              <a:buAutoNum type="arabicPeriod"/>
            </a:pPr>
            <a:r>
              <a:rPr lang="en-US" sz="2800" dirty="0"/>
              <a:t>Meaningful Access</a:t>
            </a:r>
          </a:p>
          <a:p>
            <a:pPr marL="465138" indent="-465138">
              <a:spcBef>
                <a:spcPts val="600"/>
              </a:spcBef>
              <a:buSzPct val="100000"/>
              <a:buFont typeface="+mj-lt"/>
              <a:buAutoNum type="arabicPeriod"/>
            </a:pPr>
            <a:r>
              <a:rPr lang="en-US" sz="2800" dirty="0"/>
              <a:t>Inclusive Environment</a:t>
            </a:r>
          </a:p>
          <a:p>
            <a:pPr marL="465138" indent="-465138">
              <a:spcBef>
                <a:spcPts val="600"/>
              </a:spcBef>
              <a:buSzPct val="100000"/>
              <a:buFont typeface="+mj-lt"/>
              <a:buAutoNum type="arabicPeriod"/>
            </a:pPr>
            <a:r>
              <a:rPr lang="en-US" sz="2800" b="1" u="sng" dirty="0"/>
              <a:t>ELs With Disabilities</a:t>
            </a:r>
          </a:p>
          <a:p>
            <a:pPr marL="514350" indent="-514350">
              <a:spcBef>
                <a:spcPts val="600"/>
              </a:spcBef>
              <a:buFont typeface="+mj-lt"/>
              <a:buAutoNum type="arabicPeriod"/>
            </a:pPr>
            <a:endParaRPr lang="en-US" sz="2800" dirty="0"/>
          </a:p>
          <a:p>
            <a:pPr marL="798513" indent="-514350">
              <a:spcBef>
                <a:spcPts val="600"/>
              </a:spcBef>
              <a:buSzPct val="100000"/>
              <a:buFont typeface="+mj-lt"/>
              <a:buAutoNum type="arabicPeriod"/>
            </a:pPr>
            <a:r>
              <a:rPr lang="en-US" sz="2800" dirty="0"/>
              <a:t>ELs Who Opt Out of Programs</a:t>
            </a:r>
          </a:p>
          <a:p>
            <a:pPr marL="798513" indent="-514350">
              <a:spcBef>
                <a:spcPts val="600"/>
              </a:spcBef>
              <a:buSzPct val="100000"/>
              <a:buFont typeface="+mj-lt"/>
              <a:buAutoNum type="arabicPeriod"/>
            </a:pPr>
            <a:r>
              <a:rPr lang="en-US" sz="2800" dirty="0"/>
              <a:t>Monitoring and Exiting EL Programs</a:t>
            </a:r>
          </a:p>
          <a:p>
            <a:pPr marL="798513" indent="-514350">
              <a:spcBef>
                <a:spcPts val="600"/>
              </a:spcBef>
              <a:buSzPct val="100000"/>
              <a:buFont typeface="+mj-lt"/>
              <a:buAutoNum type="arabicPeriod"/>
            </a:pPr>
            <a:r>
              <a:rPr lang="en-US" sz="2800" dirty="0"/>
              <a:t>Evaluation of EL Programs</a:t>
            </a:r>
          </a:p>
          <a:p>
            <a:pPr marL="798513" indent="-514350">
              <a:spcBef>
                <a:spcPts val="600"/>
              </a:spcBef>
              <a:buSzPct val="100000"/>
              <a:buFont typeface="+mj-lt"/>
              <a:buAutoNum type="arabicPeriod"/>
            </a:pPr>
            <a:r>
              <a:rPr lang="en-US" sz="2800" dirty="0"/>
              <a:t>Communication With EL Parents</a:t>
            </a:r>
          </a:p>
        </p:txBody>
      </p:sp>
    </p:spTree>
    <p:extLst>
      <p:ext uri="{BB962C8B-B14F-4D97-AF65-F5344CB8AC3E}">
        <p14:creationId xmlns:p14="http://schemas.microsoft.com/office/powerpoint/2010/main" val="2164160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8D64D9-3BC1-4D02-8D93-60C35C781E71}"/>
              </a:ext>
            </a:extLst>
          </p:cNvPr>
          <p:cNvSpPr>
            <a:spLocks noGrp="1"/>
          </p:cNvSpPr>
          <p:nvPr>
            <p:ph type="title"/>
          </p:nvPr>
        </p:nvSpPr>
        <p:spPr/>
        <p:txBody>
          <a:bodyPr/>
          <a:lstStyle/>
          <a:p>
            <a:r>
              <a:rPr lang="en-US" sz="4000" dirty="0">
                <a:hlinkClick r:id="rId3"/>
              </a:rPr>
              <a:t>Tools for Addressing English Learners With Disabilities</a:t>
            </a:r>
            <a:endParaRPr lang="en-US" sz="4000" dirty="0"/>
          </a:p>
        </p:txBody>
      </p:sp>
      <p:sp>
        <p:nvSpPr>
          <p:cNvPr id="11" name="Slide Number Placeholder 10"/>
          <p:cNvSpPr>
            <a:spLocks noGrp="1"/>
          </p:cNvSpPr>
          <p:nvPr>
            <p:ph type="sldNum" sz="quarter" idx="12"/>
          </p:nvPr>
        </p:nvSpPr>
        <p:spPr/>
        <p:txBody>
          <a:bodyPr/>
          <a:lstStyle/>
          <a:p>
            <a:fld id="{51673D77-75BC-424E-BFFA-F0B1EFAD03D4}" type="slidenum">
              <a:rPr lang="en-US" smtClean="0">
                <a:solidFill>
                  <a:srgbClr val="898989"/>
                </a:solidFill>
              </a:rPr>
              <a:pPr/>
              <a:t>30</a:t>
            </a:fld>
            <a:endParaRPr lang="en-US" dirty="0">
              <a:solidFill>
                <a:srgbClr val="898989"/>
              </a:solidFill>
            </a:endParaRPr>
          </a:p>
        </p:txBody>
      </p:sp>
      <p:sp>
        <p:nvSpPr>
          <p:cNvPr id="2" name="Content Placeholder 1">
            <a:extLst>
              <a:ext uri="{FF2B5EF4-FFF2-40B4-BE49-F238E27FC236}">
                <a16:creationId xmlns:a16="http://schemas.microsoft.com/office/drawing/2014/main" id="{4794439C-EEE4-47D7-95FF-49DA59DCFFD1}"/>
              </a:ext>
            </a:extLst>
          </p:cNvPr>
          <p:cNvSpPr>
            <a:spLocks noGrp="1"/>
          </p:cNvSpPr>
          <p:nvPr>
            <p:ph sz="quarter" idx="1"/>
          </p:nvPr>
        </p:nvSpPr>
        <p:spPr>
          <a:xfrm>
            <a:off x="715108" y="2286000"/>
            <a:ext cx="8050940" cy="3810000"/>
          </a:xfrm>
        </p:spPr>
        <p:txBody>
          <a:bodyPr/>
          <a:lstStyle/>
          <a:p>
            <a:pPr marL="0" indent="0">
              <a:spcBef>
                <a:spcPts val="600"/>
              </a:spcBef>
              <a:buNone/>
            </a:pPr>
            <a:r>
              <a:rPr lang="en-US" sz="3600" b="1" dirty="0">
                <a:solidFill>
                  <a:srgbClr val="23538D"/>
                </a:solidFill>
              </a:rPr>
              <a:t>Tool #5</a:t>
            </a:r>
          </a:p>
          <a:p>
            <a:pPr marL="0" indent="0">
              <a:spcBef>
                <a:spcPts val="600"/>
              </a:spcBef>
              <a:buNone/>
            </a:pPr>
            <a:r>
              <a:rPr lang="en-US" sz="3200" b="1" i="1" dirty="0"/>
              <a:t>Selecting Appropriate Accommodations for Students With Disabilities</a:t>
            </a:r>
          </a:p>
          <a:p>
            <a:pPr marL="0" indent="0">
              <a:spcBef>
                <a:spcPts val="600"/>
              </a:spcBef>
              <a:buNone/>
            </a:pPr>
            <a:endParaRPr lang="en-US" sz="800" b="1" i="1" dirty="0"/>
          </a:p>
          <a:p>
            <a:pPr marL="0" indent="0">
              <a:spcBef>
                <a:spcPts val="600"/>
              </a:spcBef>
              <a:buNone/>
            </a:pPr>
            <a:r>
              <a:rPr lang="en-US" sz="2800" dirty="0"/>
              <a:t>This list of “dos” and “don’ts” will provide guidance when choosing accommodations for students with disabilities. </a:t>
            </a:r>
          </a:p>
          <a:p>
            <a:pPr marL="0" indent="0">
              <a:buNone/>
            </a:pPr>
            <a:endParaRPr lang="en-US" sz="2400" dirty="0"/>
          </a:p>
        </p:txBody>
      </p:sp>
    </p:spTree>
    <p:extLst>
      <p:ext uri="{BB962C8B-B14F-4D97-AF65-F5344CB8AC3E}">
        <p14:creationId xmlns:p14="http://schemas.microsoft.com/office/powerpoint/2010/main" val="3226152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CC56-ACA7-4A85-9A50-2FAF39C4A646}"/>
              </a:ext>
            </a:extLst>
          </p:cNvPr>
          <p:cNvSpPr>
            <a:spLocks noGrp="1"/>
          </p:cNvSpPr>
          <p:nvPr>
            <p:ph type="title"/>
          </p:nvPr>
        </p:nvSpPr>
        <p:spPr/>
        <p:txBody>
          <a:bodyPr/>
          <a:lstStyle/>
          <a:p>
            <a:r>
              <a:rPr lang="en-US" dirty="0"/>
              <a:t>Background Resources</a:t>
            </a:r>
          </a:p>
        </p:txBody>
      </p:sp>
      <p:sp>
        <p:nvSpPr>
          <p:cNvPr id="3" name="Content Placeholder 2">
            <a:extLst>
              <a:ext uri="{FF2B5EF4-FFF2-40B4-BE49-F238E27FC236}">
                <a16:creationId xmlns:a16="http://schemas.microsoft.com/office/drawing/2014/main" id="{26B0F2BC-F4B6-4119-AB93-41D86BDE4C7C}"/>
              </a:ext>
            </a:extLst>
          </p:cNvPr>
          <p:cNvSpPr>
            <a:spLocks noGrp="1"/>
          </p:cNvSpPr>
          <p:nvPr>
            <p:ph sz="quarter" idx="1"/>
          </p:nvPr>
        </p:nvSpPr>
        <p:spPr/>
        <p:txBody>
          <a:bodyPr>
            <a:noAutofit/>
          </a:bodyPr>
          <a:lstStyle/>
          <a:p>
            <a:r>
              <a:rPr lang="en-US" sz="2200" dirty="0"/>
              <a:t>Fact sheet on the responsibilities of school districts</a:t>
            </a:r>
          </a:p>
          <a:p>
            <a:r>
              <a:rPr lang="en-US" sz="2200" dirty="0"/>
              <a:t>Fact sheet answering common questions about the rights of limited-English-proficient parents and guardians</a:t>
            </a:r>
          </a:p>
          <a:p>
            <a:r>
              <a:rPr lang="en-US" sz="2200" dirty="0"/>
              <a:t>Original OCR/DOJ guidance in the “Dear Colleague” letter </a:t>
            </a:r>
          </a:p>
          <a:p>
            <a:r>
              <a:rPr lang="en-US" sz="2200" dirty="0"/>
              <a:t>Translations into multiple languages</a:t>
            </a:r>
          </a:p>
          <a:p>
            <a:r>
              <a:rPr lang="en-US" sz="2200" dirty="0"/>
              <a:t>All available at: </a:t>
            </a:r>
            <a:r>
              <a:rPr lang="en-US" sz="2200" dirty="0">
                <a:hlinkClick r:id="rId3"/>
              </a:rPr>
              <a:t>https://www2.ed.gov/about/offices/list/ocr/ellresources.html</a:t>
            </a:r>
            <a:r>
              <a:rPr lang="en-US" sz="2200" dirty="0"/>
              <a:t> </a:t>
            </a:r>
          </a:p>
          <a:p>
            <a:r>
              <a:rPr lang="en-US" sz="2200" dirty="0"/>
              <a:t>Companion tool kit from the U.S. Department of Education’s Office of English Language Acquisition: </a:t>
            </a:r>
            <a:r>
              <a:rPr lang="en-US" sz="2200" dirty="0">
                <a:hlinkClick r:id="rId4"/>
              </a:rPr>
              <a:t>https://www2.ed.gov/about/offices/list/oela/english-learner-toolkit/index.html</a:t>
            </a:r>
            <a:r>
              <a:rPr lang="en-US" sz="2200" dirty="0"/>
              <a:t> </a:t>
            </a:r>
          </a:p>
        </p:txBody>
      </p:sp>
      <p:sp>
        <p:nvSpPr>
          <p:cNvPr id="4" name="Slide Number Placeholder 3">
            <a:extLst>
              <a:ext uri="{FF2B5EF4-FFF2-40B4-BE49-F238E27FC236}">
                <a16:creationId xmlns:a16="http://schemas.microsoft.com/office/drawing/2014/main" id="{3983FAFC-EB62-4371-BA7B-A11AC86D0682}"/>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31</a:t>
            </a:fld>
            <a:endParaRPr lang="fr-CA" dirty="0">
              <a:solidFill>
                <a:prstClr val="black">
                  <a:tint val="75000"/>
                </a:prstClr>
              </a:solidFill>
            </a:endParaRPr>
          </a:p>
        </p:txBody>
      </p:sp>
    </p:spTree>
    <p:extLst>
      <p:ext uri="{BB962C8B-B14F-4D97-AF65-F5344CB8AC3E}">
        <p14:creationId xmlns:p14="http://schemas.microsoft.com/office/powerpoint/2010/main" val="2494937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48C7-75BF-4364-BDA8-8391AFFF246D}"/>
              </a:ext>
            </a:extLst>
          </p:cNvPr>
          <p:cNvSpPr>
            <a:spLocks noGrp="1"/>
          </p:cNvSpPr>
          <p:nvPr>
            <p:ph type="title"/>
          </p:nvPr>
        </p:nvSpPr>
        <p:spPr/>
        <p:txBody>
          <a:bodyPr/>
          <a:lstStyle/>
          <a:p>
            <a:r>
              <a:rPr lang="en-US" dirty="0"/>
              <a:t>Further Reading</a:t>
            </a:r>
          </a:p>
        </p:txBody>
      </p:sp>
      <p:sp>
        <p:nvSpPr>
          <p:cNvPr id="3" name="Content Placeholder 2">
            <a:extLst>
              <a:ext uri="{FF2B5EF4-FFF2-40B4-BE49-F238E27FC236}">
                <a16:creationId xmlns:a16="http://schemas.microsoft.com/office/drawing/2014/main" id="{8335ECE1-F5B0-4854-8318-D9ABA0C76AAA}"/>
              </a:ext>
            </a:extLst>
          </p:cNvPr>
          <p:cNvSpPr>
            <a:spLocks noGrp="1"/>
          </p:cNvSpPr>
          <p:nvPr>
            <p:ph sz="quarter" idx="1"/>
          </p:nvPr>
        </p:nvSpPr>
        <p:spPr>
          <a:xfrm>
            <a:off x="715108" y="1447800"/>
            <a:ext cx="8050940" cy="4648200"/>
          </a:xfrm>
        </p:spPr>
        <p:txBody>
          <a:bodyPr>
            <a:noAutofit/>
          </a:bodyPr>
          <a:lstStyle/>
          <a:p>
            <a:pPr marL="457200" indent="-457200">
              <a:lnSpc>
                <a:spcPct val="90000"/>
              </a:lnSpc>
              <a:buNone/>
            </a:pPr>
            <a:r>
              <a:rPr lang="en-US" sz="1600" dirty="0"/>
              <a:t>Abadeh, H. (2015). Home-school communications: Multicultural parents of children with disabilities. </a:t>
            </a:r>
            <a:r>
              <a:rPr lang="en-US" sz="1600" i="1" dirty="0"/>
              <a:t>NABE Journal of Research and Practice, 6</a:t>
            </a:r>
            <a:r>
              <a:rPr lang="en-US" sz="1600" dirty="0"/>
              <a:t>. Retrieved from </a:t>
            </a:r>
            <a:r>
              <a:rPr lang="en-US" sz="1600" dirty="0">
                <a:hlinkClick r:id="rId3"/>
              </a:rPr>
              <a:t>https://www2.nau.edu/nabej-p/ojs/index.php/njrp/article/view/91/73</a:t>
            </a:r>
            <a:endParaRPr lang="en-US" sz="1600" dirty="0"/>
          </a:p>
          <a:p>
            <a:pPr marL="457200" indent="-457200">
              <a:lnSpc>
                <a:spcPct val="90000"/>
              </a:lnSpc>
              <a:buNone/>
            </a:pPr>
            <a:r>
              <a:rPr lang="en-US" sz="1600" dirty="0"/>
              <a:t>Abedi, J. (2006). Psychometric issues in the ELL assessment and special education eligibility. </a:t>
            </a:r>
            <a:r>
              <a:rPr lang="en-US" sz="1600" i="1" dirty="0"/>
              <a:t>Teachers College Record</a:t>
            </a:r>
            <a:r>
              <a:rPr lang="en-US" sz="1600" dirty="0"/>
              <a:t>, </a:t>
            </a:r>
            <a:r>
              <a:rPr lang="en-US" sz="1600" i="1" dirty="0"/>
              <a:t>108</a:t>
            </a:r>
            <a:r>
              <a:rPr lang="en-US" sz="1600" dirty="0"/>
              <a:t>(11), 2282–2303. Retrieved from </a:t>
            </a:r>
            <a:r>
              <a:rPr lang="en-US" sz="1600" dirty="0">
                <a:hlinkClick r:id="rId4"/>
              </a:rPr>
              <a:t>http://www.ncaase.com/docs/Abedi_TCRE782_2006.pdf</a:t>
            </a:r>
            <a:endParaRPr lang="en-US" sz="1600" dirty="0"/>
          </a:p>
          <a:p>
            <a:pPr marL="457200" indent="-457200">
              <a:lnSpc>
                <a:spcPct val="90000"/>
              </a:lnSpc>
              <a:buNone/>
            </a:pPr>
            <a:r>
              <a:rPr lang="en-US" sz="1600" dirty="0"/>
              <a:t>Adelson, V., Geva, E., &amp; Fraser, C. (2014)</a:t>
            </a:r>
            <a:r>
              <a:rPr lang="en-US" sz="1600" i="1" dirty="0"/>
              <a:t>. Identification, assessment, and instruction of English language learners with learning difficulties in the elementary and intermediate grades. </a:t>
            </a:r>
            <a:r>
              <a:rPr lang="en-US" sz="1600" dirty="0"/>
              <a:t>Toronto, Ontario, Canada: University of Toronto, Ontario Institute for Studies in Education, Applied Psychology and Human Development. Retrieved from </a:t>
            </a:r>
            <a:r>
              <a:rPr lang="en-US" sz="1600" dirty="0">
                <a:hlinkClick r:id="rId5"/>
              </a:rPr>
              <a:t>http://www.ctserc.org/assets/documents/initiatives/specific-learning-disabilities-dyslexia/archive/ELLs-with-special-needs.pdf</a:t>
            </a:r>
            <a:r>
              <a:rPr lang="en-US" sz="1600" dirty="0"/>
              <a:t> </a:t>
            </a:r>
          </a:p>
          <a:p>
            <a:pPr marL="457200" indent="-457200">
              <a:lnSpc>
                <a:spcPct val="90000"/>
              </a:lnSpc>
              <a:buNone/>
            </a:pPr>
            <a:r>
              <a:rPr lang="en-US" sz="1600" dirty="0"/>
              <a:t>Albus, D., Thurlow, M., &amp; Clapper, A. (2007). </a:t>
            </a:r>
            <a:r>
              <a:rPr lang="en-US" sz="1600" i="1" dirty="0"/>
              <a:t>Standards-based instructional strategies for English language learners with disabilities.</a:t>
            </a:r>
            <a:r>
              <a:rPr lang="en-US" sz="1600" dirty="0"/>
              <a:t> Minneapolis, MN: University of Minnesota, National Center on Educational Outcomes Retrieved from </a:t>
            </a:r>
            <a:r>
              <a:rPr lang="en-US" sz="1600" dirty="0">
                <a:hlinkClick r:id="rId6"/>
              </a:rPr>
              <a:t>http://www.cehd.umn.edu/NCEO/Onlinepubs/ELLsDis18/ELLsDisRpt18.pdf</a:t>
            </a:r>
            <a:endParaRPr lang="en-US" sz="1600" dirty="0"/>
          </a:p>
          <a:p>
            <a:pPr marL="457200" indent="-457200">
              <a:lnSpc>
                <a:spcPct val="90000"/>
              </a:lnSpc>
              <a:buNone/>
            </a:pPr>
            <a:r>
              <a:rPr lang="en-US" sz="1600" dirty="0"/>
              <a:t>Burr, E., Haas, E., &amp; Ferriere, K. (2015, July)</a:t>
            </a:r>
            <a:r>
              <a:rPr lang="en-US" sz="1600" i="1" dirty="0"/>
              <a:t>. Identifying and supporting English learner students with learning disabilities: Key issues in the literature and state practice. </a:t>
            </a:r>
            <a:r>
              <a:rPr lang="en-US" sz="1600" dirty="0"/>
              <a:t>U.S. Department of Education, Institute of Education Sciences, National Center for Education Evaluation and Regional Assistance, Regional Educational Laboratory West. Retrieved from </a:t>
            </a:r>
            <a:r>
              <a:rPr lang="en-US" sz="1600" dirty="0">
                <a:hlinkClick r:id="rId7"/>
              </a:rPr>
              <a:t>http://ies.ed.gov/ncee/edlabs/regions/west/pdf/REL_2015086.pdf</a:t>
            </a:r>
            <a:r>
              <a:rPr lang="en-US" sz="1600" dirty="0"/>
              <a:t>  </a:t>
            </a:r>
          </a:p>
        </p:txBody>
      </p:sp>
      <p:sp>
        <p:nvSpPr>
          <p:cNvPr id="4" name="Slide Number Placeholder 3">
            <a:extLst>
              <a:ext uri="{FF2B5EF4-FFF2-40B4-BE49-F238E27FC236}">
                <a16:creationId xmlns:a16="http://schemas.microsoft.com/office/drawing/2014/main" id="{1CC93289-B6D0-48FF-90EA-E9F0B401E6C8}"/>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32</a:t>
            </a:fld>
            <a:endParaRPr lang="fr-CA" dirty="0">
              <a:solidFill>
                <a:prstClr val="black">
                  <a:tint val="75000"/>
                </a:prstClr>
              </a:solidFill>
            </a:endParaRPr>
          </a:p>
        </p:txBody>
      </p:sp>
    </p:spTree>
    <p:extLst>
      <p:ext uri="{BB962C8B-B14F-4D97-AF65-F5344CB8AC3E}">
        <p14:creationId xmlns:p14="http://schemas.microsoft.com/office/powerpoint/2010/main" val="402824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1AA4-10B1-4FD2-AECD-1936905CC446}"/>
              </a:ext>
            </a:extLst>
          </p:cNvPr>
          <p:cNvSpPr>
            <a:spLocks noGrp="1"/>
          </p:cNvSpPr>
          <p:nvPr>
            <p:ph type="title"/>
          </p:nvPr>
        </p:nvSpPr>
        <p:spPr/>
        <p:txBody>
          <a:bodyPr/>
          <a:lstStyle/>
          <a:p>
            <a:r>
              <a:rPr lang="en-US" dirty="0"/>
              <a:t>Significant Legal History</a:t>
            </a:r>
          </a:p>
        </p:txBody>
      </p:sp>
      <p:sp>
        <p:nvSpPr>
          <p:cNvPr id="3" name="Content Placeholder 2">
            <a:extLst>
              <a:ext uri="{FF2B5EF4-FFF2-40B4-BE49-F238E27FC236}">
                <a16:creationId xmlns:a16="http://schemas.microsoft.com/office/drawing/2014/main" id="{35545A99-4ADF-428E-AA00-CA6E169D15FB}"/>
              </a:ext>
            </a:extLst>
          </p:cNvPr>
          <p:cNvSpPr>
            <a:spLocks noGrp="1"/>
          </p:cNvSpPr>
          <p:nvPr>
            <p:ph sz="quarter" idx="1"/>
          </p:nvPr>
        </p:nvSpPr>
        <p:spPr/>
        <p:txBody>
          <a:bodyPr/>
          <a:lstStyle/>
          <a:p>
            <a:r>
              <a:rPr lang="en-US" dirty="0">
                <a:hlinkClick r:id="rId3"/>
              </a:rPr>
              <a:t>Title VI of the Civil Rights Act, 1964</a:t>
            </a:r>
            <a:endParaRPr lang="en-US" dirty="0"/>
          </a:p>
          <a:p>
            <a:pPr lvl="1"/>
            <a:r>
              <a:rPr lang="en-US" dirty="0"/>
              <a:t>Prohibits discrimination on the grounds of race, color, or national origin by recipients of federal financial assistance. </a:t>
            </a:r>
          </a:p>
          <a:p>
            <a:pPr lvl="1"/>
            <a:r>
              <a:rPr lang="en-US" dirty="0"/>
              <a:t>The Title VI regulatory requirements have been legally interpreted to prohibit </a:t>
            </a:r>
            <a:r>
              <a:rPr lang="en-US" b="1" dirty="0">
                <a:solidFill>
                  <a:schemeClr val="tx2"/>
                </a:solidFill>
              </a:rPr>
              <a:t>denial of equal access to education </a:t>
            </a:r>
            <a:r>
              <a:rPr lang="en-US" dirty="0"/>
              <a:t>because of a language minority student's limited proficiency in English.</a:t>
            </a:r>
          </a:p>
          <a:p>
            <a:endParaRPr lang="en-US" dirty="0"/>
          </a:p>
        </p:txBody>
      </p:sp>
      <p:sp>
        <p:nvSpPr>
          <p:cNvPr id="4" name="Slide Number Placeholder 3">
            <a:extLst>
              <a:ext uri="{FF2B5EF4-FFF2-40B4-BE49-F238E27FC236}">
                <a16:creationId xmlns:a16="http://schemas.microsoft.com/office/drawing/2014/main" id="{D60DFB14-D770-4378-899F-F42844E03339}"/>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4</a:t>
            </a:fld>
            <a:endParaRPr lang="fr-CA" dirty="0">
              <a:solidFill>
                <a:prstClr val="black">
                  <a:tint val="75000"/>
                </a:prstClr>
              </a:solidFill>
            </a:endParaRPr>
          </a:p>
        </p:txBody>
      </p:sp>
    </p:spTree>
    <p:extLst>
      <p:ext uri="{BB962C8B-B14F-4D97-AF65-F5344CB8AC3E}">
        <p14:creationId xmlns:p14="http://schemas.microsoft.com/office/powerpoint/2010/main" val="4267636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F11D-B17C-4B3A-A69D-AA21FDC15154}"/>
              </a:ext>
            </a:extLst>
          </p:cNvPr>
          <p:cNvSpPr>
            <a:spLocks noGrp="1"/>
          </p:cNvSpPr>
          <p:nvPr>
            <p:ph type="title"/>
          </p:nvPr>
        </p:nvSpPr>
        <p:spPr/>
        <p:txBody>
          <a:bodyPr/>
          <a:lstStyle/>
          <a:p>
            <a:r>
              <a:rPr lang="en-US" dirty="0"/>
              <a:t>Significant Legal History</a:t>
            </a:r>
          </a:p>
        </p:txBody>
      </p:sp>
      <p:sp>
        <p:nvSpPr>
          <p:cNvPr id="3" name="Content Placeholder 2">
            <a:extLst>
              <a:ext uri="{FF2B5EF4-FFF2-40B4-BE49-F238E27FC236}">
                <a16:creationId xmlns:a16="http://schemas.microsoft.com/office/drawing/2014/main" id="{F31878D2-DFC8-4679-8A12-902A7D10C11C}"/>
              </a:ext>
            </a:extLst>
          </p:cNvPr>
          <p:cNvSpPr>
            <a:spLocks noGrp="1"/>
          </p:cNvSpPr>
          <p:nvPr>
            <p:ph sz="quarter" idx="1"/>
          </p:nvPr>
        </p:nvSpPr>
        <p:spPr/>
        <p:txBody>
          <a:bodyPr/>
          <a:lstStyle/>
          <a:p>
            <a:r>
              <a:rPr lang="en-US" i="1" dirty="0">
                <a:solidFill>
                  <a:schemeClr val="accent2"/>
                </a:solidFill>
                <a:hlinkClick r:id="rId3"/>
              </a:rPr>
              <a:t>Lau v. Nichols </a:t>
            </a:r>
            <a:r>
              <a:rPr lang="en-US" dirty="0">
                <a:solidFill>
                  <a:schemeClr val="accent2"/>
                </a:solidFill>
                <a:hlinkClick r:id="rId3"/>
              </a:rPr>
              <a:t>Court Case, 1974</a:t>
            </a:r>
            <a:endParaRPr lang="en-US" dirty="0">
              <a:solidFill>
                <a:schemeClr val="accent2"/>
              </a:solidFill>
            </a:endParaRPr>
          </a:p>
          <a:p>
            <a:pPr lvl="1"/>
            <a:r>
              <a:rPr lang="en-US" dirty="0"/>
              <a:t>Case dealt with San Francisco school system’s failure to provide English language instruction to 1,800 students of Chinese ancestry.</a:t>
            </a:r>
          </a:p>
          <a:p>
            <a:pPr lvl="1"/>
            <a:r>
              <a:rPr lang="en-US" dirty="0"/>
              <a:t>U.S. Supreme Court unanimously ruled that a lack of supplemental instruction for ELs denies them a </a:t>
            </a:r>
            <a:r>
              <a:rPr lang="en-US" b="1" dirty="0">
                <a:solidFill>
                  <a:srgbClr val="17375E"/>
                </a:solidFill>
              </a:rPr>
              <a:t>meaningful </a:t>
            </a:r>
            <a:r>
              <a:rPr lang="en-US" dirty="0"/>
              <a:t>opportunity to participate in education programs, which violates the Civil Rights Act of 1964. </a:t>
            </a:r>
          </a:p>
        </p:txBody>
      </p:sp>
      <p:sp>
        <p:nvSpPr>
          <p:cNvPr id="4" name="Slide Number Placeholder 3">
            <a:extLst>
              <a:ext uri="{FF2B5EF4-FFF2-40B4-BE49-F238E27FC236}">
                <a16:creationId xmlns:a16="http://schemas.microsoft.com/office/drawing/2014/main" id="{E9B76DD6-A468-4C80-B879-0D420A80590B}"/>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5</a:t>
            </a:fld>
            <a:endParaRPr lang="fr-CA" dirty="0">
              <a:solidFill>
                <a:prstClr val="black">
                  <a:tint val="75000"/>
                </a:prstClr>
              </a:solidFill>
            </a:endParaRPr>
          </a:p>
        </p:txBody>
      </p:sp>
    </p:spTree>
    <p:extLst>
      <p:ext uri="{BB962C8B-B14F-4D97-AF65-F5344CB8AC3E}">
        <p14:creationId xmlns:p14="http://schemas.microsoft.com/office/powerpoint/2010/main" val="300996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8976-0561-43CF-B829-3DEE5E5E5010}"/>
              </a:ext>
            </a:extLst>
          </p:cNvPr>
          <p:cNvSpPr>
            <a:spLocks noGrp="1"/>
          </p:cNvSpPr>
          <p:nvPr>
            <p:ph type="title"/>
          </p:nvPr>
        </p:nvSpPr>
        <p:spPr/>
        <p:txBody>
          <a:bodyPr/>
          <a:lstStyle/>
          <a:p>
            <a:r>
              <a:rPr lang="en-US" dirty="0"/>
              <a:t>Significant Legal History</a:t>
            </a:r>
          </a:p>
        </p:txBody>
      </p:sp>
      <p:sp>
        <p:nvSpPr>
          <p:cNvPr id="3" name="Content Placeholder 2">
            <a:extLst>
              <a:ext uri="{FF2B5EF4-FFF2-40B4-BE49-F238E27FC236}">
                <a16:creationId xmlns:a16="http://schemas.microsoft.com/office/drawing/2014/main" id="{AE8334A5-EA5F-4645-A8AC-E106776DD0FA}"/>
              </a:ext>
            </a:extLst>
          </p:cNvPr>
          <p:cNvSpPr>
            <a:spLocks noGrp="1"/>
          </p:cNvSpPr>
          <p:nvPr>
            <p:ph sz="quarter" idx="1"/>
          </p:nvPr>
        </p:nvSpPr>
        <p:spPr/>
        <p:txBody>
          <a:bodyPr/>
          <a:lstStyle/>
          <a:p>
            <a:r>
              <a:rPr lang="en-US" dirty="0">
                <a:hlinkClick r:id="rId3"/>
              </a:rPr>
              <a:t>Equal Educational Opportunities Act (EEOA), 1974</a:t>
            </a:r>
          </a:p>
          <a:p>
            <a:pPr lvl="1"/>
            <a:r>
              <a:rPr lang="en-US" dirty="0"/>
              <a:t>Prohibits states from denying equal educational opportunity to an individual on account of his or her race, color, sex, or national origin. </a:t>
            </a:r>
          </a:p>
          <a:p>
            <a:pPr lvl="1"/>
            <a:r>
              <a:rPr lang="en-US" dirty="0"/>
              <a:t>The statute specifically prohibits states from </a:t>
            </a:r>
            <a:r>
              <a:rPr lang="en-US" b="1" dirty="0">
                <a:solidFill>
                  <a:schemeClr val="tx2"/>
                </a:solidFill>
              </a:rPr>
              <a:t>denying equal educational </a:t>
            </a:r>
            <a:r>
              <a:rPr lang="en-US" dirty="0"/>
              <a:t>opportunity by the failure of an education agency to take appropriate action to overcome language barriers that impede equal participation by its students in its instructional programs. </a:t>
            </a:r>
          </a:p>
          <a:p>
            <a:endParaRPr lang="en-US" dirty="0"/>
          </a:p>
        </p:txBody>
      </p:sp>
      <p:sp>
        <p:nvSpPr>
          <p:cNvPr id="4" name="Slide Number Placeholder 3">
            <a:extLst>
              <a:ext uri="{FF2B5EF4-FFF2-40B4-BE49-F238E27FC236}">
                <a16:creationId xmlns:a16="http://schemas.microsoft.com/office/drawing/2014/main" id="{39A2CFC2-468C-4152-92E2-668FA2F50255}"/>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6</a:t>
            </a:fld>
            <a:endParaRPr lang="fr-CA" dirty="0">
              <a:solidFill>
                <a:prstClr val="black">
                  <a:tint val="75000"/>
                </a:prstClr>
              </a:solidFill>
            </a:endParaRPr>
          </a:p>
        </p:txBody>
      </p:sp>
    </p:spTree>
    <p:extLst>
      <p:ext uri="{BB962C8B-B14F-4D97-AF65-F5344CB8AC3E}">
        <p14:creationId xmlns:p14="http://schemas.microsoft.com/office/powerpoint/2010/main" val="247733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D6D86AA9-2D8D-4BEB-B1E4-39DCC56DCDF9}"/>
              </a:ext>
            </a:extLst>
          </p:cNvPr>
          <p:cNvPicPr>
            <a:picLocks noChangeAspect="1"/>
          </p:cNvPicPr>
          <p:nvPr/>
        </p:nvPicPr>
        <p:blipFill rotWithShape="1">
          <a:blip r:embed="rId3">
            <a:extLst>
              <a:ext uri="{28A0092B-C50C-407E-A947-70E740481C1C}">
                <a14:useLocalDpi xmlns:a14="http://schemas.microsoft.com/office/drawing/2010/main" val="0"/>
              </a:ext>
            </a:extLst>
          </a:blip>
          <a:srcRect t="11442" b="30804"/>
          <a:stretch/>
        </p:blipFill>
        <p:spPr>
          <a:xfrm>
            <a:off x="-76200" y="3429000"/>
            <a:ext cx="9296400" cy="3429000"/>
          </a:xfrm>
          <a:prstGeom prst="rect">
            <a:avLst/>
          </a:prstGeom>
          <a:ln w="38100">
            <a:noFill/>
          </a:ln>
        </p:spPr>
      </p:pic>
      <p:sp>
        <p:nvSpPr>
          <p:cNvPr id="7" name="Rectangle 6"/>
          <p:cNvSpPr/>
          <p:nvPr/>
        </p:nvSpPr>
        <p:spPr>
          <a:xfrm>
            <a:off x="-76200" y="-76200"/>
            <a:ext cx="9296400" cy="7010400"/>
          </a:xfrm>
          <a:prstGeom prst="rect">
            <a:avLst/>
          </a:prstGeom>
          <a:solidFill>
            <a:srgbClr val="17375E">
              <a:alpha val="3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389589" y="152400"/>
            <a:ext cx="7306611" cy="3276600"/>
          </a:xfrm>
        </p:spPr>
        <p:txBody>
          <a:bodyPr/>
          <a:lstStyle/>
          <a:p>
            <a:pPr>
              <a:spcAft>
                <a:spcPts val="600"/>
              </a:spcAft>
            </a:pPr>
            <a:r>
              <a:rPr lang="en-US" sz="3000" dirty="0"/>
              <a:t>“There is no equality of treatment merely by providing students with the same facilities, textbooks, teachers, and curriculum; for students who do not understand English are effectively foreclosed from any meaningful education.”</a:t>
            </a:r>
          </a:p>
        </p:txBody>
      </p:sp>
      <p:sp>
        <p:nvSpPr>
          <p:cNvPr id="11" name="Text Placeholder 10"/>
          <p:cNvSpPr>
            <a:spLocks noGrp="1"/>
          </p:cNvSpPr>
          <p:nvPr>
            <p:ph type="body" sz="quarter" idx="10"/>
          </p:nvPr>
        </p:nvSpPr>
        <p:spPr>
          <a:xfrm>
            <a:off x="4038600" y="2667000"/>
            <a:ext cx="4419600" cy="946150"/>
          </a:xfrm>
        </p:spPr>
        <p:txBody>
          <a:bodyPr>
            <a:normAutofit fontScale="92500"/>
          </a:bodyPr>
          <a:lstStyle/>
          <a:p>
            <a:pPr marL="0" indent="0">
              <a:buNone/>
            </a:pPr>
            <a:r>
              <a:rPr lang="en-US" sz="3200" dirty="0"/>
              <a:t>—</a:t>
            </a:r>
            <a:r>
              <a:rPr lang="en-US" sz="3200" i="1" dirty="0"/>
              <a:t>Justice William Douglas</a:t>
            </a:r>
            <a:endParaRPr lang="en-US" sz="3200" dirty="0"/>
          </a:p>
        </p:txBody>
      </p:sp>
      <p:sp>
        <p:nvSpPr>
          <p:cNvPr id="10" name="TextBox 9"/>
          <p:cNvSpPr txBox="1"/>
          <p:nvPr/>
        </p:nvSpPr>
        <p:spPr>
          <a:xfrm>
            <a:off x="7036725" y="-207998"/>
            <a:ext cx="2412075" cy="4708981"/>
          </a:xfrm>
          <a:prstGeom prst="rect">
            <a:avLst/>
          </a:prstGeom>
          <a:noFill/>
        </p:spPr>
        <p:txBody>
          <a:bodyPr wrap="square" rtlCol="0">
            <a:spAutoFit/>
          </a:bodyPr>
          <a:lstStyle/>
          <a:p>
            <a:r>
              <a:rPr lang="en-US" sz="30000" b="1" dirty="0">
                <a:solidFill>
                  <a:srgbClr val="FFFFFF">
                    <a:alpha val="30000"/>
                  </a:srgbClr>
                </a:solidFill>
                <a:cs typeface="Arial" panose="020B0604020202020204" pitchFamily="34" charset="0"/>
              </a:rPr>
              <a:t>”</a:t>
            </a:r>
          </a:p>
        </p:txBody>
      </p:sp>
    </p:spTree>
    <p:extLst>
      <p:ext uri="{BB962C8B-B14F-4D97-AF65-F5344CB8AC3E}">
        <p14:creationId xmlns:p14="http://schemas.microsoft.com/office/powerpoint/2010/main" val="136195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8A29-E417-4C2C-BFA5-B9B42C3ABBA6}"/>
              </a:ext>
            </a:extLst>
          </p:cNvPr>
          <p:cNvSpPr>
            <a:spLocks noGrp="1"/>
          </p:cNvSpPr>
          <p:nvPr>
            <p:ph type="title"/>
          </p:nvPr>
        </p:nvSpPr>
        <p:spPr/>
        <p:txBody>
          <a:bodyPr/>
          <a:lstStyle/>
          <a:p>
            <a:r>
              <a:rPr lang="en-US" dirty="0"/>
              <a:t>Legal Obligations</a:t>
            </a:r>
          </a:p>
        </p:txBody>
      </p:sp>
      <p:sp>
        <p:nvSpPr>
          <p:cNvPr id="3" name="Content Placeholder 2">
            <a:extLst>
              <a:ext uri="{FF2B5EF4-FFF2-40B4-BE49-F238E27FC236}">
                <a16:creationId xmlns:a16="http://schemas.microsoft.com/office/drawing/2014/main" id="{894A6F4B-62E0-4DF1-9C10-4EF4C0F2D97A}"/>
              </a:ext>
            </a:extLst>
          </p:cNvPr>
          <p:cNvSpPr>
            <a:spLocks noGrp="1"/>
          </p:cNvSpPr>
          <p:nvPr>
            <p:ph sz="quarter" idx="1"/>
          </p:nvPr>
        </p:nvSpPr>
        <p:spPr>
          <a:xfrm>
            <a:off x="715108" y="1600200"/>
            <a:ext cx="5685692" cy="4495800"/>
          </a:xfrm>
        </p:spPr>
        <p:txBody>
          <a:bodyPr/>
          <a:lstStyle/>
          <a:p>
            <a:r>
              <a:rPr lang="en-US" sz="2800" dirty="0"/>
              <a:t>U.S. Department of Education’s Office of Civil Rights (OCR) and the U.S. Department of Justice (DOJ) share enforcement authority.</a:t>
            </a:r>
          </a:p>
          <a:p>
            <a:r>
              <a:rPr lang="en-US" sz="2800" dirty="0"/>
              <a:t>Issued joint guidance in 2015 to help states, districts, and schools meet legal obligations to ELs.</a:t>
            </a:r>
          </a:p>
          <a:p>
            <a:r>
              <a:rPr lang="en-US" sz="2800" dirty="0"/>
              <a:t>Guidance identifies </a:t>
            </a:r>
            <a:r>
              <a:rPr lang="en-US" sz="2800" dirty="0">
                <a:hlinkClick r:id="rId3"/>
              </a:rPr>
              <a:t>10 common civil rights issues for ELs.</a:t>
            </a:r>
            <a:endParaRPr lang="en-US" sz="2800" dirty="0"/>
          </a:p>
        </p:txBody>
      </p:sp>
      <p:pic>
        <p:nvPicPr>
          <p:cNvPr id="1026" name="Picture 2" descr="Department of justice 1 Free vector in Encapsulated ...">
            <a:extLst>
              <a:ext uri="{FF2B5EF4-FFF2-40B4-BE49-F238E27FC236}">
                <a16:creationId xmlns:a16="http://schemas.microsoft.com/office/drawing/2014/main" id="{6786BBA3-2996-4D5F-B37D-4525617A4D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93854" y="1371600"/>
            <a:ext cx="2194848" cy="2187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Office of Educational Technology">
            <a:extLst>
              <a:ext uri="{FF2B5EF4-FFF2-40B4-BE49-F238E27FC236}">
                <a16:creationId xmlns:a16="http://schemas.microsoft.com/office/drawing/2014/main" id="{6AA2EB72-EF80-4736-B6C4-18B362E42F61}"/>
              </a:ext>
            </a:extLst>
          </p:cNvPr>
          <p:cNvPicPr>
            <a:picLocks noChangeAspect="1" noChangeArrowheads="1"/>
          </p:cNvPicPr>
          <p:nvPr/>
        </p:nvPicPr>
        <p:blipFill>
          <a:blip r:embed="rId6" cstate="print">
            <a:biLevel thresh="50000"/>
            <a:extLst>
              <a:ext uri="{28A0092B-C50C-407E-A947-70E740481C1C}">
                <a14:useLocalDpi xmlns:a14="http://schemas.microsoft.com/office/drawing/2010/main" val="0"/>
              </a:ext>
            </a:extLst>
          </a:blip>
          <a:srcRect/>
          <a:stretch>
            <a:fillRect/>
          </a:stretch>
        </p:blipFill>
        <p:spPr bwMode="auto">
          <a:xfrm>
            <a:off x="6593854" y="3810000"/>
            <a:ext cx="2194560" cy="215803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64FC820-CC05-45C9-813E-DA4B99DAC738}"/>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8</a:t>
            </a:fld>
            <a:endParaRPr lang="fr-CA" dirty="0">
              <a:solidFill>
                <a:prstClr val="black">
                  <a:tint val="75000"/>
                </a:prstClr>
              </a:solidFill>
            </a:endParaRPr>
          </a:p>
        </p:txBody>
      </p:sp>
    </p:spTree>
    <p:extLst>
      <p:ext uri="{BB962C8B-B14F-4D97-AF65-F5344CB8AC3E}">
        <p14:creationId xmlns:p14="http://schemas.microsoft.com/office/powerpoint/2010/main" val="3526592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5579-5391-4B20-AF4F-C90D3282020A}"/>
              </a:ext>
            </a:extLst>
          </p:cNvPr>
          <p:cNvSpPr>
            <a:spLocks noGrp="1"/>
          </p:cNvSpPr>
          <p:nvPr>
            <p:ph type="ctrTitle"/>
          </p:nvPr>
        </p:nvSpPr>
        <p:spPr>
          <a:xfrm>
            <a:off x="301637" y="2971800"/>
            <a:ext cx="8461363" cy="759509"/>
          </a:xfrm>
        </p:spPr>
        <p:txBody>
          <a:bodyPr/>
          <a:lstStyle/>
          <a:p>
            <a:pPr algn="ctr"/>
            <a:r>
              <a:rPr lang="en-US" cap="none" dirty="0"/>
              <a:t>Addressing English Learners </a:t>
            </a:r>
            <a:br>
              <a:rPr lang="en-US" cap="none" dirty="0"/>
            </a:br>
            <a:r>
              <a:rPr lang="en-US" cap="none" dirty="0"/>
              <a:t>With Disabilities</a:t>
            </a:r>
          </a:p>
        </p:txBody>
      </p:sp>
    </p:spTree>
    <p:extLst>
      <p:ext uri="{BB962C8B-B14F-4D97-AF65-F5344CB8AC3E}">
        <p14:creationId xmlns:p14="http://schemas.microsoft.com/office/powerpoint/2010/main" val="29022679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8FD323-9645-4B31-A644-176C2728F2E4}">
  <we:reference id="wa104381335"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988822C20F24E83D1DD5E4C131AA0" ma:contentTypeVersion="34" ma:contentTypeDescription="Create a new document." ma:contentTypeScope="" ma:versionID="510b8621ca45b380240d45fcf3ee2da5">
  <xsd:schema xmlns:xsd="http://www.w3.org/2001/XMLSchema" xmlns:xs="http://www.w3.org/2001/XMLSchema" xmlns:p="http://schemas.microsoft.com/office/2006/metadata/properties" xmlns:ns1="http://schemas.microsoft.com/sharepoint/v3" xmlns:ns2="6ce3111e-7420-4802-b50a-75d4e9a0b980" xmlns:ns3="d21dc803-237d-4c68-8692-8d731fd29118" xmlns:ns4="4d435f69-8686-490b-bd6d-b153bf22ab50" targetNamespace="http://schemas.microsoft.com/office/2006/metadata/properties" ma:root="true" ma:fieldsID="f5b7d2c1aa74e6ba3f7180c2fcc7e0c0" ns1:_="" ns2:_="" ns3:_="" ns4:_="">
    <xsd:import namespace="http://schemas.microsoft.com/sharepoint/v3"/>
    <xsd:import namespace="6ce3111e-7420-4802-b50a-75d4e9a0b980"/>
    <xsd:import namespace="d21dc803-237d-4c68-8692-8d731fd29118"/>
    <xsd:import namespace="4d435f69-8686-490b-bd6d-b153bf22ab50"/>
    <xsd:element name="properties">
      <xsd:complexType>
        <xsd:sequence>
          <xsd:element name="documentManagement">
            <xsd:complexType>
              <xsd:all>
                <xsd:element ref="ns2:Heading" minOccurs="0"/>
                <xsd:element ref="ns2:Sort_x0020_Order" minOccurs="0"/>
                <xsd:element ref="ns3:DisplayPage" minOccurs="0"/>
                <xsd:element ref="ns3:ParagraphBeforeLink" minOccurs="0"/>
                <xsd:element ref="ns3:ParagraphAfterLink" minOccurs="0"/>
                <xsd:element ref="ns4:Divisions" minOccurs="0"/>
                <xsd:element ref="ns2:TargetAudience" minOccurs="0"/>
                <xsd:element ref="ns2:Archive" minOccurs="0"/>
                <xsd:element ref="ns2:Archive_x0020_Date" minOccurs="0"/>
                <xsd:element ref="ns3:Grouping" minOccurs="0"/>
                <xsd:element ref="ns3:Subgroup" minOccurs="0"/>
                <xsd:element ref="ns3:Linked_x0020_on_x0020_Page" minOccurs="0"/>
                <xsd:element ref="ns3:Year" minOccurs="0"/>
                <xsd:element ref="ns2:MediaType" minOccurs="0"/>
                <xsd:element ref="ns1:PublishingStartDate" minOccurs="0"/>
                <xsd:element ref="ns1:PublishingExpirationDate" minOccurs="0"/>
                <xsd:element ref="ns2:TaxKeywordTaxHTField" minOccurs="0"/>
                <xsd:element ref="ns2:TaxCatchAll" minOccurs="0"/>
                <xsd:element ref="ns3:OriginalModifiedDate" minOccurs="0"/>
                <xsd:element ref="ns3:AdditionalPageInfo" minOccurs="0"/>
                <xsd:element ref="ns2:SharedWithUsers" minOccurs="0"/>
                <xsd:element ref="ns3:ActiveInactive" minOccurs="0"/>
                <xsd:element ref="ns3:Subbullet" minOccurs="0"/>
                <xsd:element ref="ns3:Subheading" minOccurs="0"/>
                <xsd:element ref="ns3:LifetimeViews" minOccurs="0"/>
                <xsd:element ref="ns3:ModifiedBeforeRun"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e3111e-7420-4802-b50a-75d4e9a0b980" elementFormDefault="qualified">
    <xsd:import namespace="http://schemas.microsoft.com/office/2006/documentManagement/types"/>
    <xsd:import namespace="http://schemas.microsoft.com/office/infopath/2007/PartnerControls"/>
    <xsd:element name="Heading" ma:index="1" nillable="true" ma:displayName="Heading" ma:internalName="Heading">
      <xsd:simpleType>
        <xsd:restriction base="dms:Text">
          <xsd:maxLength value="255"/>
        </xsd:restriction>
      </xsd:simpleType>
    </xsd:element>
    <xsd:element name="Sort_x0020_Order" ma:index="2" nillable="true" ma:displayName="Sort Order" ma:default="999" ma:internalName="Sort_x0020_Order" ma:percentage="FALSE">
      <xsd:simpleType>
        <xsd:restriction base="dms:Number"/>
      </xsd:simpleType>
    </xsd:element>
    <xsd:element name="TargetAudience" ma:index="7" nillable="true" ma:displayName="TargetAudience" ma:list="{5bf691bb-db4f-476f-a3f6-6f31e5686cd3}" ma:internalName="TargetAudience" ma:readOnly="false" ma:showField="Titl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Archive" ma:index="9" nillable="true" ma:displayName="Archive" ma:default="0" ma:indexed="true" ma:internalName="Archive">
      <xsd:simpleType>
        <xsd:restriction base="dms:Boolean"/>
      </xsd:simpleType>
    </xsd:element>
    <xsd:element name="Archive_x0020_Date" ma:index="10" nillable="true" ma:displayName="Archive Date" ma:format="DateOnly" ma:internalName="Archive_x0020_Date">
      <xsd:simpleType>
        <xsd:restriction base="dms:DateTime"/>
      </xsd:simpleType>
    </xsd:element>
    <xsd:element name="MediaType" ma:index="15" nillable="true" ma:displayName="MediaType" ma:list="{bc78f13e-3434-4b26-85f6-c5eb735f129d}" ma:internalName="MediaType" ma:readOnly="false" ma:showField="MediaTyp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38a83e2-3cab-4ab1-90e8-f44282484cb6"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79831f0-4889-4cf1-9c1b-f4e5c0970170}" ma:internalName="TaxCatchAll" ma:showField="CatchAllData"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1dc803-237d-4c68-8692-8d731fd29118" elementFormDefault="qualified">
    <xsd:import namespace="http://schemas.microsoft.com/office/2006/documentManagement/types"/>
    <xsd:import namespace="http://schemas.microsoft.com/office/infopath/2007/PartnerControls"/>
    <xsd:element name="DisplayPage" ma:index="3" nillable="true" ma:displayName="DisplayPage" ma:indexed="true" ma:internalName="DisplayPage">
      <xsd:simpleType>
        <xsd:restriction base="dms:Text">
          <xsd:maxLength value="255"/>
        </xsd:restriction>
      </xsd:simpleType>
    </xsd:element>
    <xsd:element name="ParagraphBeforeLink" ma:index="4" nillable="true" ma:displayName="ParagraphBeforeLink" ma:internalName="ParagraphBeforeLink">
      <xsd:simpleType>
        <xsd:restriction base="dms:Note"/>
      </xsd:simpleType>
    </xsd:element>
    <xsd:element name="ParagraphAfterLink" ma:index="5" nillable="true" ma:displayName="ParagraphAfterLink" ma:internalName="ParagraphAfterLink">
      <xsd:simpleType>
        <xsd:restriction base="dms:Note"/>
      </xsd:simpleType>
    </xsd:element>
    <xsd:element name="Grouping" ma:index="11" nillable="true" ma:displayName="Grouping" ma:indexed="true" ma:internalName="Grouping">
      <xsd:simpleType>
        <xsd:restriction base="dms:Text">
          <xsd:maxLength value="255"/>
        </xsd:restriction>
      </xsd:simpleType>
    </xsd:element>
    <xsd:element name="Subgroup" ma:index="12" nillable="true" ma:displayName="Subgroup" ma:internalName="Subgroup">
      <xsd:simpleType>
        <xsd:restriction base="dms:Text">
          <xsd:maxLength value="255"/>
        </xsd:restriction>
      </xsd:simpleType>
    </xsd:element>
    <xsd:element name="Linked_x0020_on_x0020_Page" ma:index="13" nillable="true" ma:displayName="Linked on Page" ma:default="1" ma:indexed="true" ma:internalName="Linked_x0020_on_x0020_Page">
      <xsd:simpleType>
        <xsd:restriction base="dms:Boolean"/>
      </xsd:simpleType>
    </xsd:element>
    <xsd:element name="Year" ma:index="14" nillable="true" ma:displayName="Year" ma:internalName="Year">
      <xsd:simpleType>
        <xsd:restriction base="dms:Text">
          <xsd:maxLength value="255"/>
        </xsd:restriction>
      </xsd:simpleType>
    </xsd:element>
    <xsd:element name="OriginalModifiedDate" ma:index="27" nillable="true" ma:displayName="OriginalModifiedDate" ma:format="DateOnly" ma:internalName="OriginalModifiedDate">
      <xsd:simpleType>
        <xsd:restriction base="dms:DateTime"/>
      </xsd:simpleType>
    </xsd:element>
    <xsd:element name="AdditionalPageInfo" ma:index="28" nillable="true" ma:displayName="AdditionalPageInfo" ma:internalName="AdditionalPageInfo">
      <xsd:simpleType>
        <xsd:restriction base="dms:Note">
          <xsd:maxLength value="255"/>
        </xsd:restriction>
      </xsd:simpleType>
    </xsd:element>
    <xsd:element name="ActiveInactive" ma:index="30" nillable="true" ma:displayName="Active/Inactive" ma:default="1" ma:internalName="ActiveInactive">
      <xsd:simpleType>
        <xsd:restriction base="dms:Boolean"/>
      </xsd:simpleType>
    </xsd:element>
    <xsd:element name="Subbullet" ma:index="31" nillable="true" ma:displayName="Subbullet" ma:internalName="Subbullet">
      <xsd:simpleType>
        <xsd:restriction base="dms:Note">
          <xsd:maxLength value="255"/>
        </xsd:restriction>
      </xsd:simpleType>
    </xsd:element>
    <xsd:element name="Subheading" ma:index="32" nillable="true" ma:displayName="Subheading" ma:internalName="Subheading">
      <xsd:simpleType>
        <xsd:restriction base="dms:Text">
          <xsd:maxLength value="255"/>
        </xsd:restriction>
      </xsd:simpleType>
    </xsd:element>
    <xsd:element name="LifetimeViews" ma:index="33" nillable="true" ma:displayName="LifetimeViews" ma:internalName="LifetimeViews">
      <xsd:simpleType>
        <xsd:restriction base="dms:Number"/>
      </xsd:simpleType>
    </xsd:element>
    <xsd:element name="ModifiedBeforeRun" ma:index="34" nillable="true" ma:displayName="ModifiedBeforeRun" ma:format="DateOnly" ma:internalName="ModifiedBeforeRun">
      <xsd:simpleType>
        <xsd:restriction base="dms:DateTime"/>
      </xsd:simpleType>
    </xsd:element>
    <xsd:element name="Language" ma:index="35" nillable="true" ma:displayName="Language" ma:format="Dropdown" ma:internalName="Language">
      <xsd:simpleType>
        <xsd:restriction base="dms:Choice">
          <xsd:enumeration value="Albanian"/>
          <xsd:enumeration value="Amharic"/>
          <xsd:enumeration value="Arabic"/>
          <xsd:enumeration value="Assyrian"/>
          <xsd:enumeration value="Bengali"/>
          <xsd:enumeration value="Bosnian"/>
          <xsd:enumeration value="Bulgarian"/>
          <xsd:enumeration value="Burmese"/>
          <xsd:enumeration value="Cambodian"/>
          <xsd:enumeration value="Cantonese"/>
          <xsd:enumeration value="Chinese"/>
          <xsd:enumeration value="Chinese (Simplified)"/>
          <xsd:enumeration value="Chinese (Traditional)"/>
          <xsd:enumeration value="Czech"/>
          <xsd:enumeration value="Farsi"/>
          <xsd:enumeration value="French"/>
          <xsd:enumeration value="German"/>
          <xsd:enumeration value="Greek"/>
          <xsd:enumeration value="Gujarati"/>
          <xsd:enumeration value="Haitian-Creole"/>
          <xsd:enumeration value="Haka Chin"/>
          <xsd:enumeration value="Hindi"/>
          <xsd:enumeration value="Italian"/>
          <xsd:enumeration value="Japanese"/>
          <xsd:enumeration value="Karen"/>
          <xsd:enumeration value="Khmer"/>
          <xsd:enumeration value="Kirundi"/>
          <xsd:enumeration value="Korean"/>
          <xsd:enumeration value="Lao"/>
          <xsd:enumeration value="Lithuanian"/>
          <xsd:enumeration value="Malayalam"/>
          <xsd:enumeration value="Marathi"/>
          <xsd:enumeration value="Mongolian"/>
          <xsd:enumeration value="Nepali"/>
          <xsd:enumeration value="Pashto"/>
          <xsd:enumeration value="Pilipino (Tagalog)"/>
          <xsd:enumeration value="Polish"/>
          <xsd:enumeration value="Portuguese"/>
          <xsd:enumeration value="Punjabi"/>
          <xsd:enumeration value="Romanian"/>
          <xsd:enumeration value="Russian"/>
          <xsd:enumeration value="Serbian"/>
          <xsd:enumeration value="Serbian (Cyrillic)"/>
          <xsd:enumeration value="Serbian (Latin)"/>
          <xsd:enumeration value="Somali"/>
          <xsd:enumeration value="Spanish"/>
          <xsd:enumeration value="Swahili"/>
          <xsd:enumeration value="Tamil"/>
          <xsd:enumeration value="Telugu"/>
          <xsd:enumeration value="Thai"/>
          <xsd:enumeration value="Turkish"/>
          <xsd:enumeration value="Ukrainian"/>
          <xsd:enumeration value="Urdu"/>
          <xsd:enumeration value="Uzbek"/>
          <xsd:enumeration value="Vietnamese"/>
          <xsd:enumeration value="Yoruba"/>
        </xsd:restriction>
      </xsd:simpleType>
    </xsd:element>
  </xsd:schema>
  <xsd:schema xmlns:xsd="http://www.w3.org/2001/XMLSchema" xmlns:xs="http://www.w3.org/2001/XMLSchema" xmlns:dms="http://schemas.microsoft.com/office/2006/documentManagement/types" xmlns:pc="http://schemas.microsoft.com/office/infopath/2007/PartnerControls" targetNamespace="4d435f69-8686-490b-bd6d-b153bf22ab50" elementFormDefault="qualified">
    <xsd:import namespace="http://schemas.microsoft.com/office/2006/documentManagement/types"/>
    <xsd:import namespace="http://schemas.microsoft.com/office/infopath/2007/PartnerControls"/>
    <xsd:element name="Divisions" ma:index="6" nillable="true" ma:displayName="Divisions" ma:indexed="true" ma:list="{28f31edd-5ed1-4c97-b76f-e04153e47842}" ma:internalName="Divisions" ma:showField="Title" ma:web="6ce3111e-7420-4802-b50a-75d4e9a0b98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nked_x0020_on_x0020_Page xmlns="d21dc803-237d-4c68-8692-8d731fd29118">true</Linked_x0020_on_x0020_Page>
    <ParagraphAfterLink xmlns="d21dc803-237d-4c68-8692-8d731fd29118" xsi:nil="true"/>
    <TaxKeywordTaxHTField xmlns="6ce3111e-7420-4802-b50a-75d4e9a0b980">
      <Terms xmlns="http://schemas.microsoft.com/office/infopath/2007/PartnerControls"/>
    </TaxKeywordTaxHTField>
    <Archive_x0020_Date xmlns="6ce3111e-7420-4802-b50a-75d4e9a0b980">2024-01-18T06:00:00+00:00</Archive_x0020_Date>
    <Subgroup xmlns="d21dc803-237d-4c68-8692-8d731fd29118" xsi:nil="true"/>
    <OriginalModifiedDate xmlns="d21dc803-237d-4c68-8692-8d731fd29118" xsi:nil="true"/>
    <Grouping xmlns="d21dc803-237d-4c68-8692-8d731fd29118" xsi:nil="true"/>
    <Heading xmlns="6ce3111e-7420-4802-b50a-75d4e9a0b980" xsi:nil="true"/>
    <Sort_x0020_Order xmlns="6ce3111e-7420-4802-b50a-75d4e9a0b980">999</Sort_x0020_Order>
    <Year xmlns="d21dc803-237d-4c68-8692-8d731fd29118" xsi:nil="true"/>
    <ModifiedBeforeRun xmlns="d21dc803-237d-4c68-8692-8d731fd29118" xsi:nil="true"/>
    <ParagraphBeforeLink xmlns="d21dc803-237d-4c68-8692-8d731fd29118" xsi:nil="true"/>
    <Archive xmlns="6ce3111e-7420-4802-b50a-75d4e9a0b980">true</Archive>
    <AdditionalPageInfo xmlns="d21dc803-237d-4c68-8692-8d731fd29118" xsi:nil="true"/>
    <LifetimeViews xmlns="d21dc803-237d-4c68-8692-8d731fd29118" xsi:nil="true"/>
    <Subbullet xmlns="d21dc803-237d-4c68-8692-8d731fd29118" xsi:nil="true"/>
    <PublishingExpirationDate xmlns="http://schemas.microsoft.com/sharepoint/v3" xsi:nil="true"/>
    <ActiveInactive xmlns="d21dc803-237d-4c68-8692-8d731fd29118">true</ActiveInactive>
    <Divisions xmlns="4d435f69-8686-490b-bd6d-b153bf22ab50">54</Divisions>
    <PublishingStartDate xmlns="http://schemas.microsoft.com/sharepoint/v3" xsi:nil="true"/>
    <TargetAudience xmlns="6ce3111e-7420-4802-b50a-75d4e9a0b980">
      <Value>2</Value>
    </TargetAudience>
    <MediaType xmlns="6ce3111e-7420-4802-b50a-75d4e9a0b980">
      <Value>15</Value>
      <Value>8</Value>
    </MediaType>
    <DisplayPage xmlns="d21dc803-237d-4c68-8692-8d731fd29118" xsi:nil="true"/>
    <Subheading xmlns="d21dc803-237d-4c68-8692-8d731fd29118" xsi:nil="true"/>
    <TaxCatchAll xmlns="6ce3111e-7420-4802-b50a-75d4e9a0b980"/>
    <Language xmlns="d21dc803-237d-4c68-8692-8d731fd29118" xsi:nil="true"/>
  </documentManagement>
</p:properties>
</file>

<file path=customXml/itemProps1.xml><?xml version="1.0" encoding="utf-8"?>
<ds:datastoreItem xmlns:ds="http://schemas.openxmlformats.org/officeDocument/2006/customXml" ds:itemID="{ACD44EE9-9CDA-4EF9-A933-80BAC0063360}"/>
</file>

<file path=customXml/itemProps2.xml><?xml version="1.0" encoding="utf-8"?>
<ds:datastoreItem xmlns:ds="http://schemas.openxmlformats.org/officeDocument/2006/customXml" ds:itemID="{8BAD31C5-B9AE-47DA-B9FE-934272C25741}"/>
</file>

<file path=customXml/itemProps3.xml><?xml version="1.0" encoding="utf-8"?>
<ds:datastoreItem xmlns:ds="http://schemas.openxmlformats.org/officeDocument/2006/customXml" ds:itemID="{6A1923DA-2C42-4B2E-80D2-70C2A6707BFD}"/>
</file>

<file path=docProps/app.xml><?xml version="1.0" encoding="utf-8"?>
<Properties xmlns="http://schemas.openxmlformats.org/officeDocument/2006/extended-properties" xmlns:vt="http://schemas.openxmlformats.org/officeDocument/2006/docPropsVTypes">
  <Template>EL Toolkit Intro _ edited</Template>
  <TotalTime>8591</TotalTime>
  <Words>4207</Words>
  <Application>Microsoft Office PowerPoint</Application>
  <PresentationFormat>On-screen Show (4:3)</PresentationFormat>
  <Paragraphs>304</Paragraphs>
  <Slides>32</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Angsana New</vt:lpstr>
      <vt:lpstr>Arial</vt:lpstr>
      <vt:lpstr>Britannic Bold</vt:lpstr>
      <vt:lpstr>Calibri</vt:lpstr>
      <vt:lpstr>Tw Cen MT</vt:lpstr>
      <vt:lpstr>Wingdings</vt:lpstr>
      <vt:lpstr>Wingdings 2</vt:lpstr>
      <vt:lpstr>Median</vt:lpstr>
      <vt:lpstr>1_Median</vt:lpstr>
      <vt:lpstr>Professional Development Modules: English Learner Tool Kit  Chapter 6 - English Learners With Disabilities</vt:lpstr>
      <vt:lpstr>Purpose</vt:lpstr>
      <vt:lpstr>English Learner Tool Kit Topics</vt:lpstr>
      <vt:lpstr>Significant Legal History</vt:lpstr>
      <vt:lpstr>Significant Legal History</vt:lpstr>
      <vt:lpstr>Significant Legal History</vt:lpstr>
      <vt:lpstr>“There is no equality of treatment merely by providing students with the same facilities, textbooks, teachers, and curriculum; for students who do not understand English are effectively foreclosed from any meaningful education.”</vt:lpstr>
      <vt:lpstr>Legal Obligations</vt:lpstr>
      <vt:lpstr>Addressing English Learners  With Disabilities</vt:lpstr>
      <vt:lpstr>English Learner Tool Kit</vt:lpstr>
      <vt:lpstr>English Learner Tool Kit</vt:lpstr>
      <vt:lpstr>English Learner Tool Kit</vt:lpstr>
      <vt:lpstr>Illinois Requirements</vt:lpstr>
      <vt:lpstr>Two Sets of Legal Requirements</vt:lpstr>
      <vt:lpstr>Child Find Responsibility</vt:lpstr>
      <vt:lpstr>Before the Special Education Evaluation</vt:lpstr>
      <vt:lpstr>Case Study Evaluation</vt:lpstr>
      <vt:lpstr>An IEP shall be considered “linguistically and culturally appropriate” if it addresses the language and communication needs of a student as a foundation for learning, as well as any cultural factors that may affect the student’s education. </vt:lpstr>
      <vt:lpstr>IEPs for EL Students</vt:lpstr>
      <vt:lpstr>Parent Meeting Participation</vt:lpstr>
      <vt:lpstr>Parent Meeting Participation</vt:lpstr>
      <vt:lpstr>Pause and Reflect</vt:lpstr>
      <vt:lpstr>Pause and Reflect (Continued)</vt:lpstr>
      <vt:lpstr>Additional Resources to Consider From the EL Tool Kit</vt:lpstr>
      <vt:lpstr>Resources on ELs With Disabilities</vt:lpstr>
      <vt:lpstr>Tools for Addressing English Learners With Disabilities</vt:lpstr>
      <vt:lpstr>Tools for Addressing English Learners With Disabilities</vt:lpstr>
      <vt:lpstr>Tools for Addressing English Learners With Disabilities</vt:lpstr>
      <vt:lpstr>Tools for Addressing English Learners With Disabilities</vt:lpstr>
      <vt:lpstr>Tools for Addressing English Learners With Disabilities</vt:lpstr>
      <vt:lpstr>Background Resources</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Addressing English Learners with Disabilities</dc:title>
  <dc:creator>DAVID GONZALEZ NIETO</dc:creator>
  <cp:lastModifiedBy>AGUIRRE SAMUEL</cp:lastModifiedBy>
  <cp:revision>575</cp:revision>
  <cp:lastPrinted>2017-08-02T16:49:06Z</cp:lastPrinted>
  <dcterms:created xsi:type="dcterms:W3CDTF">2013-03-29T15:08:11Z</dcterms:created>
  <dcterms:modified xsi:type="dcterms:W3CDTF">2018-09-18T14:11:37Z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TC103814939990</vt:lpwstr>
  </property>
  <property fmtid="{D5CDD505-2E9C-101B-9397-08002B2CF9AE}" pid="3" name="ContentTypeId">
    <vt:lpwstr>0x010100552988822C20F24E83D1DD5E4C131AA0</vt:lpwstr>
  </property>
  <property fmtid="{D5CDD505-2E9C-101B-9397-08002B2CF9AE}" pid="4" name="TaxKeyword">
    <vt:lpwstr/>
  </property>
</Properties>
</file>