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46.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5.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webextensions/taskpanes.xml" ContentType="application/vnd.ms-office.webextensiontaskpanes+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webextensions/webextension1.xml" ContentType="application/vnd.ms-office.webextension+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2"/>
    <p:sldMasterId id="2147484055" r:id="rId3"/>
    <p:sldMasterId id="2147484077" r:id="rId4"/>
  </p:sldMasterIdLst>
  <p:notesMasterIdLst>
    <p:notesMasterId r:id="rId28"/>
  </p:notesMasterIdLst>
  <p:handoutMasterIdLst>
    <p:handoutMasterId r:id="rId29"/>
  </p:handoutMasterIdLst>
  <p:sldIdLst>
    <p:sldId id="586" r:id="rId5"/>
    <p:sldId id="587" r:id="rId6"/>
    <p:sldId id="588" r:id="rId7"/>
    <p:sldId id="589" r:id="rId8"/>
    <p:sldId id="590" r:id="rId9"/>
    <p:sldId id="591" r:id="rId10"/>
    <p:sldId id="592" r:id="rId11"/>
    <p:sldId id="593" r:id="rId12"/>
    <p:sldId id="493" r:id="rId13"/>
    <p:sldId id="542" r:id="rId14"/>
    <p:sldId id="454" r:id="rId15"/>
    <p:sldId id="534" r:id="rId16"/>
    <p:sldId id="537" r:id="rId17"/>
    <p:sldId id="560" r:id="rId18"/>
    <p:sldId id="474" r:id="rId19"/>
    <p:sldId id="478" r:id="rId20"/>
    <p:sldId id="538" r:id="rId21"/>
    <p:sldId id="594" r:id="rId22"/>
    <p:sldId id="505" r:id="rId23"/>
    <p:sldId id="506" r:id="rId24"/>
    <p:sldId id="507" r:id="rId25"/>
    <p:sldId id="479" r:id="rId26"/>
    <p:sldId id="458" r:id="rId27"/>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521415D9-36F7-43E2-AB2F-B90AF26B5E84}">
      <p14:sectionLst xmlns:p14="http://schemas.microsoft.com/office/powerpoint/2010/main">
        <p14:section name="Introduction" id="{01385888-3278-4FD7-B6B5-BC0A5D4AF04C}">
          <p14:sldIdLst>
            <p14:sldId id="586"/>
          </p14:sldIdLst>
        </p14:section>
        <p14:section name="Background" id="{F8017B8C-A189-4630-BE7E-E521584A0755}">
          <p14:sldIdLst>
            <p14:sldId id="587"/>
            <p14:sldId id="588"/>
            <p14:sldId id="589"/>
            <p14:sldId id="590"/>
            <p14:sldId id="591"/>
            <p14:sldId id="592"/>
            <p14:sldId id="593"/>
          </p14:sldIdLst>
        </p14:section>
        <p14:section name="ELs Who Opt Out" id="{E8A0127A-B55D-4E25-B576-3C1EDEB6BC1D}">
          <p14:sldIdLst>
            <p14:sldId id="493"/>
            <p14:sldId id="542"/>
            <p14:sldId id="454"/>
            <p14:sldId id="534"/>
            <p14:sldId id="537"/>
            <p14:sldId id="560"/>
            <p14:sldId id="474"/>
            <p14:sldId id="478"/>
            <p14:sldId id="538"/>
          </p14:sldIdLst>
        </p14:section>
        <p14:section name="Supplemental Resources" id="{49EE851E-6BEC-4CAD-B6CC-ADFBAD672E3D}">
          <p14:sldIdLst>
            <p14:sldId id="594"/>
            <p14:sldId id="505"/>
            <p14:sldId id="506"/>
            <p14:sldId id="507"/>
            <p14:sldId id="479"/>
            <p14:sldId id="4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K ZANETA" initials="ZZ" lastIdx="0" clrIdx="0"/>
  <p:cmAuthor id="1" name="Furlano, Patti" initials="FP" lastIdx="14" clrIdx="1">
    <p:extLst>
      <p:ext uri="{19B8F6BF-5375-455C-9EA6-DF929625EA0E}">
        <p15:presenceInfo xmlns:p15="http://schemas.microsoft.com/office/powerpoint/2012/main" userId="S-1-5-21-1472932569-214068005-926709054-58881" providerId="AD"/>
      </p:ext>
    </p:extLst>
  </p:cmAuthor>
  <p:cmAuthor id="2" name="Shimmel, Lisa" initials="SL" lastIdx="1" clrIdx="2">
    <p:extLst>
      <p:ext uri="{19B8F6BF-5375-455C-9EA6-DF929625EA0E}">
        <p15:presenceInfo xmlns:p15="http://schemas.microsoft.com/office/powerpoint/2012/main" userId="S-1-5-21-1472932569-214068005-926709054-44542" providerId="AD"/>
      </p:ext>
    </p:extLst>
  </p:cmAuthor>
  <p:cmAuthor id="3" name="AGUIRRE SAMUEL" initials="AS" lastIdx="23" clrIdx="3">
    <p:extLst>
      <p:ext uri="{19B8F6BF-5375-455C-9EA6-DF929625EA0E}">
        <p15:presenceInfo xmlns:p15="http://schemas.microsoft.com/office/powerpoint/2012/main" userId="S-1-5-21-44243306-824406822-553663824-26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0"/>
    <a:srgbClr val="23538D"/>
    <a:srgbClr val="B8D0EE"/>
    <a:srgbClr val="8DB4E3"/>
    <a:srgbClr val="17375E"/>
    <a:srgbClr val="9EC72B"/>
    <a:srgbClr val="000000"/>
    <a:srgbClr val="B7D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75964" autoAdjust="0"/>
  </p:normalViewPr>
  <p:slideViewPr>
    <p:cSldViewPr>
      <p:cViewPr varScale="1">
        <p:scale>
          <a:sx n="65" d="100"/>
          <a:sy n="65" d="100"/>
        </p:scale>
        <p:origin x="14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68" Type="http://schemas.openxmlformats.org/officeDocument/2006/relationships/customXml" Target="../customXml/item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67"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69" Type="http://schemas.openxmlformats.org/officeDocument/2006/relationships/customXml" Target="../customXml/item3.xml"/><Relationship Id="rId8" Type="http://schemas.openxmlformats.org/officeDocument/2006/relationships/slide" Target="slides/slide4.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228" cy="464820"/>
          </a:xfrm>
          <a:prstGeom prst="rect">
            <a:avLst/>
          </a:prstGeom>
        </p:spPr>
        <p:txBody>
          <a:bodyPr vert="horz" lIns="91601" tIns="45800" rIns="91601" bIns="45800" rtlCol="0"/>
          <a:lstStyle>
            <a:lvl1pPr algn="l">
              <a:defRPr sz="1200"/>
            </a:lvl1pPr>
          </a:lstStyle>
          <a:p>
            <a:endParaRPr lang="en-US"/>
          </a:p>
        </p:txBody>
      </p:sp>
      <p:sp>
        <p:nvSpPr>
          <p:cNvPr id="3" name="Date Placeholder 2"/>
          <p:cNvSpPr>
            <a:spLocks noGrp="1"/>
          </p:cNvSpPr>
          <p:nvPr>
            <p:ph type="dt" sz="quarter" idx="1"/>
          </p:nvPr>
        </p:nvSpPr>
        <p:spPr>
          <a:xfrm>
            <a:off x="3885215" y="0"/>
            <a:ext cx="2971227" cy="464820"/>
          </a:xfrm>
          <a:prstGeom prst="rect">
            <a:avLst/>
          </a:prstGeom>
        </p:spPr>
        <p:txBody>
          <a:bodyPr vert="horz" lIns="91601" tIns="45800" rIns="91601" bIns="45800" rtlCol="0"/>
          <a:lstStyle>
            <a:lvl1pPr algn="r">
              <a:defRPr sz="1200"/>
            </a:lvl1pPr>
          </a:lstStyle>
          <a:p>
            <a:fld id="{041BB975-2753-40CC-9BDA-35CF867D80A5}" type="datetimeFigureOut">
              <a:rPr lang="en-US" smtClean="0"/>
              <a:pPr/>
              <a:t>8/31/2018</a:t>
            </a:fld>
            <a:endParaRPr lang="en-US"/>
          </a:p>
        </p:txBody>
      </p:sp>
      <p:sp>
        <p:nvSpPr>
          <p:cNvPr id="4" name="Footer Placeholder 3"/>
          <p:cNvSpPr>
            <a:spLocks noGrp="1"/>
          </p:cNvSpPr>
          <p:nvPr>
            <p:ph type="ftr" sz="quarter" idx="2"/>
          </p:nvPr>
        </p:nvSpPr>
        <p:spPr>
          <a:xfrm>
            <a:off x="0" y="8829967"/>
            <a:ext cx="2971228" cy="464820"/>
          </a:xfrm>
          <a:prstGeom prst="rect">
            <a:avLst/>
          </a:prstGeom>
        </p:spPr>
        <p:txBody>
          <a:bodyPr vert="horz" lIns="91601" tIns="45800" rIns="91601" bIns="45800" rtlCol="0" anchor="b"/>
          <a:lstStyle>
            <a:lvl1pPr algn="l">
              <a:defRPr sz="1200"/>
            </a:lvl1pPr>
          </a:lstStyle>
          <a:p>
            <a:endParaRPr lang="en-US"/>
          </a:p>
        </p:txBody>
      </p:sp>
      <p:sp>
        <p:nvSpPr>
          <p:cNvPr id="5" name="Slide Number Placeholder 4"/>
          <p:cNvSpPr>
            <a:spLocks noGrp="1"/>
          </p:cNvSpPr>
          <p:nvPr>
            <p:ph type="sldNum" sz="quarter" idx="3"/>
          </p:nvPr>
        </p:nvSpPr>
        <p:spPr>
          <a:xfrm>
            <a:off x="3885215" y="8829967"/>
            <a:ext cx="2971227" cy="464820"/>
          </a:xfrm>
          <a:prstGeom prst="rect">
            <a:avLst/>
          </a:prstGeom>
        </p:spPr>
        <p:txBody>
          <a:bodyPr vert="horz" lIns="91601" tIns="45800" rIns="91601" bIns="45800" rtlCol="0" anchor="b"/>
          <a:lstStyle>
            <a:lvl1pPr algn="r">
              <a:defRPr sz="1200"/>
            </a:lvl1pPr>
          </a:lstStyle>
          <a:p>
            <a:fld id="{AA1CB7E3-2371-4F24-A078-1DE817ED1EA0}" type="slidenum">
              <a:rPr lang="en-US" smtClean="0"/>
              <a:pPr/>
              <a:t>‹#›</a:t>
            </a:fld>
            <a:endParaRPr lang="en-US"/>
          </a:p>
        </p:txBody>
      </p:sp>
    </p:spTree>
    <p:extLst>
      <p:ext uri="{BB962C8B-B14F-4D97-AF65-F5344CB8AC3E}">
        <p14:creationId xmlns:p14="http://schemas.microsoft.com/office/powerpoint/2010/main" val="103156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1" cy="464820"/>
          </a:xfrm>
          <a:prstGeom prst="rect">
            <a:avLst/>
          </a:prstGeom>
        </p:spPr>
        <p:txBody>
          <a:bodyPr vert="horz" lIns="91601" tIns="45800" rIns="91601" bIns="45800" rtlCol="0"/>
          <a:lstStyle>
            <a:lvl1pPr algn="l">
              <a:defRPr sz="1200"/>
            </a:lvl1pPr>
          </a:lstStyle>
          <a:p>
            <a:endParaRPr lang="fr-CA"/>
          </a:p>
        </p:txBody>
      </p:sp>
      <p:sp>
        <p:nvSpPr>
          <p:cNvPr id="3" name="Espace réservé de la date 2"/>
          <p:cNvSpPr>
            <a:spLocks noGrp="1"/>
          </p:cNvSpPr>
          <p:nvPr>
            <p:ph type="dt" idx="1"/>
          </p:nvPr>
        </p:nvSpPr>
        <p:spPr>
          <a:xfrm>
            <a:off x="3884612" y="0"/>
            <a:ext cx="2971801" cy="464820"/>
          </a:xfrm>
          <a:prstGeom prst="rect">
            <a:avLst/>
          </a:prstGeom>
        </p:spPr>
        <p:txBody>
          <a:bodyPr vert="horz" lIns="91601" tIns="45800" rIns="91601" bIns="45800" rtlCol="0"/>
          <a:lstStyle>
            <a:lvl1pPr algn="r">
              <a:defRPr sz="1200"/>
            </a:lvl1pPr>
          </a:lstStyle>
          <a:p>
            <a:fld id="{1ADB9F1D-B996-4BA0-9039-613E6AF2E072}" type="datetimeFigureOut">
              <a:rPr lang="fr-FR" smtClean="0"/>
              <a:pPr/>
              <a:t>31/08/2018</a:t>
            </a:fld>
            <a:endParaRPr lang="fr-CA"/>
          </a:p>
        </p:txBody>
      </p:sp>
      <p:sp>
        <p:nvSpPr>
          <p:cNvPr id="4" name="Espace réservé de l'image des diapositives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601" tIns="45800" rIns="91601" bIns="45800" rtlCol="0" anchor="ctr"/>
          <a:lstStyle/>
          <a:p>
            <a:endParaRPr lang="fr-CA"/>
          </a:p>
        </p:txBody>
      </p:sp>
      <p:sp>
        <p:nvSpPr>
          <p:cNvPr id="5" name="Espace réservé des commentaires 4"/>
          <p:cNvSpPr>
            <a:spLocks noGrp="1"/>
          </p:cNvSpPr>
          <p:nvPr>
            <p:ph type="body" sz="quarter" idx="3"/>
          </p:nvPr>
        </p:nvSpPr>
        <p:spPr>
          <a:xfrm>
            <a:off x="685800" y="4415791"/>
            <a:ext cx="5486400" cy="4183380"/>
          </a:xfrm>
          <a:prstGeom prst="rect">
            <a:avLst/>
          </a:prstGeom>
        </p:spPr>
        <p:txBody>
          <a:bodyPr vert="horz" lIns="91601" tIns="45800" rIns="91601" bIns="4580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2971801" cy="464820"/>
          </a:xfrm>
          <a:prstGeom prst="rect">
            <a:avLst/>
          </a:prstGeom>
        </p:spPr>
        <p:txBody>
          <a:bodyPr vert="horz" lIns="91601" tIns="45800" rIns="91601" bIns="4580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2" y="8829967"/>
            <a:ext cx="2971801" cy="464820"/>
          </a:xfrm>
          <a:prstGeom prst="rect">
            <a:avLst/>
          </a:prstGeom>
        </p:spPr>
        <p:txBody>
          <a:bodyPr vert="horz" lIns="91601" tIns="45800" rIns="91601" bIns="45800" rtlCol="0" anchor="b"/>
          <a:lstStyle>
            <a:lvl1pPr algn="r">
              <a:defRPr sz="1200"/>
            </a:lvl1pPr>
          </a:lstStyle>
          <a:p>
            <a:fld id="{3F7CA053-64A5-468B-A4AC-F179676E72A7}" type="slidenum">
              <a:rPr lang="fr-CA" smtClean="0"/>
              <a:pPr/>
              <a:t>‹#›</a:t>
            </a:fld>
            <a:endParaRPr lang="fr-CA"/>
          </a:p>
        </p:txBody>
      </p:sp>
    </p:spTree>
    <p:extLst>
      <p:ext uri="{BB962C8B-B14F-4D97-AF65-F5344CB8AC3E}">
        <p14:creationId xmlns:p14="http://schemas.microsoft.com/office/powerpoint/2010/main" val="67264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lga.gov/legislation/ilcs/ilcs4.asp?DocName=010500050HArt.+14C&amp;ActID=1005&amp;ChapterID=17&amp;SeqStart=120600000&amp;SeqEnd=12210000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lga.gov/legislation/ilcs/ilcs4.asp?DocName=010500050HArt.+14C&amp;ActID=1005&amp;ChapterID=17&amp;SeqStart=120600000&amp;SeqEnd=12210000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2.ed.gov/about/offices/list/oela/english-learner-toolkit/index.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a:t>
            </a:fld>
            <a:endParaRPr lang="fr-CA"/>
          </a:p>
        </p:txBody>
      </p:sp>
    </p:spTree>
    <p:extLst>
      <p:ext uri="{BB962C8B-B14F-4D97-AF65-F5344CB8AC3E}">
        <p14:creationId xmlns:p14="http://schemas.microsoft.com/office/powerpoint/2010/main" val="353604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7 addresses the requirements for ELs</a:t>
            </a:r>
            <a:r>
              <a:rPr lang="en-US" baseline="0" dirty="0" smtClean="0"/>
              <a:t> who opt out of EL programs</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10</a:t>
            </a:fld>
            <a:endParaRPr lang="en-US" dirty="0"/>
          </a:p>
        </p:txBody>
      </p:sp>
    </p:spTree>
    <p:extLst>
      <p:ext uri="{BB962C8B-B14F-4D97-AF65-F5344CB8AC3E}">
        <p14:creationId xmlns:p14="http://schemas.microsoft.com/office/powerpoint/2010/main" val="476272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a:t>
            </a:r>
            <a:r>
              <a:rPr lang="en-US" sz="1200" kern="1200" baseline="0" dirty="0" smtClean="0">
                <a:solidFill>
                  <a:schemeClr val="tx1"/>
                </a:solidFill>
                <a:effectLst/>
                <a:latin typeface="+mn-lt"/>
                <a:ea typeface="+mn-ea"/>
                <a:cs typeface="+mn-cs"/>
              </a:rPr>
              <a:t> key requirements for addressing ELs who opt out of EL </a:t>
            </a:r>
            <a:r>
              <a:rPr lang="en-US" sz="1200" kern="1200" baseline="0" dirty="0" smtClean="0">
                <a:solidFill>
                  <a:schemeClr val="tx1"/>
                </a:solidFill>
                <a:effectLst/>
                <a:latin typeface="+mn-lt"/>
                <a:ea typeface="+mn-ea"/>
                <a:cs typeface="+mn-cs"/>
              </a:rPr>
              <a:t>programs. </a:t>
            </a:r>
            <a:r>
              <a:rPr lang="en-US" sz="1200" kern="1200" dirty="0" smtClean="0">
                <a:solidFill>
                  <a:schemeClr val="tx1"/>
                </a:solidFill>
                <a:effectLst/>
                <a:latin typeface="+mn-lt"/>
                <a:ea typeface="+mn-ea"/>
                <a:cs typeface="+mn-cs"/>
              </a:rPr>
              <a:t>Parents </a:t>
            </a:r>
            <a:r>
              <a:rPr lang="en-US" sz="1200" kern="1200" dirty="0" smtClean="0">
                <a:solidFill>
                  <a:schemeClr val="tx1"/>
                </a:solidFill>
                <a:effectLst/>
                <a:latin typeface="+mn-lt"/>
                <a:ea typeface="+mn-ea"/>
                <a:cs typeface="+mn-cs"/>
              </a:rPr>
              <a:t>can opt their child out of EL services based on informed knowledge of services. However, </a:t>
            </a:r>
            <a:r>
              <a:rPr lang="en-US" sz="1200" b="1" kern="1200" dirty="0" smtClean="0">
                <a:solidFill>
                  <a:schemeClr val="tx1"/>
                </a:solidFill>
                <a:effectLst/>
                <a:latin typeface="+mn-lt"/>
                <a:ea typeface="+mn-ea"/>
                <a:cs typeface="+mn-cs"/>
              </a:rPr>
              <a:t>staff cannot initiate or encourage parents to make such a </a:t>
            </a:r>
            <a:r>
              <a:rPr lang="en-US" sz="1200" b="1" kern="1200" dirty="0" smtClean="0">
                <a:solidFill>
                  <a:schemeClr val="tx1"/>
                </a:solidFill>
                <a:effectLst/>
                <a:latin typeface="+mn-lt"/>
                <a:ea typeface="+mn-ea"/>
                <a:cs typeface="+mn-cs"/>
              </a:rPr>
              <a:t>decision.</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Although </a:t>
            </a:r>
            <a:r>
              <a:rPr lang="en-US" sz="1200" kern="1200" dirty="0" smtClean="0">
                <a:solidFill>
                  <a:schemeClr val="tx1"/>
                </a:solidFill>
                <a:effectLst/>
                <a:latin typeface="+mn-lt"/>
                <a:ea typeface="+mn-ea"/>
                <a:cs typeface="+mn-cs"/>
              </a:rPr>
              <a:t>a child may be out of an EL program, they retain the status as an EL until meeting the criteria for reclassification.</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11</a:t>
            </a:fld>
            <a:endParaRPr lang="en-US" dirty="0"/>
          </a:p>
        </p:txBody>
      </p:sp>
    </p:spTree>
    <p:extLst>
      <p:ext uri="{BB962C8B-B14F-4D97-AF65-F5344CB8AC3E}">
        <p14:creationId xmlns:p14="http://schemas.microsoft.com/office/powerpoint/2010/main" val="142798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Continuous monitoring for progress must take place and parents must be informed in understandable language if there is not appropriate growth by offered EL services. </a:t>
            </a:r>
          </a:p>
          <a:p>
            <a:r>
              <a:rPr lang="en-US" sz="1200" kern="1200" dirty="0" smtClean="0">
                <a:solidFill>
                  <a:schemeClr val="tx1"/>
                </a:solidFill>
                <a:effectLst/>
                <a:latin typeface="+mn-lt"/>
                <a:ea typeface="+mn-ea"/>
                <a:cs typeface="+mn-cs"/>
              </a:rPr>
              <a:t>Facilitators can download the toolkit at: https://ncela.ed.gov/files/english_learner_toolkit/OELA_2017_ELsToolkit_508C.pdf</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12</a:t>
            </a:fld>
            <a:endParaRPr lang="en-US" dirty="0"/>
          </a:p>
        </p:txBody>
      </p:sp>
    </p:spTree>
    <p:extLst>
      <p:ext uri="{BB962C8B-B14F-4D97-AF65-F5344CB8AC3E}">
        <p14:creationId xmlns:p14="http://schemas.microsoft.com/office/powerpoint/2010/main" val="234799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questions contained on this slide must be considered when serving English learners who opt out of EL programs. In the toolkit, Chapter 7 allows you to complete a comprehensive checklist as you pause and reflect on your own language acquisition program: http://www2.ed.gov/about/offices/list/oela/english-learner-toolkit/index.html. </a:t>
            </a:r>
          </a:p>
          <a:p>
            <a:r>
              <a:rPr lang="en-US" sz="1200" kern="1200" dirty="0" smtClean="0">
                <a:solidFill>
                  <a:schemeClr val="tx1"/>
                </a:solidFill>
                <a:effectLst/>
                <a:latin typeface="+mn-lt"/>
                <a:ea typeface="+mn-ea"/>
                <a:cs typeface="+mn-cs"/>
              </a:rPr>
              <a:t> </a:t>
            </a:r>
          </a:p>
          <a:p>
            <a:endParaRPr lang="en-US" baseline="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13</a:t>
            </a:fld>
            <a:endParaRPr lang="fr-CA"/>
          </a:p>
        </p:txBody>
      </p:sp>
    </p:spTree>
    <p:extLst>
      <p:ext uri="{BB962C8B-B14F-4D97-AF65-F5344CB8AC3E}">
        <p14:creationId xmlns:p14="http://schemas.microsoft.com/office/powerpoint/2010/main" val="331623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14</a:t>
            </a:fld>
            <a:endParaRPr lang="fr-CA"/>
          </a:p>
        </p:txBody>
      </p:sp>
    </p:spTree>
    <p:extLst>
      <p:ext uri="{BB962C8B-B14F-4D97-AF65-F5344CB8AC3E}">
        <p14:creationId xmlns:p14="http://schemas.microsoft.com/office/powerpoint/2010/main" val="4105309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EL services placement letter mailed to parents should inform </a:t>
            </a:r>
            <a:r>
              <a:rPr lang="en-US" sz="1200" kern="1200" dirty="0" smtClean="0">
                <a:solidFill>
                  <a:schemeClr val="tx1"/>
                </a:solidFill>
                <a:effectLst/>
                <a:latin typeface="+mn-lt"/>
                <a:ea typeface="+mn-ea"/>
                <a:cs typeface="+mn-cs"/>
              </a:rPr>
              <a:t>parents </a:t>
            </a:r>
            <a:r>
              <a:rPr lang="en-US" sz="1200" kern="1200" dirty="0" smtClean="0">
                <a:solidFill>
                  <a:schemeClr val="tx1"/>
                </a:solidFill>
                <a:effectLst/>
                <a:latin typeface="+mn-lt"/>
                <a:ea typeface="+mn-ea"/>
                <a:cs typeface="+mn-cs"/>
              </a:rPr>
              <a:t>of their right to withdraw or refuse services for their student.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parent may then, if they so choose, request in writing that their child be removed from EL services</a:t>
            </a:r>
            <a:r>
              <a:rPr lang="en-US" sz="1200" kern="1200" dirty="0" smtClean="0">
                <a:solidFill>
                  <a:schemeClr val="tx1"/>
                </a:solidFill>
                <a:effectLst/>
                <a:latin typeface="+mn-lt"/>
                <a:ea typeface="+mn-ea"/>
                <a:cs typeface="+mn-cs"/>
              </a:rPr>
              <a:t>. However, </a:t>
            </a:r>
            <a:r>
              <a:rPr lang="en-US" sz="1200" b="1" kern="1200" dirty="0" smtClean="0">
                <a:solidFill>
                  <a:schemeClr val="tx1"/>
                </a:solidFill>
                <a:effectLst/>
                <a:latin typeface="+mn-lt"/>
                <a:ea typeface="+mn-ea"/>
                <a:cs typeface="+mn-cs"/>
              </a:rPr>
              <a:t>staff cannot initiate or encourage parents to make such a decision.</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Additional information on the requirements of the parent notification letter may be found in 105 ILCS 5/14C-4 linked here: </a:t>
            </a:r>
            <a:r>
              <a:rPr lang="en-US" sz="1200" u="sng" kern="1200" dirty="0" smtClean="0">
                <a:solidFill>
                  <a:schemeClr val="tx1"/>
                </a:solidFill>
                <a:effectLst/>
                <a:latin typeface="+mn-lt"/>
                <a:ea typeface="+mn-ea"/>
                <a:cs typeface="+mn-cs"/>
                <a:hlinkClick r:id="rId3"/>
              </a:rPr>
              <a:t>http://www.ilga.gov/legislation/ilcs/ilcs4.asp?DocName=010500050HArt%2E+14C&amp;ActID=1005&amp;ChapterID=17&amp;SeqStart=120600000&amp;SeqEnd=122100000</a:t>
            </a:r>
            <a:r>
              <a:rPr lang="en-US" sz="1200" kern="1200" dirty="0" smtClean="0">
                <a:solidFill>
                  <a:schemeClr val="tx1"/>
                </a:solidFill>
                <a:effectLst/>
                <a:latin typeface="+mn-lt"/>
                <a:ea typeface="+mn-ea"/>
                <a:cs typeface="+mn-cs"/>
              </a:rPr>
              <a:t>. Also,</a:t>
            </a:r>
            <a:r>
              <a:rPr lang="en-US" sz="1200" kern="1200" baseline="0" dirty="0" smtClean="0">
                <a:solidFill>
                  <a:schemeClr val="tx1"/>
                </a:solidFill>
                <a:effectLst/>
                <a:latin typeface="+mn-lt"/>
                <a:ea typeface="+mn-ea"/>
                <a:cs typeface="+mn-cs"/>
              </a:rPr>
              <a:t> see slide 20 of Module One of this series for additional details.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15</a:t>
            </a:fld>
            <a:endParaRPr lang="en-US" dirty="0"/>
          </a:p>
        </p:txBody>
      </p:sp>
    </p:spTree>
    <p:extLst>
      <p:ext uri="{BB962C8B-B14F-4D97-AF65-F5344CB8AC3E}">
        <p14:creationId xmlns:p14="http://schemas.microsoft.com/office/powerpoint/2010/main" val="3546647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ELs who opt out of the EL services still retain EL status and are assessed for English language proficiency (ELP) at least annually</a:t>
            </a:r>
            <a:r>
              <a:rPr lang="en-US" sz="1200" kern="1200" dirty="0" smtClean="0">
                <a:solidFill>
                  <a:schemeClr val="tx1"/>
                </a:solidFill>
                <a:effectLst/>
                <a:latin typeface="+mn-lt"/>
                <a:ea typeface="+mn-ea"/>
                <a:cs typeface="+mn-cs"/>
              </a:rPr>
              <a:t>. Additional information on the requirements of for</a:t>
            </a:r>
            <a:r>
              <a:rPr lang="en-US" sz="1200" kern="1200" baseline="0" dirty="0" smtClean="0">
                <a:solidFill>
                  <a:schemeClr val="tx1"/>
                </a:solidFill>
                <a:effectLst/>
                <a:latin typeface="+mn-lt"/>
                <a:ea typeface="+mn-ea"/>
                <a:cs typeface="+mn-cs"/>
              </a:rPr>
              <a:t> ELs to be annually assessed for English language proficiency can be found </a:t>
            </a:r>
            <a:r>
              <a:rPr lang="en-US" sz="1200" kern="1200" dirty="0" smtClean="0">
                <a:solidFill>
                  <a:schemeClr val="tx1"/>
                </a:solidFill>
                <a:effectLst/>
                <a:latin typeface="+mn-lt"/>
                <a:ea typeface="+mn-ea"/>
                <a:cs typeface="+mn-cs"/>
              </a:rPr>
              <a:t>in 105 ILCS 5/14C-3 linked here: </a:t>
            </a:r>
            <a:r>
              <a:rPr lang="en-US" sz="1200" u="sng" kern="1200" dirty="0" smtClean="0">
                <a:solidFill>
                  <a:schemeClr val="tx1"/>
                </a:solidFill>
                <a:effectLst/>
                <a:latin typeface="+mn-lt"/>
                <a:ea typeface="+mn-ea"/>
                <a:cs typeface="+mn-cs"/>
                <a:hlinkClick r:id="rId3"/>
              </a:rPr>
              <a:t>http://www.ilga.gov/legislation/ilcs/ilcs4.asp?DocName=010500050HArt%2E+14C&amp;ActID=1005&amp;ChapterID=17&amp;SeqStart=120600000&amp;SeqEnd=122100000</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16</a:t>
            </a:fld>
            <a:endParaRPr lang="en-US" dirty="0"/>
          </a:p>
        </p:txBody>
      </p:sp>
    </p:spTree>
    <p:extLst>
      <p:ext uri="{BB962C8B-B14F-4D97-AF65-F5344CB8AC3E}">
        <p14:creationId xmlns:p14="http://schemas.microsoft.com/office/powerpoint/2010/main" val="68386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questions contained on this slide should be considered </a:t>
            </a:r>
            <a:r>
              <a:rPr lang="en-US" sz="1200" dirty="0"/>
              <a:t>when serving English learners who opt out of EL programs</a:t>
            </a:r>
            <a:r>
              <a:rPr lang="en-US" baseline="0" dirty="0"/>
              <a:t>. In the toolkit, </a:t>
            </a:r>
            <a:r>
              <a:rPr lang="en-US" i="0" dirty="0"/>
              <a:t>Chapter 7 allows you to complete a comprehensive checklist as you pause and reflect on your own language acquisition program: </a:t>
            </a:r>
            <a:r>
              <a:rPr lang="en-US" dirty="0"/>
              <a:t>http://www2.ed.gov/about/offices/list/oela/english-learner-toolkit/index.html. </a:t>
            </a:r>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17</a:t>
            </a:fld>
            <a:endParaRPr lang="fr-CA"/>
          </a:p>
        </p:txBody>
      </p:sp>
    </p:spTree>
    <p:extLst>
      <p:ext uri="{BB962C8B-B14F-4D97-AF65-F5344CB8AC3E}">
        <p14:creationId xmlns:p14="http://schemas.microsoft.com/office/powerpoint/2010/main" val="3554782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18</a:t>
            </a:fld>
            <a:endParaRPr lang="fr-CA"/>
          </a:p>
        </p:txBody>
      </p:sp>
    </p:spTree>
    <p:extLst>
      <p:ext uri="{BB962C8B-B14F-4D97-AF65-F5344CB8AC3E}">
        <p14:creationId xmlns:p14="http://schemas.microsoft.com/office/powerpoint/2010/main" val="663211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3 tools presented in this toolkit to help educators </a:t>
            </a:r>
            <a:r>
              <a:rPr lang="en-US" sz="1200" dirty="0"/>
              <a:t>serve students who opt out of EL programs and services</a:t>
            </a:r>
            <a:r>
              <a:rPr lang="en-US" baseline="0" dirty="0"/>
              <a:t>. The tools can be found at https://www2.ed.gov/about/offices/list/oela/english-learner-toolkit/chap7.pdf</a:t>
            </a:r>
          </a:p>
          <a:p>
            <a:pPr marL="0" indent="0">
              <a:buFont typeface="Arial" panose="020B0604020202020204" pitchFamily="34" charset="0"/>
              <a:buNone/>
            </a:pPr>
            <a:endParaRPr lang="en-US" sz="1200" baseline="0" dirty="0">
              <a:solidFill>
                <a:schemeClr val="tx1"/>
              </a:solidFill>
            </a:endParaRPr>
          </a:p>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defRPr/>
            </a:pPr>
            <a:r>
              <a:rPr lang="en-US" sz="1200" dirty="0">
                <a:solidFill>
                  <a:schemeClr val="tx2"/>
                </a:solidFill>
              </a:rPr>
              <a:t>Tool #1</a:t>
            </a:r>
            <a:r>
              <a:rPr lang="en-US" sz="1200" dirty="0"/>
              <a:t>, </a:t>
            </a:r>
            <a:r>
              <a:rPr kumimoji="0" lang="en-US" sz="1600" b="1" i="1" u="none" strike="noStrike" kern="1200" cap="none" spc="0" normalizeH="0" baseline="0" noProof="0" dirty="0">
                <a:ln>
                  <a:noFill/>
                </a:ln>
                <a:solidFill>
                  <a:prstClr val="black"/>
                </a:solidFill>
                <a:effectLst/>
                <a:uLnTx/>
                <a:uFillTx/>
                <a:latin typeface="+mn-lt"/>
                <a:ea typeface="+mn-ea"/>
                <a:cs typeface="Arial" charset="0"/>
              </a:rPr>
              <a:t>Statutorily Required Elements of Parent Notification Letter</a:t>
            </a:r>
            <a:r>
              <a:rPr kumimoji="0" lang="en-US" sz="1600" b="0" i="0" u="none" strike="noStrike" kern="1200" cap="none" spc="0" normalizeH="0" baseline="0" noProof="0" dirty="0">
                <a:ln>
                  <a:noFill/>
                </a:ln>
                <a:solidFill>
                  <a:prstClr val="black"/>
                </a:solidFill>
                <a:effectLst/>
                <a:uLnTx/>
                <a:uFillTx/>
                <a:latin typeface="+mn-lt"/>
                <a:ea typeface="+mn-ea"/>
                <a:cs typeface="Arial" charset="0"/>
              </a:rPr>
              <a:t>, cites relevant Title I requirements for notifying parents of their children’s EL status and their right to opt their children out of EL programs or particular EL services.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136401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This professional development power point module is one of a ten-part series designed to introduce viewers to the </a:t>
            </a:r>
            <a:r>
              <a:rPr lang="en-US" sz="1200"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which provides an overview of legal obligations that schools/districts must address in supporting the educational needs of English learners (ELs).  This series frames federal and civil rights requirements with related Illinois statute requirements for statewide implementation.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Professional Development Modules: </a:t>
            </a:r>
            <a:r>
              <a:rPr lang="en-US" sz="1200" b="1"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are a facilitator’s guide and a resource tool. These PD Modules can also be used as a teacher support with suggestions and references to encourage inclusionary practices to ensure equity and access for English learners.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key objectives of the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Expand knowledge on legal obligations to meet the needs of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Implement inclusionary practices for equity and access for all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a resource and tool for professional learning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Serve as a companion and supplemental resource to legal guidance (“Dear Colleague Letter, OCR 2015” from US Department of Education)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Integrate Illinois-specific requirements for English learners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of the 10 self-paced PD Modules will include links to additional resources that can be downloaded.</a:t>
            </a:r>
          </a:p>
          <a:p>
            <a:r>
              <a:rPr lang="en-US" sz="1200" kern="1200" dirty="0" smtClean="0">
                <a:solidFill>
                  <a:schemeClr val="tx1"/>
                </a:solidFill>
                <a:effectLst/>
                <a:latin typeface="+mn-lt"/>
                <a:ea typeface="+mn-ea"/>
                <a:cs typeface="+mn-cs"/>
              </a:rPr>
              <a:t>Facilitators can download the EL toolkit at: https://www2.ed.gov/about/offices/list/oela/english-learner-toolkit/index.html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a:t>
            </a:fld>
            <a:endParaRPr lang="fr-CA" dirty="0"/>
          </a:p>
        </p:txBody>
      </p:sp>
    </p:spTree>
    <p:extLst>
      <p:ext uri="{BB962C8B-B14F-4D97-AF65-F5344CB8AC3E}">
        <p14:creationId xmlns:p14="http://schemas.microsoft.com/office/powerpoint/2010/main" val="1594888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3 tools presented on this Toolkit to help educators </a:t>
            </a:r>
            <a:r>
              <a:rPr lang="en-US" sz="1200" dirty="0"/>
              <a:t>serve students who opt out of EL programs and services</a:t>
            </a:r>
            <a:r>
              <a:rPr lang="en-US" baseline="0" dirty="0"/>
              <a:t>. The tools can be found here: https://www2.ed.gov/about/offices/list/oela/english-learner-toolkit/chap7.pdf</a:t>
            </a:r>
          </a:p>
          <a:p>
            <a:pPr marL="0" indent="0">
              <a:buFont typeface="Arial" panose="020B0604020202020204" pitchFamily="34" charset="0"/>
              <a:buNone/>
            </a:pPr>
            <a:endParaRPr lang="en-US" sz="1200" baseline="0" dirty="0">
              <a:solidFill>
                <a:schemeClr val="tx1"/>
              </a:solidFill>
            </a:endParaRPr>
          </a:p>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defRPr/>
            </a:pPr>
            <a:r>
              <a:rPr lang="en-US" sz="1200" dirty="0">
                <a:solidFill>
                  <a:schemeClr val="tx2"/>
                </a:solidFill>
              </a:rPr>
              <a:t>Tool #2</a:t>
            </a:r>
            <a:r>
              <a:rPr lang="en-US" sz="1200" dirty="0"/>
              <a:t>, </a:t>
            </a:r>
            <a:r>
              <a:rPr kumimoji="0" lang="en-US" sz="1600" b="1" i="1" u="none" strike="noStrike" kern="1200" cap="none" spc="0" normalizeH="0" baseline="0" noProof="0" dirty="0">
                <a:ln>
                  <a:noFill/>
                </a:ln>
                <a:solidFill>
                  <a:prstClr val="black"/>
                </a:solidFill>
                <a:effectLst/>
                <a:uLnTx/>
                <a:uFillTx/>
                <a:latin typeface="+mn-lt"/>
                <a:ea typeface="+mn-ea"/>
                <a:cs typeface="Arial" charset="0"/>
              </a:rPr>
              <a:t>Sample English Learner Programs and Services Opt-Out Notification</a:t>
            </a:r>
            <a:r>
              <a:rPr kumimoji="0" lang="en-US" sz="1600" b="0" i="0" u="none" strike="noStrike" kern="1200" cap="none" spc="0" normalizeH="0" baseline="0" noProof="0" dirty="0">
                <a:ln>
                  <a:noFill/>
                </a:ln>
                <a:solidFill>
                  <a:prstClr val="black"/>
                </a:solidFill>
                <a:effectLst/>
                <a:uLnTx/>
                <a:uFillTx/>
                <a:latin typeface="+mn-lt"/>
                <a:ea typeface="+mn-ea"/>
                <a:cs typeface="Arial" charset="0"/>
              </a:rPr>
              <a:t>, provides one example of a form that </a:t>
            </a:r>
            <a:r>
              <a:rPr kumimoji="0" lang="en-US" sz="1600" b="0" i="0" u="none" strike="noStrike" kern="1200" cap="none" spc="0" normalizeH="0" baseline="0" noProof="0" dirty="0" smtClean="0">
                <a:ln>
                  <a:noFill/>
                </a:ln>
                <a:solidFill>
                  <a:prstClr val="black"/>
                </a:solidFill>
                <a:effectLst/>
                <a:uLnTx/>
                <a:uFillTx/>
                <a:latin typeface="+mn-lt"/>
                <a:ea typeface="+mn-ea"/>
                <a:cs typeface="Arial" charset="0"/>
              </a:rPr>
              <a:t>districts </a:t>
            </a:r>
            <a:r>
              <a:rPr kumimoji="0" lang="en-US" sz="1600" b="0" i="0" u="none" strike="noStrike" kern="1200" cap="none" spc="0" normalizeH="0" baseline="0" noProof="0" dirty="0">
                <a:ln>
                  <a:noFill/>
                </a:ln>
                <a:solidFill>
                  <a:prstClr val="black"/>
                </a:solidFill>
                <a:effectLst/>
                <a:uLnTx/>
                <a:uFillTx/>
                <a:latin typeface="+mn-lt"/>
                <a:ea typeface="+mn-ea"/>
                <a:cs typeface="Arial" charset="0"/>
              </a:rPr>
              <a:t>could use to provide documentation for legal compliance when a parent has expressed the desire to opt his or her child out of EL programs or particular EL services.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1155169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3 tools presented on this Toolkit to help educators </a:t>
            </a:r>
            <a:r>
              <a:rPr lang="en-US" sz="1200" dirty="0"/>
              <a:t>serve students who opt out of EL programs and services</a:t>
            </a:r>
            <a:r>
              <a:rPr lang="en-US" baseline="0" dirty="0"/>
              <a:t>. The tools can be found here: https://www2.ed.gov/about/offices/list/oela/english-learner-toolkit/chap7.pdf</a:t>
            </a:r>
          </a:p>
          <a:p>
            <a:pPr marL="0" indent="0">
              <a:buFont typeface="Arial" panose="020B0604020202020204" pitchFamily="34" charset="0"/>
              <a:buNone/>
            </a:pPr>
            <a:endParaRPr lang="en-US" sz="1200" baseline="0" dirty="0">
              <a:solidFill>
                <a:schemeClr val="tx1"/>
              </a:solidFill>
            </a:endParaRPr>
          </a:p>
          <a:p>
            <a:pPr marL="0" marR="0" lvl="0" indent="0" algn="l" defTabSz="457200" rtl="0" eaLnBrk="1" fontAlgn="base" latinLnBrk="0" hangingPunct="1">
              <a:lnSpc>
                <a:spcPct val="100000"/>
              </a:lnSpc>
              <a:spcBef>
                <a:spcPts val="600"/>
              </a:spcBef>
              <a:spcAft>
                <a:spcPct val="0"/>
              </a:spcAft>
              <a:buClrTx/>
              <a:buSzTx/>
              <a:buFont typeface="Arial" panose="020B0604020202020204" pitchFamily="34" charset="0"/>
              <a:buNone/>
              <a:tabLst/>
              <a:defRPr/>
            </a:pPr>
            <a:r>
              <a:rPr lang="en-US" sz="1200" dirty="0">
                <a:solidFill>
                  <a:schemeClr val="tx2"/>
                </a:solidFill>
              </a:rPr>
              <a:t>Tool #3</a:t>
            </a:r>
            <a:r>
              <a:rPr lang="en-US" sz="1200" dirty="0"/>
              <a:t>, </a:t>
            </a:r>
            <a:r>
              <a:rPr kumimoji="0" lang="en-US" sz="1600" b="1" i="1" u="none" strike="noStrike" kern="1200" cap="none" spc="0" normalizeH="0" baseline="0" noProof="0" dirty="0">
                <a:ln>
                  <a:noFill/>
                </a:ln>
                <a:solidFill>
                  <a:prstClr val="black"/>
                </a:solidFill>
                <a:effectLst/>
                <a:uLnTx/>
                <a:uFillTx/>
                <a:latin typeface="+mn-lt"/>
                <a:ea typeface="+mn-ea"/>
                <a:cs typeface="Arial" charset="0"/>
              </a:rPr>
              <a:t>Sample Notification to Opt a Child Back into English Learner Programs or Services, </a:t>
            </a:r>
            <a:r>
              <a:rPr kumimoji="0" lang="en-US" sz="1600" b="0" i="0" u="none" strike="noStrike" kern="1200" cap="none" spc="0" normalizeH="0" baseline="0" noProof="0" dirty="0">
                <a:ln>
                  <a:noFill/>
                </a:ln>
                <a:solidFill>
                  <a:prstClr val="black"/>
                </a:solidFill>
                <a:effectLst/>
                <a:uLnTx/>
                <a:uFillTx/>
                <a:latin typeface="+mn-lt"/>
                <a:ea typeface="+mn-ea"/>
                <a:cs typeface="Arial" charset="0"/>
              </a:rPr>
              <a:t>provides one example of a form that </a:t>
            </a:r>
            <a:r>
              <a:rPr kumimoji="0" lang="en-US" sz="1600" b="0" i="0" u="none" strike="noStrike" kern="1200" cap="none" spc="0" normalizeH="0" baseline="0" noProof="0" dirty="0" smtClean="0">
                <a:ln>
                  <a:noFill/>
                </a:ln>
                <a:solidFill>
                  <a:prstClr val="black"/>
                </a:solidFill>
                <a:effectLst/>
                <a:uLnTx/>
                <a:uFillTx/>
                <a:latin typeface="+mn-lt"/>
                <a:ea typeface="+mn-ea"/>
                <a:cs typeface="Arial" charset="0"/>
              </a:rPr>
              <a:t>districts </a:t>
            </a:r>
            <a:r>
              <a:rPr kumimoji="0" lang="en-US" sz="1600" b="0" i="0" u="none" strike="noStrike" kern="1200" cap="none" spc="0" normalizeH="0" baseline="0" noProof="0" dirty="0">
                <a:ln>
                  <a:noFill/>
                </a:ln>
                <a:solidFill>
                  <a:prstClr val="black"/>
                </a:solidFill>
                <a:effectLst/>
                <a:uLnTx/>
                <a:uFillTx/>
                <a:latin typeface="+mn-lt"/>
                <a:ea typeface="+mn-ea"/>
                <a:cs typeface="Arial" charset="0"/>
              </a:rPr>
              <a:t>could use to provide documentation when a parent revisits his or her decision and decides to opt the child back into EL programs or particular EL services.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3956493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Here</a:t>
            </a:r>
            <a:r>
              <a:rPr lang="en-US" baseline="0" noProof="0" dirty="0" smtClean="0"/>
              <a:t> are additional resources to further support parents of ELs who opt-out of services.</a:t>
            </a:r>
            <a:endParaRPr lang="en-US" noProof="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22</a:t>
            </a:fld>
            <a:endParaRPr lang="fr-CA"/>
          </a:p>
        </p:txBody>
      </p:sp>
    </p:spTree>
    <p:extLst>
      <p:ext uri="{BB962C8B-B14F-4D97-AF65-F5344CB8AC3E}">
        <p14:creationId xmlns:p14="http://schemas.microsoft.com/office/powerpoint/2010/main" val="223299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complete list of resources to help educators serve students who opt out of EL programs is available at </a:t>
            </a:r>
            <a:r>
              <a:rPr lang="en-US" sz="1200" dirty="0">
                <a:solidFill>
                  <a:prstClr val="black"/>
                </a:solidFill>
                <a:latin typeface="+mn-lt"/>
                <a:hlinkClick r:id="rId3"/>
              </a:rPr>
              <a:t>http://www2.ed.gov/about/offices/list/oela/english-learner-toolkit/index.html</a:t>
            </a:r>
            <a:r>
              <a:rPr lang="en-US" sz="1200" dirty="0">
                <a:solidFill>
                  <a:prstClr val="black"/>
                </a:solidFill>
                <a:latin typeface="+mn-lt"/>
              </a:rPr>
              <a:t>. </a:t>
            </a:r>
          </a:p>
          <a:p>
            <a:endParaRPr lang="en-US" sz="1200" dirty="0">
              <a:solidFill>
                <a:prstClr val="black"/>
              </a:solidFill>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23</a:t>
            </a:fld>
            <a:endParaRPr lang="en-US" dirty="0"/>
          </a:p>
        </p:txBody>
      </p:sp>
    </p:spTree>
    <p:extLst>
      <p:ext uri="{BB962C8B-B14F-4D97-AF65-F5344CB8AC3E}">
        <p14:creationId xmlns:p14="http://schemas.microsoft.com/office/powerpoint/2010/main" val="410333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list is an overview of the ten topics that will be covered within the ten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These happen to be the most commonly overlooked (or violated) areas across the country.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module focuses on Chapter </a:t>
            </a:r>
            <a:r>
              <a:rPr lang="en-US" sz="1200" b="1" kern="1200" dirty="0" smtClean="0">
                <a:solidFill>
                  <a:schemeClr val="tx1"/>
                </a:solidFill>
                <a:effectLst/>
                <a:latin typeface="+mn-lt"/>
                <a:ea typeface="+mn-ea"/>
                <a:cs typeface="+mn-cs"/>
              </a:rPr>
              <a:t>7:</a:t>
            </a:r>
            <a:r>
              <a:rPr lang="en-US" sz="1200" b="1" kern="1200" baseline="0" dirty="0" smtClean="0">
                <a:solidFill>
                  <a:schemeClr val="tx1"/>
                </a:solidFill>
                <a:effectLst/>
                <a:latin typeface="+mn-lt"/>
                <a:ea typeface="+mn-ea"/>
                <a:cs typeface="+mn-cs"/>
              </a:rPr>
              <a:t> Serving English Learners Who Opt Out of EL Program</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3</a:t>
            </a:fld>
            <a:endParaRPr lang="fr-CA" dirty="0">
              <a:solidFill>
                <a:prstClr val="black"/>
              </a:solidFill>
            </a:endParaRPr>
          </a:p>
        </p:txBody>
      </p:sp>
    </p:spTree>
    <p:extLst>
      <p:ext uri="{BB962C8B-B14F-4D97-AF65-F5344CB8AC3E}">
        <p14:creationId xmlns:p14="http://schemas.microsoft.com/office/powerpoint/2010/main" val="327605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significant legal obligation. Title VI of the Civil Rights Act lays the foundation for prohibiting all aspects of discrimination and it has been legally interpreted to protect English learners (formerly labeled as Limited English Proficient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LEP, but changed to EL with passage of ESSA to eliminate deficit-labeling language).</a:t>
            </a: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4</a:t>
            </a:fld>
            <a:endParaRPr lang="fr-CA" dirty="0">
              <a:solidFill>
                <a:prstClr val="black"/>
              </a:solidFill>
            </a:endParaRPr>
          </a:p>
        </p:txBody>
      </p:sp>
    </p:spTree>
    <p:extLst>
      <p:ext uri="{BB962C8B-B14F-4D97-AF65-F5344CB8AC3E}">
        <p14:creationId xmlns:p14="http://schemas.microsoft.com/office/powerpoint/2010/main" val="342990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Lau v. Nichols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Probably the most important legal event for bilingual education was the </a:t>
            </a:r>
            <a:r>
              <a:rPr lang="en-US" sz="1200" i="1" kern="1200" dirty="0" smtClean="0">
                <a:solidFill>
                  <a:schemeClr val="tx1"/>
                </a:solidFill>
                <a:effectLst/>
                <a:latin typeface="+mn-lt"/>
                <a:ea typeface="+mn-ea"/>
                <a:cs typeface="+mn-cs"/>
              </a:rPr>
              <a:t>Lau v. Nichols </a:t>
            </a:r>
            <a:r>
              <a:rPr lang="en-US" sz="1200" kern="1200" dirty="0" smtClean="0">
                <a:solidFill>
                  <a:schemeClr val="tx1"/>
                </a:solidFill>
                <a:effectLst/>
                <a:latin typeface="+mn-lt"/>
                <a:ea typeface="+mn-ea"/>
                <a:cs typeface="+mn-cs"/>
              </a:rPr>
              <a:t>case, which was brought against the San Francisco Unified School District by the parents of nearly 1,800 Chinese students. It began as a discrimination case in 1970 when a poverty lawyer decided to represent a Chinese student who was failing in school because he could not understand the lessons and was given no special assistance. The school district countered that its policies were not discriminatory because it offered the same instruction to all students regardless of national origin. The lack of English proficiency was not the district’s fault.</a:t>
            </a:r>
          </a:p>
          <a:p>
            <a:r>
              <a:rPr lang="en-US" sz="1200" kern="1200" dirty="0" smtClean="0">
                <a:solidFill>
                  <a:schemeClr val="tx1"/>
                </a:solidFill>
                <a:effectLst/>
                <a:latin typeface="+mn-lt"/>
                <a:ea typeface="+mn-ea"/>
                <a:cs typeface="+mn-cs"/>
              </a:rPr>
              <a:t>Lower courts ruled in favor of the San Francisco schools, but in 1974 the U.S. Supreme Court ruled unanimously in favor of the plaintiffs. In his opinion, Justice William O. Douglas stated simply that “there is no equality of treatment merely by providing students with the same facilities, textbooks, teachers, and curriculum; for students who do not understand English are effectively foreclosed from any meaningful education.” The Court cited Title VI of the Civil Rights Act, noting that the students in question fall into the protected category established therein. (More information on </a:t>
            </a:r>
            <a:r>
              <a:rPr lang="en-US" sz="1200" i="1" kern="1200" dirty="0" smtClean="0">
                <a:solidFill>
                  <a:schemeClr val="tx1"/>
                </a:solidFill>
                <a:effectLst/>
                <a:latin typeface="+mn-lt"/>
                <a:ea typeface="+mn-ea"/>
                <a:cs typeface="+mn-cs"/>
              </a:rPr>
              <a:t>Lau v.</a:t>
            </a:r>
            <a:r>
              <a:rPr lang="en-US" sz="1200" i="1" kern="1200" baseline="0" dirty="0" smtClean="0">
                <a:solidFill>
                  <a:schemeClr val="tx1"/>
                </a:solidFill>
                <a:effectLst/>
                <a:latin typeface="+mn-lt"/>
                <a:ea typeface="+mn-ea"/>
                <a:cs typeface="+mn-cs"/>
              </a:rPr>
              <a:t> Nichols </a:t>
            </a:r>
            <a:r>
              <a:rPr lang="en-US" sz="1200" kern="1200" baseline="0" dirty="0" smtClean="0">
                <a:solidFill>
                  <a:schemeClr val="tx1"/>
                </a:solidFill>
                <a:effectLst/>
                <a:latin typeface="+mn-lt"/>
                <a:ea typeface="+mn-ea"/>
                <a:cs typeface="+mn-cs"/>
              </a:rPr>
              <a:t>can be found at: </a:t>
            </a:r>
            <a:r>
              <a:rPr lang="en-US" sz="1200" kern="1200" dirty="0" smtClean="0">
                <a:solidFill>
                  <a:schemeClr val="tx1"/>
                </a:solidFill>
                <a:effectLst/>
                <a:latin typeface="+mn-lt"/>
                <a:ea typeface="+mn-ea"/>
                <a:cs typeface="+mn-cs"/>
              </a:rPr>
              <a:t>https://www2.ed.gov/about/offices/list/ocr/ell/lau.html)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5</a:t>
            </a:fld>
            <a:endParaRPr lang="fr-CA"/>
          </a:p>
        </p:txBody>
      </p:sp>
    </p:spTree>
    <p:extLst>
      <p:ext uri="{BB962C8B-B14F-4D97-AF65-F5344CB8AC3E}">
        <p14:creationId xmlns:p14="http://schemas.microsoft.com/office/powerpoint/2010/main" val="137162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EEOA takes Title VI to a very specific level focused in education and mandates that education institutions cannot deny equal educational opportunity to its students.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6</a:t>
            </a:fld>
            <a:endParaRPr lang="fr-CA"/>
          </a:p>
        </p:txBody>
      </p:sp>
    </p:spTree>
    <p:extLst>
      <p:ext uri="{BB962C8B-B14F-4D97-AF65-F5344CB8AC3E}">
        <p14:creationId xmlns:p14="http://schemas.microsoft.com/office/powerpoint/2010/main" val="239163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79F9670F-B05C-4E29-9927-D8558D7BA470}" type="slidenum">
              <a:rPr lang="en-US" smtClean="0"/>
              <a:pPr/>
              <a:t>7</a:t>
            </a:fld>
            <a:endParaRPr lang="en-US" dirty="0"/>
          </a:p>
        </p:txBody>
      </p:sp>
      <p:sp>
        <p:nvSpPr>
          <p:cNvPr id="3" name="Notes Placeholder 2">
            <a:extLst>
              <a:ext uri="{FF2B5EF4-FFF2-40B4-BE49-F238E27FC236}">
                <a16:creationId xmlns:a16="http://schemas.microsoft.com/office/drawing/2014/main" id="{DB7AF13E-95E5-4754-BB9D-45AB6F34B2BF}"/>
              </a:ext>
            </a:extLst>
          </p:cNvPr>
          <p:cNvSpPr>
            <a:spLocks noGrp="1"/>
          </p:cNvSpPr>
          <p:nvPr>
            <p:ph type="body" idx="1"/>
          </p:nvPr>
        </p:nvSpPr>
        <p:spPr/>
        <p:txBody>
          <a:bodyPr/>
          <a:lstStyle/>
          <a:p>
            <a:r>
              <a:rPr lang="en-US" sz="1200" kern="1200" dirty="0" smtClean="0">
                <a:solidFill>
                  <a:schemeClr val="tx1"/>
                </a:solidFill>
                <a:effectLst/>
                <a:latin typeface="+mn-lt"/>
                <a:ea typeface="+mn-ea"/>
                <a:cs typeface="+mn-cs"/>
              </a:rPr>
              <a:t>Bottom line implication for ELs from Title VI Civil Rights, EEOA, plus </a:t>
            </a:r>
            <a:r>
              <a:rPr lang="en-US" sz="1200" i="1" kern="1200" dirty="0" smtClean="0">
                <a:solidFill>
                  <a:schemeClr val="tx1"/>
                </a:solidFill>
                <a:effectLst/>
                <a:latin typeface="+mn-lt"/>
                <a:ea typeface="+mn-ea"/>
                <a:cs typeface="+mn-cs"/>
              </a:rPr>
              <a:t>Lau v. Nichols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districts in the country </a:t>
            </a:r>
            <a:r>
              <a:rPr lang="en-US" sz="1200" b="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provide ELs meaningful access to educational content and programs in a language that they understand.  Typically, this requirement is met through native language support or bilingual programs.</a:t>
            </a:r>
          </a:p>
          <a:p>
            <a:r>
              <a:rPr lang="en-US" sz="1200" kern="1200" dirty="0" smtClean="0">
                <a:solidFill>
                  <a:schemeClr val="tx1"/>
                </a:solidFill>
                <a:effectLst/>
                <a:latin typeface="+mn-lt"/>
                <a:ea typeface="+mn-ea"/>
                <a:cs typeface="+mn-cs"/>
              </a:rPr>
              <a:t>Subsequently, another significant case law is known as </a:t>
            </a:r>
            <a:r>
              <a:rPr lang="en-US" sz="1200" i="1" kern="1200" dirty="0" err="1" smtClean="0">
                <a:solidFill>
                  <a:schemeClr val="tx1"/>
                </a:solidFill>
                <a:effectLst/>
                <a:latin typeface="+mn-lt"/>
                <a:ea typeface="+mn-ea"/>
                <a:cs typeface="+mn-cs"/>
              </a:rPr>
              <a:t>Casta</a:t>
            </a:r>
            <a:r>
              <a:rPr lang="en-US" sz="1200" kern="1200" dirty="0" err="1" smtClean="0">
                <a:solidFill>
                  <a:schemeClr val="tx1"/>
                </a:solidFill>
                <a:effectLst/>
                <a:latin typeface="+mn-lt"/>
                <a:ea typeface="+mn-ea"/>
                <a:cs typeface="+mn-cs"/>
              </a:rPr>
              <a:t>ñ</a:t>
            </a:r>
            <a:r>
              <a:rPr lang="en-US" sz="1200" i="1" kern="1200" dirty="0" err="1" smtClean="0">
                <a:solidFill>
                  <a:schemeClr val="tx1"/>
                </a:solidFill>
                <a:effectLst/>
                <a:latin typeface="+mn-lt"/>
                <a:ea typeface="+mn-ea"/>
                <a:cs typeface="+mn-cs"/>
              </a:rPr>
              <a:t>eda</a:t>
            </a:r>
            <a:r>
              <a:rPr lang="en-US" sz="1200" i="1" kern="1200" dirty="0" smtClean="0">
                <a:solidFill>
                  <a:schemeClr val="tx1"/>
                </a:solidFill>
                <a:effectLst/>
                <a:latin typeface="+mn-lt"/>
                <a:ea typeface="+mn-ea"/>
                <a:cs typeface="+mn-cs"/>
              </a:rPr>
              <a:t> v. Pickard</a:t>
            </a:r>
            <a:r>
              <a:rPr lang="en-US" sz="1200" kern="1200" dirty="0" smtClean="0">
                <a:solidFill>
                  <a:schemeClr val="tx1"/>
                </a:solidFill>
                <a:effectLst/>
                <a:latin typeface="+mn-lt"/>
                <a:ea typeface="+mn-ea"/>
                <a:cs typeface="+mn-cs"/>
              </a:rPr>
              <a:t>.  This case resulted in defining a useful three-prong test for bilingual program implementation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Must be based on sound educational theory,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Effective implementation with appropriate resources,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Demonstrate successful outcomes.</a:t>
            </a:r>
          </a:p>
          <a:p>
            <a:endParaRPr lang="en-US" b="0" dirty="0"/>
          </a:p>
        </p:txBody>
      </p:sp>
    </p:spTree>
    <p:extLst>
      <p:ext uri="{BB962C8B-B14F-4D97-AF65-F5344CB8AC3E}">
        <p14:creationId xmlns:p14="http://schemas.microsoft.com/office/powerpoint/2010/main" val="264410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Important things to note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OCR and DOJ share authority for enforcing Title VI in the education context.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DOJ is responsible for enforcing the EEOA.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U.S. Department of Education (ED) also administers Title III, Part A of the English Language Acquisition, Language Enhancement, and Academic Achievement Act (https://www2.ed.gov/policy/elsec/leg/esea02/pg40.html).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guidance applies to:</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State education agencies,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education agencies, and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Any “school district” that is a recipient of federal financial assistance from ED, including public school districts, charter schools, and alternative schools.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8</a:t>
            </a:fld>
            <a:endParaRPr lang="fr-CA"/>
          </a:p>
        </p:txBody>
      </p:sp>
    </p:spTree>
    <p:extLst>
      <p:ext uri="{BB962C8B-B14F-4D97-AF65-F5344CB8AC3E}">
        <p14:creationId xmlns:p14="http://schemas.microsoft.com/office/powerpoint/2010/main" val="197689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fr-CA"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1717436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2831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endParaRPr lang="fr-CA">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140231607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endParaRPr lang="fr-CA">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578116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rgbClr val="003E5A"/>
          </a:solidFill>
          <a:ln>
            <a:noFill/>
          </a:ln>
        </p:spPr>
        <p:txBody>
          <a:bodyPr/>
          <a:lstStyle>
            <a:lvl1pPr marL="0" indent="0">
              <a:buNone/>
              <a:defRPr sz="3200">
                <a:solidFill>
                  <a:schemeClr val="bg1"/>
                </a:solidFill>
              </a:defRPr>
            </a:lvl1pPr>
          </a:lstStyle>
          <a:p>
            <a:r>
              <a:rPr kumimoji="0" lang="en-US"/>
              <a:t>Click icon to add picture</a:t>
            </a:r>
            <a:endParaRPr kumimoji="0" lang="en-US" dirty="0"/>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16"/>
          <p:cNvSpPr>
            <a:spLocks noGrp="1"/>
          </p:cNvSpPr>
          <p:nvPr>
            <p:ph type="ftr" sz="quarter" idx="11"/>
          </p:nvPr>
        </p:nvSpPr>
        <p:spPr>
          <a:xfrm>
            <a:off x="1037100" y="99960"/>
            <a:ext cx="4657143"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4" name="Slide Number Placeholder 28"/>
          <p:cNvSpPr>
            <a:spLocks noGrp="1"/>
          </p:cNvSpPr>
          <p:nvPr>
            <p:ph type="sldNum" sz="quarter" idx="12"/>
          </p:nvPr>
        </p:nvSpPr>
        <p:spPr>
          <a:xfrm>
            <a:off x="120994" y="99960"/>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23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048200" y="92372"/>
            <a:ext cx="5931592"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2" name="Slide Number Placeholder 28"/>
          <p:cNvSpPr>
            <a:spLocks noGrp="1"/>
          </p:cNvSpPr>
          <p:nvPr>
            <p:ph type="sldNum" sz="quarter" idx="12"/>
          </p:nvPr>
        </p:nvSpPr>
        <p:spPr>
          <a:xfrm>
            <a:off x="133351" y="8443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591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90566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596962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5825654" y="4521262"/>
            <a:ext cx="2667000" cy="365125"/>
          </a:xfrm>
          <a:prstGeom prst="rect">
            <a:avLst/>
          </a:prstGeom>
        </p:spPr>
        <p:txBody>
          <a:bodyPr/>
          <a:lstStyle/>
          <a:p>
            <a:pPr>
              <a:defRPr/>
            </a:pPr>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351005" y="4521263"/>
            <a:ext cx="4182833" cy="365125"/>
          </a:xfrm>
          <a:prstGeom prst="rect">
            <a:avLst/>
          </a:prstGeom>
        </p:spPr>
        <p:txBody>
          <a:bodyPr/>
          <a:lstStyle/>
          <a:p>
            <a:pPr>
              <a:defRPr/>
            </a:pPr>
            <a:endParaRPr lang="fr-CA">
              <a:solidFill>
                <a:prstClr val="black">
                  <a:tint val="75000"/>
                </a:prstClr>
              </a:solidFill>
            </a:endParaRPr>
          </a:p>
        </p:txBody>
      </p:sp>
      <p:grpSp>
        <p:nvGrpSpPr>
          <p:cNvPr id="10" name="Group 9"/>
          <p:cNvGrpSpPr/>
          <p:nvPr/>
        </p:nvGrpSpPr>
        <p:grpSpPr>
          <a:xfrm>
            <a:off x="0" y="6409247"/>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149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82454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67038"/>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967634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6038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2299101"/>
            <a:ext cx="3770738" cy="2206002"/>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1041293" y="4648200"/>
            <a:ext cx="3700996" cy="14478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6029325" y="0"/>
            <a:ext cx="3114674" cy="6438604"/>
          </a:xfrm>
          <a:prstGeom prst="rect">
            <a:avLst/>
          </a:prstGeom>
          <a:solidFill>
            <a:srgbClr val="003E5A"/>
          </a:solidFill>
          <a:ln>
            <a:noFill/>
          </a:ln>
        </p:spPr>
        <p:txBody>
          <a:bodyPr/>
          <a:lstStyle>
            <a:lvl1pPr marL="0" indent="0">
              <a:buNone/>
              <a:defRPr sz="3200">
                <a:solidFill>
                  <a:schemeClr val="bg1"/>
                </a:solidFill>
              </a:defRPr>
            </a:lvl1pPr>
          </a:lstStyle>
          <a:p>
            <a:r>
              <a:rPr kumimoji="0" lang="en-US"/>
              <a:t>Click icon to add picture</a:t>
            </a:r>
            <a:endParaRPr kumimoji="0" lang="en-US" dirty="0"/>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28"/>
          <p:cNvSpPr>
            <a:spLocks noGrp="1"/>
          </p:cNvSpPr>
          <p:nvPr>
            <p:ph type="sldNum" sz="quarter" idx="12"/>
          </p:nvPr>
        </p:nvSpPr>
        <p:spPr>
          <a:xfrm>
            <a:off x="8163188" y="6466160"/>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6725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endParaRPr lang="fr-CA">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2899534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90989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a:solidFill>
                <a:prstClr val="black">
                  <a:tint val="75000"/>
                </a:prstClr>
              </a:solidFill>
            </a:endParaRPr>
          </a:p>
        </p:txBody>
      </p:sp>
      <p:sp>
        <p:nvSpPr>
          <p:cNvPr id="3" name="Picture Placeholder 2"/>
          <p:cNvSpPr>
            <a:spLocks noGrp="1"/>
          </p:cNvSpPr>
          <p:nvPr>
            <p:ph type="pic" idx="1"/>
          </p:nvPr>
        </p:nvSpPr>
        <p:spPr>
          <a:xfrm>
            <a:off x="1560576" y="0"/>
            <a:ext cx="7583424" cy="4568952"/>
          </a:xfrm>
          <a:solidFill>
            <a:srgbClr val="00A3E0"/>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301888963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0547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endParaRPr lang="fr-CA">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55393234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p:spPr>
        <p:txBody>
          <a:bodyPr/>
          <a:lstStyle/>
          <a:p>
            <a:r>
              <a:rPr lang="en-US" dirty="0"/>
              <a:t>Click to edit Master title style</a:t>
            </a:r>
            <a:endParaRPr lang="fr-CA" dirty="0"/>
          </a:p>
        </p:txBody>
      </p:sp>
      <p:sp>
        <p:nvSpPr>
          <p:cNvPr id="3" name="Espace réservé du contenu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p:spPr>
        <p:txBody>
          <a:bodyPr/>
          <a:lstStyle>
            <a:lvl1pPr>
              <a:defRPr/>
            </a:lvl1pPr>
          </a:lstStyle>
          <a:p>
            <a:pPr>
              <a:defRPr/>
            </a:pPr>
            <a:fld id="{4E6B958D-0694-4924-A86B-21DB57236573}" type="slidenum">
              <a:rPr lang="fr-CA">
                <a:solidFill>
                  <a:prstClr val="black">
                    <a:tint val="75000"/>
                  </a:prstClr>
                </a:solidFill>
              </a:rPr>
              <a:pPr>
                <a:defRPr/>
              </a:pPr>
              <a:t>‹#›</a:t>
            </a:fld>
            <a:endParaRPr lang="fr-CA">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100380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337032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2371835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a:solidFill>
                <a:prstClr val="black">
                  <a:tint val="75000"/>
                </a:prstClr>
              </a:solidFill>
            </a:endParaRPr>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Tree>
    <p:extLst>
      <p:ext uri="{BB962C8B-B14F-4D97-AF65-F5344CB8AC3E}">
        <p14:creationId xmlns:p14="http://schemas.microsoft.com/office/powerpoint/2010/main" val="22574311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dirty="0">
                <a:latin typeface="Arial" pitchFamily="34" charset="0"/>
                <a:cs typeface="Arial" pitchFamily="34" charset="0"/>
              </a:rPr>
              <a:t>NOTE:</a:t>
            </a:r>
          </a:p>
          <a:p>
            <a:r>
              <a:rPr sz="9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prstGeom prst="rect">
            <a:avLst/>
          </a:prstGeom>
          <a:solidFill>
            <a:srgbClr val="003E5A"/>
          </a:solidFill>
          <a:ln>
            <a:noFill/>
          </a:ln>
        </p:spPr>
        <p:txBody>
          <a:bodyPr/>
          <a:lstStyle>
            <a:lvl1pPr marL="0" indent="0">
              <a:buNone/>
              <a:defRPr sz="3200">
                <a:solidFill>
                  <a:schemeClr val="bg1"/>
                </a:solidFill>
              </a:defRPr>
            </a:lvl1pPr>
          </a:lstStyle>
          <a:p>
            <a:r>
              <a:rPr kumimoji="0" lang="en-US" dirty="0"/>
              <a:t>Click icon to add picture</a:t>
            </a:r>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4593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77150" cy="852488"/>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ED25DC-7156-4753-AF0F-DA41061C2C7E}" type="slidenum">
              <a:rPr lang="en-US" smtClean="0"/>
              <a:pPr/>
              <a:t>‹#›</a:t>
            </a:fld>
            <a:endParaRPr lang="en-US" dirty="0"/>
          </a:p>
        </p:txBody>
      </p:sp>
      <p:sp>
        <p:nvSpPr>
          <p:cNvPr id="5" name="Content Placeholder 4"/>
          <p:cNvSpPr>
            <a:spLocks noGrp="1"/>
          </p:cNvSpPr>
          <p:nvPr>
            <p:ph sz="quarter" idx="11"/>
          </p:nvPr>
        </p:nvSpPr>
        <p:spPr>
          <a:xfrm>
            <a:off x="838200" y="1981200"/>
            <a:ext cx="7696200" cy="4191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87301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4007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152815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718684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302" y="762000"/>
            <a:ext cx="8153400" cy="990600"/>
          </a:xfrm>
          <a:prstGeom prst="rect">
            <a:avLst/>
          </a:prstGeo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0" y="838200"/>
            <a:ext cx="533400" cy="244476"/>
          </a:xfrm>
          <a:prstGeom prst="rect">
            <a:avLst/>
          </a:prstGeom>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777585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102471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65692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794229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xfrm>
            <a:off x="0" y="1272222"/>
            <a:ext cx="533400" cy="244476"/>
          </a:xfrm>
          <a:prstGeom prst="rect">
            <a:avLst/>
          </a:prstGeom>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dirty="0">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905411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511603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dirty="0">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143506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5943600" y="4773633"/>
            <a:ext cx="2667000" cy="365125"/>
          </a:xfrm>
          <a:prstGeom prst="rect">
            <a:avLst/>
          </a:prstGeom>
        </p:spPr>
        <p:txBody>
          <a:bodyPr/>
          <a:lstStyle/>
          <a:p>
            <a:pPr>
              <a:defRPr/>
            </a:pPr>
            <a:endParaRPr lang="fr-CA">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grpSp>
        <p:nvGrpSpPr>
          <p:cNvPr id="10" name="Group 9"/>
          <p:cNvGrpSpPr/>
          <p:nvPr/>
        </p:nvGrpSpPr>
        <p:grpSpPr>
          <a:xfrm>
            <a:off x="18535" y="6409247"/>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85066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783596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dirty="0">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14028077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612648" y="1600200"/>
            <a:ext cx="8153400" cy="4293041"/>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720057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dirty="0">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418207353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dirty="0"/>
              <a:t>Click to edit Master title style</a:t>
            </a:r>
            <a:endParaRPr lang="fr-CA" dirty="0"/>
          </a:p>
        </p:txBody>
      </p:sp>
      <p:sp>
        <p:nvSpPr>
          <p:cNvPr id="3" name="Espace réservé du contenu 2"/>
          <p:cNvSpPr>
            <a:spLocks noGrp="1"/>
          </p:cNvSpPr>
          <p:nvPr>
            <p:ph idx="1"/>
          </p:nvPr>
        </p:nvSpPr>
        <p:spPr>
          <a:xfrm>
            <a:off x="612648" y="1600200"/>
            <a:ext cx="8153400" cy="429304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a:solidFill>
                  <a:prstClr val="black">
                    <a:tint val="75000"/>
                  </a:prstClr>
                </a:solidFill>
              </a:rPr>
              <a:pPr>
                <a:defRPr/>
              </a:pPr>
              <a:t>‹#›</a:t>
            </a:fld>
            <a:endParaRPr lang="fr-CA" dirty="0">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31/08/2018</a:t>
            </a:fld>
            <a:endParaRPr lang="fr-CA" dirty="0">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3601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dirty="0">
              <a:solidFill>
                <a:prstClr val="black">
                  <a:tint val="75000"/>
                </a:prstClr>
              </a:solidFill>
            </a:endParaRP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92058123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89778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73914492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dirty="0">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dirty="0">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21910300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77150" cy="852488"/>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ED25DC-7156-4753-AF0F-DA41061C2C7E}" type="slidenum">
              <a:rPr lang="en-US" smtClean="0"/>
              <a:pPr/>
              <a:t>‹#›</a:t>
            </a:fld>
            <a:endParaRPr lang="en-US" dirty="0"/>
          </a:p>
        </p:txBody>
      </p:sp>
      <p:sp>
        <p:nvSpPr>
          <p:cNvPr id="5" name="Content Placeholder 4"/>
          <p:cNvSpPr>
            <a:spLocks noGrp="1"/>
          </p:cNvSpPr>
          <p:nvPr>
            <p:ph sz="quarter" idx="11"/>
          </p:nvPr>
        </p:nvSpPr>
        <p:spPr>
          <a:xfrm>
            <a:off x="838200" y="1981200"/>
            <a:ext cx="7696200" cy="4191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62823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201" y="838200"/>
            <a:ext cx="8153400" cy="522768"/>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bg1"/>
                </a:solidFill>
              </a:defRPr>
            </a:lvl1pPr>
          </a:lstStyle>
          <a:p>
            <a:fld id="{51673D77-75BC-424E-BFFA-F0B1EFAD03D4}" type="slidenum">
              <a:rPr lang="en-US" smtClean="0"/>
              <a:pPr/>
              <a:t>‹#›</a:t>
            </a:fld>
            <a:endParaRPr lang="en-US" dirty="0"/>
          </a:p>
        </p:txBody>
      </p:sp>
    </p:spTree>
    <p:extLst>
      <p:ext uri="{BB962C8B-B14F-4D97-AF65-F5344CB8AC3E}">
        <p14:creationId xmlns:p14="http://schemas.microsoft.com/office/powerpoint/2010/main" val="2786767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Divider in blue">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086928"/>
            <a:ext cx="8229600" cy="1482854"/>
          </a:xfrm>
          <a:ln>
            <a:noFill/>
          </a:ln>
        </p:spPr>
        <p:txBody>
          <a:bodyPr>
            <a:noAutofit/>
          </a:bodyPr>
          <a:lstStyle>
            <a:lvl1pPr>
              <a:defRPr sz="6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3"/>
            <a:ext cx="8229600" cy="946150"/>
          </a:xfrm>
        </p:spPr>
        <p:txBody>
          <a:bodyPr>
            <a:norm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73388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7675"/>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0"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bg1"/>
                </a:solidFill>
              </a:defRPr>
            </a:lvl1pPr>
          </a:lstStyle>
          <a:p>
            <a:fld id="{51673D77-75BC-424E-BFFA-F0B1EFAD03D4}" type="slidenum">
              <a:rPr lang="en-US" smtClean="0"/>
              <a:pPr/>
              <a:t>‹#›</a:t>
            </a:fld>
            <a:endParaRPr lang="en-US" dirty="0"/>
          </a:p>
        </p:txBody>
      </p:sp>
    </p:spTree>
    <p:extLst>
      <p:ext uri="{BB962C8B-B14F-4D97-AF65-F5344CB8AC3E}">
        <p14:creationId xmlns:p14="http://schemas.microsoft.com/office/powerpoint/2010/main" val="339590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53400" cy="990600"/>
          </a:xfrm>
          <a:prstGeom prst="rect">
            <a:avLst/>
          </a:prstGeom>
        </p:spPr>
        <p:txBody>
          <a:bodyPr/>
          <a:lstStyle/>
          <a:p>
            <a:r>
              <a:rPr kumimoji="0" lang="en-US"/>
              <a:t>Click to edit Master title style</a:t>
            </a:r>
          </a:p>
        </p:txBody>
      </p:sp>
      <p:sp>
        <p:nvSpPr>
          <p:cNvPr id="6"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bg1"/>
                </a:solidFill>
              </a:defRPr>
            </a:lvl1pPr>
          </a:lstStyle>
          <a:p>
            <a:fld id="{51673D77-75BC-424E-BFFA-F0B1EFAD03D4}" type="slidenum">
              <a:rPr lang="en-US" smtClean="0"/>
              <a:pPr/>
              <a:t>‹#›</a:t>
            </a:fld>
            <a:endParaRPr lang="en-US" dirty="0"/>
          </a:p>
        </p:txBody>
      </p:sp>
    </p:spTree>
    <p:extLst>
      <p:ext uri="{BB962C8B-B14F-4D97-AF65-F5344CB8AC3E}">
        <p14:creationId xmlns:p14="http://schemas.microsoft.com/office/powerpoint/2010/main" val="2348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endParaRPr lang="fr-CA">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5722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077200" cy="869950"/>
          </a:xfrm>
          <a:prstGeom prst="rect">
            <a:avLst/>
          </a:prstGeom>
        </p:spPr>
        <p:txBody>
          <a:bodyPr anchor="ctr"/>
          <a:lstStyle>
            <a:lvl1pPr algn="l">
              <a:buNone/>
              <a:defRPr sz="4400" b="0"/>
            </a:lvl1pPr>
          </a:lstStyle>
          <a:p>
            <a:r>
              <a:rPr kumimoji="0" lang="en-US"/>
              <a:t>Click to edit Master title style</a:t>
            </a: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275703" y="1752599"/>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Slide Number Placeholder 5"/>
          <p:cNvSpPr>
            <a:spLocks noGrp="1"/>
          </p:cNvSpPr>
          <p:nvPr>
            <p:ph type="sldNum" sz="quarter" idx="12"/>
          </p:nvPr>
        </p:nvSpPr>
        <p:spPr>
          <a:xfrm>
            <a:off x="8143103" y="150812"/>
            <a:ext cx="533400" cy="244476"/>
          </a:xfrm>
          <a:prstGeom prst="rect">
            <a:avLst/>
          </a:prstGeom>
          <a:noFill/>
          <a:ln>
            <a:noFill/>
          </a:ln>
        </p:spPr>
        <p:txBody>
          <a:bodyPr/>
          <a:lstStyle>
            <a:lvl1pPr>
              <a:defRPr>
                <a:solidFill>
                  <a:schemeClr val="bg1"/>
                </a:solidFill>
              </a:defRPr>
            </a:lvl1pPr>
          </a:lstStyle>
          <a:p>
            <a:pPr>
              <a:defRPr/>
            </a:pPr>
            <a:fld id="{8298C9BD-93FD-4762-82A1-52C817A4AA67}" type="slidenum">
              <a:rPr lang="fr-CA" smtClean="0"/>
              <a:pPr>
                <a:defRPr/>
              </a:pPr>
              <a:t>‹#›</a:t>
            </a:fld>
            <a:endParaRPr lang="fr-CA" dirty="0"/>
          </a:p>
        </p:txBody>
      </p:sp>
    </p:spTree>
    <p:extLst>
      <p:ext uri="{BB962C8B-B14F-4D97-AF65-F5344CB8AC3E}">
        <p14:creationId xmlns:p14="http://schemas.microsoft.com/office/powerpoint/2010/main" val="96315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image" Target="../media/image3.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a:xfrm>
            <a:off x="6858000" y="183157"/>
            <a:ext cx="2057400" cy="365125"/>
          </a:xfrm>
          <a:prstGeom prst="rect">
            <a:avLst/>
          </a:prstGeom>
        </p:spPr>
        <p:txBody>
          <a:bodyPr vert="horz" lIns="91440" tIns="45720" rIns="91440" bIns="45720" rtlCol="0" anchor="ctr"/>
          <a:lstStyle>
            <a:lvl1pPr algn="r">
              <a:defRPr sz="1200">
                <a:solidFill>
                  <a:schemeClr val="bg1"/>
                </a:solidFill>
              </a:defRPr>
            </a:lvl1pPr>
          </a:lstStyle>
          <a:p>
            <a:fld id="{A1ED25DC-7156-4753-AF0F-DA41061C2C7E}" type="slidenum">
              <a:rPr lang="en-US" smtClean="0"/>
              <a:pPr/>
              <a:t>‹#›</a:t>
            </a:fld>
            <a:endParaRPr lang="en-US" dirty="0"/>
          </a:p>
        </p:txBody>
      </p:sp>
    </p:spTree>
    <p:extLst>
      <p:ext uri="{BB962C8B-B14F-4D97-AF65-F5344CB8AC3E}">
        <p14:creationId xmlns:p14="http://schemas.microsoft.com/office/powerpoint/2010/main" val="3187431900"/>
      </p:ext>
    </p:extLst>
  </p:cSld>
  <p:clrMap bg1="lt1" tx1="dk1" bg2="lt2" tx2="dk2" accent1="accent1" accent2="accent2" accent3="accent3" accent4="accent4" accent5="accent5" accent6="accent6" hlink="hlink" folHlink="folHlink"/>
  <p:sldLayoutIdLst>
    <p:sldLayoutId id="2147484054" r:id="rId1"/>
    <p:sldLayoutId id="2147483987" r:id="rId2"/>
    <p:sldLayoutId id="2147484076" r:id="rId3"/>
    <p:sldLayoutId id="2147483992" r:id="rId4"/>
    <p:sldLayoutId id="2147483993" r:id="rId5"/>
    <p:sldLayoutId id="2147483994" r:id="rId6"/>
    <p:sldLayoutId id="2147483995" r:id="rId7"/>
    <p:sldLayoutId id="2147483996" r:id="rId8"/>
    <p:sldLayoutId id="2147483997" r:id="rId9"/>
    <p:sldLayoutId id="2147483998" r:id="rId10"/>
    <p:sldLayoutId id="2147484000" r:id="rId11"/>
  </p:sldLayoutIdLst>
  <p:transition>
    <p:fade/>
  </p:transition>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1" name="Rectangle 10"/>
          <p:cNvSpPr/>
          <p:nvPr/>
        </p:nvSpPr>
        <p:spPr>
          <a:xfrm>
            <a:off x="0" y="6433244"/>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79177755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4" r:id="rId16"/>
    <p:sldLayoutId id="2147484075" r:id="rId17"/>
  </p:sldLayoutIdLst>
  <p:transition>
    <p:fade/>
  </p:transition>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0104438"/>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 id="2147484098" r:id="rId21"/>
    <p:sldLayoutId id="2147484099" r:id="rId22"/>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2.ed.gov/about/offices/list/oela/english-learner-toolkit/chap7.pdf" TargetMode="External"/><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hyperlink" Target="https://ncela.ed.gov/files/english_learner_toolkit/OELA_2017_ELsToolkit_508C.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cela.ed.gov/files/english_learner_toolkit/OELA_2017_ELsToolkit_508C.pdf" TargetMode="External"/><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2.ed.gov/about/offices/list/oela/english-learner-toolkit/chap7.pdf" TargetMode="External"/><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hyperlink" Target="https://ncela.ed.gov/files/english_learner_toolkit/OELA_2017_ELsToolkit_508C.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2.ed.gov/about/offices/list/oela/english-learner-toolkit/chap7.pdf"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hyperlink" Target="https://ncela.ed.gov/files/english_learner_toolkit/OELA_2017_ELsToolkit_508C.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2.ed.gov/about/offices/list/oela/english-learner-toolkit/index.html" TargetMode="External"/><Relationship Id="rId7" Type="http://schemas.openxmlformats.org/officeDocument/2006/relationships/hyperlink" Target="https://www.isbe.net/Pages/English-Learners-Placement.aspx"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isbe.net/Documents/228ARK.pdf" TargetMode="External"/><Relationship Id="rId5" Type="http://schemas.openxmlformats.org/officeDocument/2006/relationships/hyperlink" Target="http://ilga.gov/legislation/ilcs/ilcs4.asp?DocName=010500050HArt.+14C&amp;ActID=1005&amp;ChapterID=17&amp;SeqStart=119100000&amp;SeqEnd=120600000" TargetMode="External"/><Relationship Id="rId4" Type="http://schemas.openxmlformats.org/officeDocument/2006/relationships/hyperlink" Target="https://www.justice.gov/crt/guidance-ensure-equal-opportunities-english-learner-studen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ncela.ed.gov/files/forms/sample_notification_to_opt_in.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ncela.ed.gov/files/forms/sample_notification_to_opt_out.pdf" TargetMode="External"/><Relationship Id="rId4" Type="http://schemas.openxmlformats.org/officeDocument/2006/relationships/hyperlink" Target="http://www2.ed.gov/about/offices/list/ocr/letters/colleague-el-201501.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https://www.justice.gov/crt/fcs/TitleVI-Overview"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about/offices/list/ocr/ell/lau.html"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hyperlink" Target="https://www.gpo.gov/fdsys/pkg/USCODE-2010-title20/pdf/USCODE-2010-title20-chap39-subchapI-part2-sec1703.pdf"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3C7F-7917-47FC-9400-DC16AE46E62A}"/>
              </a:ext>
            </a:extLst>
          </p:cNvPr>
          <p:cNvSpPr>
            <a:spLocks noGrp="1"/>
          </p:cNvSpPr>
          <p:nvPr>
            <p:ph type="ctrTitle"/>
          </p:nvPr>
        </p:nvSpPr>
        <p:spPr>
          <a:xfrm>
            <a:off x="685800" y="2209800"/>
            <a:ext cx="6400800" cy="2743200"/>
          </a:xfrm>
        </p:spPr>
        <p:txBody>
          <a:bodyPr>
            <a:normAutofit fontScale="90000"/>
          </a:bodyPr>
          <a:lstStyle/>
          <a:p>
            <a:r>
              <a:rPr lang="en-US" sz="3600" b="1" dirty="0" smtClean="0"/>
              <a:t>Professional Development Modules: </a:t>
            </a:r>
            <a:r>
              <a:rPr lang="en-US" sz="3600" b="1" i="1" dirty="0" smtClean="0"/>
              <a:t>English Learner Tool Kit</a:t>
            </a:r>
            <a:r>
              <a:rPr lang="en-US" sz="3600" b="1" dirty="0"/>
              <a:t/>
            </a:r>
            <a:br>
              <a:rPr lang="en-US" sz="3600" b="1" dirty="0"/>
            </a:br>
            <a:r>
              <a:rPr lang="en-US" sz="1800" b="1" dirty="0"/>
              <a:t/>
            </a:r>
            <a:br>
              <a:rPr lang="en-US" sz="1800" b="1" dirty="0"/>
            </a:br>
            <a:r>
              <a:rPr lang="en-US" sz="2800" b="1" dirty="0"/>
              <a:t>Chapter </a:t>
            </a:r>
            <a:r>
              <a:rPr lang="en-US" sz="2800" b="1" smtClean="0"/>
              <a:t>Seven</a:t>
            </a:r>
            <a:r>
              <a:rPr lang="en-US" sz="2800" b="1" smtClean="0"/>
              <a:t> - </a:t>
            </a:r>
            <a:r>
              <a:rPr lang="en-US" sz="2800" b="1" i="1" dirty="0" smtClean="0"/>
              <a:t>ELs Who Opt Out of Programs</a:t>
            </a:r>
            <a:endParaRPr lang="en-US" sz="3600" b="1" i="1" dirty="0"/>
          </a:p>
        </p:txBody>
      </p:sp>
      <p:sp>
        <p:nvSpPr>
          <p:cNvPr id="3" name="Subtitle 2">
            <a:extLst>
              <a:ext uri="{FF2B5EF4-FFF2-40B4-BE49-F238E27FC236}">
                <a16:creationId xmlns:a16="http://schemas.microsoft.com/office/drawing/2014/main" id="{39BA7197-8CC3-45E8-8A77-21C2B465E164}"/>
              </a:ext>
            </a:extLst>
          </p:cNvPr>
          <p:cNvSpPr>
            <a:spLocks noGrp="1"/>
          </p:cNvSpPr>
          <p:nvPr>
            <p:ph type="subTitle" idx="1"/>
          </p:nvPr>
        </p:nvSpPr>
        <p:spPr>
          <a:xfrm>
            <a:off x="685800" y="5334000"/>
            <a:ext cx="3840480" cy="914400"/>
          </a:xfrm>
        </p:spPr>
        <p:txBody>
          <a:bodyPr/>
          <a:lstStyle/>
          <a:p>
            <a:r>
              <a:rPr lang="en-US" dirty="0"/>
              <a:t>[presenter]</a:t>
            </a:r>
          </a:p>
          <a:p>
            <a:r>
              <a:rPr lang="en-US" dirty="0"/>
              <a:t>[date]</a:t>
            </a:r>
          </a:p>
        </p:txBody>
      </p:sp>
    </p:spTree>
    <p:extLst>
      <p:ext uri="{BB962C8B-B14F-4D97-AF65-F5344CB8AC3E}">
        <p14:creationId xmlns:p14="http://schemas.microsoft.com/office/powerpoint/2010/main" val="312624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6689" y="850987"/>
            <a:ext cx="1161020" cy="1148534"/>
          </a:xfrm>
          <a:prstGeom prst="rect">
            <a:avLst/>
          </a:prstGeom>
        </p:spPr>
      </p:pic>
      <p:sp>
        <p:nvSpPr>
          <p:cNvPr id="2" name="Title 1"/>
          <p:cNvSpPr>
            <a:spLocks noGrp="1"/>
          </p:cNvSpPr>
          <p:nvPr>
            <p:ph type="title"/>
          </p:nvPr>
        </p:nvSpPr>
        <p:spPr>
          <a:xfrm>
            <a:off x="768868" y="1017388"/>
            <a:ext cx="8153400" cy="990600"/>
          </a:xfrm>
        </p:spPr>
        <p:txBody>
          <a:bodyPr>
            <a:normAutofit fontScale="90000"/>
          </a:bodyPr>
          <a:lstStyle/>
          <a:p>
            <a:pPr algn="ctr"/>
            <a:r>
              <a:rPr lang="en-US" sz="4900" b="1" dirty="0">
                <a:solidFill>
                  <a:srgbClr val="003E5A"/>
                </a:solidFill>
              </a:rPr>
              <a:t>ENGLISH LEARNER TOOLKIT</a:t>
            </a:r>
            <a:r>
              <a:rPr lang="en-US" b="1" dirty="0">
                <a:solidFill>
                  <a:srgbClr val="B7DB57"/>
                </a:solidFill>
              </a:rPr>
              <a:t/>
            </a:r>
            <a:br>
              <a:rPr lang="en-US" b="1" dirty="0">
                <a:solidFill>
                  <a:srgbClr val="B7DB57"/>
                </a:solidFill>
              </a:rPr>
            </a:br>
            <a:r>
              <a:rPr lang="en-US" sz="3100" b="1" dirty="0">
                <a:solidFill>
                  <a:srgbClr val="006AB0"/>
                </a:solidFill>
              </a:rPr>
              <a:t>Chapter 7: Tools and Resources for Serving English Learners who Opt Out of EL Programs</a:t>
            </a:r>
            <a:endParaRPr lang="en-US" sz="22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10</a:t>
            </a:fld>
            <a:endParaRPr lang="en-US" dirty="0"/>
          </a:p>
        </p:txBody>
      </p:sp>
      <p:pic>
        <p:nvPicPr>
          <p:cNvPr id="3" name="Picture 2"/>
          <p:cNvPicPr>
            <a:picLocks noChangeAspect="1"/>
          </p:cNvPicPr>
          <p:nvPr/>
        </p:nvPicPr>
        <p:blipFill rotWithShape="1">
          <a:blip r:embed="rId4"/>
          <a:srcRect l="52975"/>
          <a:stretch/>
        </p:blipFill>
        <p:spPr>
          <a:xfrm>
            <a:off x="5183580" y="2590800"/>
            <a:ext cx="3922889" cy="3787952"/>
          </a:xfrm>
          <a:prstGeom prst="rect">
            <a:avLst/>
          </a:prstGeom>
        </p:spPr>
      </p:pic>
      <p:sp>
        <p:nvSpPr>
          <p:cNvPr id="4" name="TextBox 3"/>
          <p:cNvSpPr txBox="1"/>
          <p:nvPr/>
        </p:nvSpPr>
        <p:spPr>
          <a:xfrm>
            <a:off x="36689" y="2590800"/>
            <a:ext cx="5297311" cy="3831818"/>
          </a:xfrm>
          <a:prstGeom prst="rect">
            <a:avLst/>
          </a:prstGeom>
          <a:solidFill>
            <a:srgbClr val="006AB0"/>
          </a:solidFill>
        </p:spPr>
        <p:txBody>
          <a:bodyPr wrap="square" rtlCol="0">
            <a:spAutoFit/>
          </a:bodyPr>
          <a:lstStyle/>
          <a:p>
            <a:r>
              <a:rPr lang="en-US" b="1" dirty="0">
                <a:solidFill>
                  <a:schemeClr val="bg1"/>
                </a:solidFill>
                <a:latin typeface="+mn-lt"/>
              </a:rPr>
              <a:t>KEY POINTS</a:t>
            </a:r>
          </a:p>
          <a:p>
            <a:pPr marL="285750" indent="-285750">
              <a:spcBef>
                <a:spcPts val="600"/>
              </a:spcBef>
              <a:buFont typeface="Arial" panose="020B0604020202020204" pitchFamily="34" charset="0"/>
              <a:buChar char="•"/>
            </a:pPr>
            <a:r>
              <a:rPr lang="en-US" sz="1500" b="1" dirty="0">
                <a:solidFill>
                  <a:schemeClr val="bg1"/>
                </a:solidFill>
                <a:latin typeface="+mn-lt"/>
              </a:rPr>
              <a:t>Parents have the right to opt their children out of EL programs or particular EL services. This decision must be voluntary and based on a full understanding of the EL child’s rights, the range of services available to the child, and the benefits of such services to the child.</a:t>
            </a:r>
          </a:p>
          <a:p>
            <a:pPr marL="285750" indent="-285750">
              <a:spcBef>
                <a:spcPts val="600"/>
              </a:spcBef>
              <a:buFont typeface="Arial" panose="020B0604020202020204" pitchFamily="34" charset="0"/>
              <a:buChar char="•"/>
            </a:pPr>
            <a:r>
              <a:rPr lang="en-US" sz="1500" b="1" dirty="0">
                <a:solidFill>
                  <a:schemeClr val="bg1"/>
                </a:solidFill>
                <a:latin typeface="+mn-lt"/>
              </a:rPr>
              <a:t>If a parent decides to opt his or her child out of EL programs or particular EL services, that child still retains his or her status as an EL.</a:t>
            </a:r>
          </a:p>
          <a:p>
            <a:pPr marL="285750" indent="-285750">
              <a:spcBef>
                <a:spcPts val="600"/>
              </a:spcBef>
              <a:buFont typeface="Arial" panose="020B0604020202020204" pitchFamily="34" charset="0"/>
              <a:buChar char="•"/>
            </a:pPr>
            <a:r>
              <a:rPr lang="en-US" sz="1500" b="1" dirty="0">
                <a:solidFill>
                  <a:schemeClr val="bg1"/>
                </a:solidFill>
                <a:latin typeface="+mn-lt"/>
              </a:rPr>
              <a:t>LEAs must continue to monitor the English language proficiency (ELP) and academic progress of students who opt out of EL programs and services. If a student does not demonstrate appropriate growth in ELP or maintain appropriate academic levels, the LEA must inform the parents in a language they understand and offer EL services. </a:t>
            </a:r>
          </a:p>
        </p:txBody>
      </p:sp>
    </p:spTree>
    <p:extLst>
      <p:ext uri="{BB962C8B-B14F-4D97-AF65-F5344CB8AC3E}">
        <p14:creationId xmlns:p14="http://schemas.microsoft.com/office/powerpoint/2010/main" val="85037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6689" y="850987"/>
            <a:ext cx="1161020" cy="1148534"/>
          </a:xfrm>
          <a:prstGeom prst="rect">
            <a:avLst/>
          </a:prstGeom>
        </p:spPr>
      </p:pic>
      <p:sp>
        <p:nvSpPr>
          <p:cNvPr id="2" name="Title 1"/>
          <p:cNvSpPr>
            <a:spLocks noGrp="1"/>
          </p:cNvSpPr>
          <p:nvPr>
            <p:ph type="title"/>
          </p:nvPr>
        </p:nvSpPr>
        <p:spPr>
          <a:xfrm>
            <a:off x="768868" y="1017388"/>
            <a:ext cx="8153400" cy="990600"/>
          </a:xfrm>
        </p:spPr>
        <p:txBody>
          <a:bodyPr>
            <a:normAutofit fontScale="90000"/>
          </a:bodyPr>
          <a:lstStyle/>
          <a:p>
            <a:pPr algn="ctr"/>
            <a:r>
              <a:rPr lang="en-US" sz="4900" b="1" dirty="0">
                <a:solidFill>
                  <a:srgbClr val="003E5A"/>
                </a:solidFill>
              </a:rPr>
              <a:t>ENGLISH LEARNER TOOLKIT</a:t>
            </a:r>
            <a:r>
              <a:rPr lang="en-US" b="1" dirty="0">
                <a:solidFill>
                  <a:srgbClr val="B7DB57"/>
                </a:solidFill>
              </a:rPr>
              <a:t/>
            </a:r>
            <a:br>
              <a:rPr lang="en-US" b="1" dirty="0">
                <a:solidFill>
                  <a:srgbClr val="B7DB57"/>
                </a:solidFill>
              </a:rPr>
            </a:br>
            <a:r>
              <a:rPr lang="en-US" sz="3100" b="1" dirty="0">
                <a:solidFill>
                  <a:srgbClr val="006AB0"/>
                </a:solidFill>
              </a:rPr>
              <a:t>Chapter 7: Tools and Resources for Serving English Learners who Opt Out of EL Programs</a:t>
            </a:r>
            <a:endParaRPr lang="en-US" sz="22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11</a:t>
            </a:fld>
            <a:endParaRPr lang="en-US" dirty="0"/>
          </a:p>
        </p:txBody>
      </p:sp>
      <p:sp>
        <p:nvSpPr>
          <p:cNvPr id="4" name="TextBox 3"/>
          <p:cNvSpPr txBox="1"/>
          <p:nvPr/>
        </p:nvSpPr>
        <p:spPr>
          <a:xfrm>
            <a:off x="457200" y="2667000"/>
            <a:ext cx="8229600" cy="3754874"/>
          </a:xfrm>
          <a:prstGeom prst="rect">
            <a:avLst/>
          </a:prstGeom>
          <a:solidFill>
            <a:srgbClr val="006AB0"/>
          </a:solidFill>
        </p:spPr>
        <p:txBody>
          <a:bodyPr wrap="square" rtlCol="0">
            <a:spAutoFit/>
          </a:bodyPr>
          <a:lstStyle/>
          <a:p>
            <a:r>
              <a:rPr lang="en-US" sz="2800" b="1" dirty="0">
                <a:solidFill>
                  <a:schemeClr val="bg1"/>
                </a:solidFill>
                <a:latin typeface="+mn-lt"/>
              </a:rPr>
              <a:t>KEY POINTS</a:t>
            </a:r>
          </a:p>
          <a:p>
            <a:pPr marL="342900" indent="-342900">
              <a:spcBef>
                <a:spcPts val="600"/>
              </a:spcBef>
              <a:buFont typeface="Arial" panose="020B0604020202020204" pitchFamily="34" charset="0"/>
              <a:buChar char="•"/>
            </a:pPr>
            <a:r>
              <a:rPr lang="en-US" sz="2500" b="1" dirty="0">
                <a:solidFill>
                  <a:schemeClr val="bg1"/>
                </a:solidFill>
                <a:latin typeface="+mn-lt"/>
              </a:rPr>
              <a:t>Parents have the </a:t>
            </a:r>
            <a:r>
              <a:rPr lang="en-US" sz="2500" b="1" dirty="0">
                <a:solidFill>
                  <a:srgbClr val="FFFF00"/>
                </a:solidFill>
                <a:latin typeface="+mn-lt"/>
              </a:rPr>
              <a:t>right to opt their children out </a:t>
            </a:r>
            <a:r>
              <a:rPr lang="en-US" sz="2500" b="1" dirty="0">
                <a:solidFill>
                  <a:schemeClr val="bg1"/>
                </a:solidFill>
                <a:latin typeface="+mn-lt"/>
              </a:rPr>
              <a:t>of EL programs or particular EL services. This decision must be voluntary and based on a full understanding of the EL child’s rights, the range of services available, and the benefits of such services.</a:t>
            </a:r>
          </a:p>
          <a:p>
            <a:pPr marL="342900" indent="-342900">
              <a:spcBef>
                <a:spcPts val="600"/>
              </a:spcBef>
              <a:buFont typeface="Arial" panose="020B0604020202020204" pitchFamily="34" charset="0"/>
              <a:buChar char="•"/>
            </a:pPr>
            <a:r>
              <a:rPr lang="en-US" sz="2500" b="1" dirty="0">
                <a:solidFill>
                  <a:schemeClr val="bg1"/>
                </a:solidFill>
                <a:latin typeface="+mn-lt"/>
              </a:rPr>
              <a:t>If a parent decides to opt his or her child out of EL programs or services, that child still </a:t>
            </a:r>
            <a:r>
              <a:rPr lang="en-US" sz="2500" b="1" dirty="0">
                <a:solidFill>
                  <a:srgbClr val="FFFF00"/>
                </a:solidFill>
                <a:latin typeface="+mn-lt"/>
              </a:rPr>
              <a:t>retains his or her status as an EL.</a:t>
            </a:r>
          </a:p>
        </p:txBody>
      </p:sp>
    </p:spTree>
    <p:extLst>
      <p:ext uri="{BB962C8B-B14F-4D97-AF65-F5344CB8AC3E}">
        <p14:creationId xmlns:p14="http://schemas.microsoft.com/office/powerpoint/2010/main" val="337862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6689" y="850987"/>
            <a:ext cx="1161020" cy="1148534"/>
          </a:xfrm>
          <a:prstGeom prst="rect">
            <a:avLst/>
          </a:prstGeom>
        </p:spPr>
      </p:pic>
      <p:sp>
        <p:nvSpPr>
          <p:cNvPr id="2" name="Title 1"/>
          <p:cNvSpPr>
            <a:spLocks noGrp="1"/>
          </p:cNvSpPr>
          <p:nvPr>
            <p:ph type="title"/>
          </p:nvPr>
        </p:nvSpPr>
        <p:spPr>
          <a:xfrm>
            <a:off x="768868" y="1017388"/>
            <a:ext cx="8153400" cy="990600"/>
          </a:xfrm>
        </p:spPr>
        <p:txBody>
          <a:bodyPr>
            <a:normAutofit fontScale="90000"/>
          </a:bodyPr>
          <a:lstStyle/>
          <a:p>
            <a:pPr algn="ctr"/>
            <a:r>
              <a:rPr lang="en-US" sz="4900" b="1" dirty="0">
                <a:solidFill>
                  <a:srgbClr val="003E5A"/>
                </a:solidFill>
              </a:rPr>
              <a:t>ENGLISH LEARNER TOOLKIT</a:t>
            </a:r>
            <a:r>
              <a:rPr lang="en-US" b="1" dirty="0">
                <a:solidFill>
                  <a:srgbClr val="B7DB57"/>
                </a:solidFill>
              </a:rPr>
              <a:t/>
            </a:r>
            <a:br>
              <a:rPr lang="en-US" b="1" dirty="0">
                <a:solidFill>
                  <a:srgbClr val="B7DB57"/>
                </a:solidFill>
              </a:rPr>
            </a:br>
            <a:r>
              <a:rPr lang="en-US" sz="3100" b="1" dirty="0">
                <a:solidFill>
                  <a:srgbClr val="006AB0"/>
                </a:solidFill>
              </a:rPr>
              <a:t>Chapter 7: Tools and Resources for Serving English Learners who Opt Out of EL Programs</a:t>
            </a:r>
            <a:endParaRPr lang="en-US" sz="22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12</a:t>
            </a:fld>
            <a:endParaRPr lang="en-US" dirty="0"/>
          </a:p>
        </p:txBody>
      </p:sp>
      <p:sp>
        <p:nvSpPr>
          <p:cNvPr id="4" name="TextBox 3"/>
          <p:cNvSpPr txBox="1"/>
          <p:nvPr/>
        </p:nvSpPr>
        <p:spPr>
          <a:xfrm>
            <a:off x="457200" y="2819400"/>
            <a:ext cx="8229600" cy="3400931"/>
          </a:xfrm>
          <a:prstGeom prst="rect">
            <a:avLst/>
          </a:prstGeom>
          <a:solidFill>
            <a:srgbClr val="006AB0"/>
          </a:solidFill>
        </p:spPr>
        <p:txBody>
          <a:bodyPr wrap="square" rtlCol="0">
            <a:spAutoFit/>
          </a:bodyPr>
          <a:lstStyle/>
          <a:p>
            <a:r>
              <a:rPr lang="en-US" sz="2800" b="1" dirty="0">
                <a:solidFill>
                  <a:schemeClr val="bg1"/>
                </a:solidFill>
                <a:latin typeface="+mn-lt"/>
              </a:rPr>
              <a:t>KEY POINTS</a:t>
            </a:r>
          </a:p>
          <a:p>
            <a:pPr marL="342900" indent="-342900">
              <a:spcBef>
                <a:spcPts val="600"/>
              </a:spcBef>
              <a:buFont typeface="Arial" panose="020B0604020202020204" pitchFamily="34" charset="0"/>
              <a:buChar char="•"/>
            </a:pPr>
            <a:r>
              <a:rPr lang="en-US" sz="2600" b="1" dirty="0">
                <a:solidFill>
                  <a:schemeClr val="bg1"/>
                </a:solidFill>
                <a:latin typeface="+mn-lt"/>
              </a:rPr>
              <a:t>Local education agencies (LEAs) must continue to </a:t>
            </a:r>
            <a:r>
              <a:rPr lang="en-US" sz="2600" b="1" dirty="0">
                <a:solidFill>
                  <a:srgbClr val="FFFF00"/>
                </a:solidFill>
                <a:latin typeface="+mn-lt"/>
              </a:rPr>
              <a:t>monitor the English language proficiency </a:t>
            </a:r>
            <a:r>
              <a:rPr lang="en-US" sz="2600" b="1" dirty="0">
                <a:solidFill>
                  <a:schemeClr val="bg1"/>
                </a:solidFill>
                <a:latin typeface="+mn-lt"/>
              </a:rPr>
              <a:t>(ELP) and academic progress of students who opt out of EL services. If a student does not demonstrate appropriate academic or ELP growth, the LEA </a:t>
            </a:r>
            <a:r>
              <a:rPr lang="en-US" sz="2600" b="1" dirty="0">
                <a:solidFill>
                  <a:srgbClr val="FFFF00"/>
                </a:solidFill>
                <a:latin typeface="+mn-lt"/>
              </a:rPr>
              <a:t>must inform the parents</a:t>
            </a:r>
            <a:r>
              <a:rPr lang="en-US" sz="2600" b="1" dirty="0">
                <a:solidFill>
                  <a:srgbClr val="92D050"/>
                </a:solidFill>
                <a:latin typeface="+mn-lt"/>
              </a:rPr>
              <a:t> </a:t>
            </a:r>
            <a:r>
              <a:rPr lang="en-US" sz="2600" b="1" dirty="0">
                <a:solidFill>
                  <a:schemeClr val="bg1"/>
                </a:solidFill>
                <a:latin typeface="+mn-lt"/>
              </a:rPr>
              <a:t>in a language they understand and </a:t>
            </a:r>
            <a:r>
              <a:rPr lang="en-US" sz="2600" b="1" dirty="0">
                <a:solidFill>
                  <a:srgbClr val="FFFF00"/>
                </a:solidFill>
                <a:latin typeface="+mn-lt"/>
              </a:rPr>
              <a:t>offer EL services. </a:t>
            </a:r>
          </a:p>
        </p:txBody>
      </p:sp>
    </p:spTree>
    <p:extLst>
      <p:ext uri="{BB962C8B-B14F-4D97-AF65-F5344CB8AC3E}">
        <p14:creationId xmlns:p14="http://schemas.microsoft.com/office/powerpoint/2010/main" val="204714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2224F-6575-4105-BDC0-7F5B99B8A4FA}"/>
              </a:ext>
            </a:extLst>
          </p:cNvPr>
          <p:cNvPicPr>
            <a:picLocks noChangeAspect="1"/>
          </p:cNvPicPr>
          <p:nvPr/>
        </p:nvPicPr>
        <p:blipFill>
          <a:blip r:embed="rId3"/>
          <a:stretch>
            <a:fillRect/>
          </a:stretch>
        </p:blipFill>
        <p:spPr>
          <a:xfrm>
            <a:off x="6477000" y="3276600"/>
            <a:ext cx="3193870" cy="3193870"/>
          </a:xfrm>
          <a:prstGeom prst="rect">
            <a:avLst/>
          </a:prstGeom>
        </p:spPr>
      </p:pic>
      <p:sp>
        <p:nvSpPr>
          <p:cNvPr id="2" name="Title 1">
            <a:extLst>
              <a:ext uri="{FF2B5EF4-FFF2-40B4-BE49-F238E27FC236}">
                <a16:creationId xmlns:a16="http://schemas.microsoft.com/office/drawing/2014/main" id="{603ED2BF-4F98-4686-9090-BCE092FF4CB0}"/>
              </a:ext>
            </a:extLst>
          </p:cNvPr>
          <p:cNvSpPr>
            <a:spLocks noGrp="1"/>
          </p:cNvSpPr>
          <p:nvPr>
            <p:ph type="title"/>
          </p:nvPr>
        </p:nvSpPr>
        <p:spPr>
          <a:xfrm>
            <a:off x="0" y="838200"/>
            <a:ext cx="7677150" cy="852488"/>
          </a:xfrm>
        </p:spPr>
        <p:txBody>
          <a:bodyPr/>
          <a:lstStyle/>
          <a:p>
            <a:r>
              <a:rPr lang="en-US" dirty="0"/>
              <a:t>Pause and Reflect</a:t>
            </a:r>
          </a:p>
        </p:txBody>
      </p:sp>
      <p:sp>
        <p:nvSpPr>
          <p:cNvPr id="5" name="Rectangle 4">
            <a:extLst>
              <a:ext uri="{FF2B5EF4-FFF2-40B4-BE49-F238E27FC236}">
                <a16:creationId xmlns:a16="http://schemas.microsoft.com/office/drawing/2014/main" id="{36F3E40D-A5FE-48A9-8617-EE6D7E1F98EA}"/>
              </a:ext>
            </a:extLst>
          </p:cNvPr>
          <p:cNvSpPr/>
          <p:nvPr/>
        </p:nvSpPr>
        <p:spPr>
          <a:xfrm>
            <a:off x="149135" y="1690688"/>
            <a:ext cx="7924800" cy="4862870"/>
          </a:xfrm>
          <a:prstGeom prst="rect">
            <a:avLst/>
          </a:prstGeom>
        </p:spPr>
        <p:txBody>
          <a:bodyPr wrap="square">
            <a:spAutoFit/>
          </a:bodyPr>
          <a:lstStyle/>
          <a:p>
            <a:pPr marL="182880" indent="-274320" defTabSz="914400" fontAlgn="auto">
              <a:spcBef>
                <a:spcPts val="550"/>
              </a:spcBef>
              <a:spcAft>
                <a:spcPts val="0"/>
              </a:spcAft>
              <a:buClr>
                <a:srgbClr val="1CADE4"/>
              </a:buClr>
              <a:buSzPct val="70000"/>
              <a:buFont typeface="Wingdings 2"/>
              <a:buChar char=""/>
            </a:pPr>
            <a:r>
              <a:rPr lang="en-US" sz="3000" dirty="0" smtClean="0">
                <a:solidFill>
                  <a:prstClr val="black"/>
                </a:solidFill>
                <a:latin typeface="Calibri"/>
                <a:cs typeface="+mn-cs"/>
              </a:rPr>
              <a:t>What is our </a:t>
            </a:r>
            <a:r>
              <a:rPr lang="en-US" sz="3000" dirty="0">
                <a:solidFill>
                  <a:prstClr val="black"/>
                </a:solidFill>
                <a:latin typeface="Calibri"/>
                <a:cs typeface="+mn-cs"/>
              </a:rPr>
              <a:t>mechanism for documenting which students </a:t>
            </a:r>
            <a:r>
              <a:rPr lang="en-US" sz="3000" dirty="0" smtClean="0">
                <a:solidFill>
                  <a:prstClr val="black"/>
                </a:solidFill>
                <a:latin typeface="Calibri"/>
                <a:cs typeface="+mn-cs"/>
              </a:rPr>
              <a:t>opt </a:t>
            </a:r>
            <a:r>
              <a:rPr lang="en-US" sz="3000" dirty="0">
                <a:solidFill>
                  <a:prstClr val="black"/>
                </a:solidFill>
                <a:latin typeface="Calibri"/>
                <a:cs typeface="+mn-cs"/>
              </a:rPr>
              <a:t>out of services, including tracking communications with families in a language that they understand?</a:t>
            </a:r>
          </a:p>
          <a:p>
            <a:pPr marL="182880" indent="-274320" defTabSz="914400" fontAlgn="auto">
              <a:spcBef>
                <a:spcPts val="550"/>
              </a:spcBef>
              <a:spcAft>
                <a:spcPts val="0"/>
              </a:spcAft>
              <a:buClr>
                <a:srgbClr val="1CADE4"/>
              </a:buClr>
              <a:buSzPct val="70000"/>
              <a:buFont typeface="Wingdings 2"/>
              <a:buChar char=""/>
            </a:pPr>
            <a:r>
              <a:rPr lang="en-US" sz="3000" dirty="0" smtClean="0">
                <a:solidFill>
                  <a:prstClr val="black"/>
                </a:solidFill>
                <a:latin typeface="Calibri"/>
              </a:rPr>
              <a:t>What is our </a:t>
            </a:r>
            <a:r>
              <a:rPr lang="en-US" sz="3000" dirty="0">
                <a:solidFill>
                  <a:prstClr val="black"/>
                </a:solidFill>
                <a:latin typeface="Calibri"/>
              </a:rPr>
              <a:t>process to explore the </a:t>
            </a:r>
            <a:br>
              <a:rPr lang="en-US" sz="3000" dirty="0">
                <a:solidFill>
                  <a:prstClr val="black"/>
                </a:solidFill>
                <a:latin typeface="Calibri"/>
              </a:rPr>
            </a:br>
            <a:r>
              <a:rPr lang="en-US" sz="3000" dirty="0">
                <a:solidFill>
                  <a:prstClr val="black"/>
                </a:solidFill>
                <a:latin typeface="Calibri"/>
              </a:rPr>
              <a:t>cause of high opt-out rates for EL </a:t>
            </a:r>
            <a:br>
              <a:rPr lang="en-US" sz="3000" dirty="0">
                <a:solidFill>
                  <a:prstClr val="black"/>
                </a:solidFill>
                <a:latin typeface="Calibri"/>
              </a:rPr>
            </a:br>
            <a:r>
              <a:rPr lang="en-US" sz="3000" dirty="0" smtClean="0">
                <a:solidFill>
                  <a:prstClr val="black"/>
                </a:solidFill>
                <a:latin typeface="Calibri"/>
              </a:rPr>
              <a:t>services (where applicable)?</a:t>
            </a:r>
            <a:endParaRPr lang="en-US" sz="3000" dirty="0">
              <a:solidFill>
                <a:prstClr val="black"/>
              </a:solidFill>
              <a:latin typeface="Calibri"/>
            </a:endParaRPr>
          </a:p>
          <a:p>
            <a:pPr marL="182880" indent="-274320" defTabSz="914400" fontAlgn="auto">
              <a:spcBef>
                <a:spcPts val="550"/>
              </a:spcBef>
              <a:spcAft>
                <a:spcPts val="0"/>
              </a:spcAft>
              <a:buClr>
                <a:srgbClr val="1CADE4"/>
              </a:buClr>
              <a:buSzPct val="70000"/>
              <a:buFont typeface="Wingdings 2"/>
              <a:buChar char=""/>
            </a:pPr>
            <a:r>
              <a:rPr lang="en-US" sz="3000" dirty="0" smtClean="0">
                <a:solidFill>
                  <a:prstClr val="black"/>
                </a:solidFill>
                <a:latin typeface="Calibri"/>
              </a:rPr>
              <a:t>Are we making sure that  </a:t>
            </a:r>
            <a:r>
              <a:rPr lang="en-US" sz="3000" dirty="0">
                <a:solidFill>
                  <a:prstClr val="black"/>
                </a:solidFill>
                <a:latin typeface="Calibri"/>
              </a:rPr>
              <a:t>ELs who have opted out still assessed </a:t>
            </a:r>
            <a:r>
              <a:rPr lang="en-US" sz="3000" dirty="0" smtClean="0">
                <a:solidFill>
                  <a:prstClr val="black"/>
                </a:solidFill>
                <a:latin typeface="Calibri"/>
              </a:rPr>
              <a:t>for </a:t>
            </a:r>
            <a:r>
              <a:rPr lang="en-US" sz="3000" dirty="0" smtClean="0">
                <a:solidFill>
                  <a:prstClr val="black"/>
                </a:solidFill>
                <a:latin typeface="Calibri"/>
              </a:rPr>
              <a:t>English language proficiency </a:t>
            </a:r>
            <a:r>
              <a:rPr lang="en-US" sz="3000" dirty="0" smtClean="0">
                <a:solidFill>
                  <a:prstClr val="black"/>
                </a:solidFill>
                <a:latin typeface="Calibri"/>
              </a:rPr>
              <a:t>annually</a:t>
            </a:r>
            <a:r>
              <a:rPr lang="en-US" sz="3000" dirty="0">
                <a:solidFill>
                  <a:prstClr val="black"/>
                </a:solidFill>
                <a:latin typeface="Calibri"/>
              </a:rPr>
              <a:t>?</a:t>
            </a:r>
          </a:p>
        </p:txBody>
      </p:sp>
    </p:spTree>
    <p:extLst>
      <p:ext uri="{BB962C8B-B14F-4D97-AF65-F5344CB8AC3E}">
        <p14:creationId xmlns:p14="http://schemas.microsoft.com/office/powerpoint/2010/main" val="36779450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5579-5391-4B20-AF4F-C90D3282020A}"/>
              </a:ext>
            </a:extLst>
          </p:cNvPr>
          <p:cNvSpPr>
            <a:spLocks noGrp="1"/>
          </p:cNvSpPr>
          <p:nvPr>
            <p:ph type="ctrTitle"/>
          </p:nvPr>
        </p:nvSpPr>
        <p:spPr>
          <a:xfrm>
            <a:off x="301637" y="2526838"/>
            <a:ext cx="8842363" cy="759509"/>
          </a:xfrm>
        </p:spPr>
        <p:txBody>
          <a:bodyPr/>
          <a:lstStyle/>
          <a:p>
            <a:pPr algn="ctr"/>
            <a:r>
              <a:rPr lang="en-US" cap="none" dirty="0" smtClean="0"/>
              <a:t>Illinois Requirements</a:t>
            </a:r>
            <a:endParaRPr lang="en-US" cap="none" dirty="0"/>
          </a:p>
        </p:txBody>
      </p:sp>
    </p:spTree>
    <p:extLst>
      <p:ext uri="{BB962C8B-B14F-4D97-AF65-F5344CB8AC3E}">
        <p14:creationId xmlns:p14="http://schemas.microsoft.com/office/powerpoint/2010/main" val="309018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51673D77-75BC-424E-BFFA-F0B1EFAD03D4}" type="slidenum">
              <a:rPr lang="en-US" smtClean="0"/>
              <a:pPr/>
              <a:t>15</a:t>
            </a:fld>
            <a:endParaRPr lang="en-US" dirty="0"/>
          </a:p>
        </p:txBody>
      </p:sp>
      <p:sp>
        <p:nvSpPr>
          <p:cNvPr id="6" name="Title 5">
            <a:extLst>
              <a:ext uri="{FF2B5EF4-FFF2-40B4-BE49-F238E27FC236}">
                <a16:creationId xmlns:a16="http://schemas.microsoft.com/office/drawing/2014/main" id="{0B973B17-769C-48BA-970E-156F1CF0981F}"/>
              </a:ext>
            </a:extLst>
          </p:cNvPr>
          <p:cNvSpPr txBox="1">
            <a:spLocks/>
          </p:cNvSpPr>
          <p:nvPr/>
        </p:nvSpPr>
        <p:spPr>
          <a:xfrm>
            <a:off x="152400" y="8382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t>Opting Out of EL </a:t>
            </a:r>
            <a:r>
              <a:rPr lang="en-US" sz="4000" dirty="0" smtClean="0"/>
              <a:t>Programs</a:t>
            </a:r>
            <a:endParaRPr lang="en-US" sz="4000" dirty="0"/>
          </a:p>
        </p:txBody>
      </p:sp>
      <p:sp>
        <p:nvSpPr>
          <p:cNvPr id="9" name="Rectangle 8">
            <a:extLst>
              <a:ext uri="{FF2B5EF4-FFF2-40B4-BE49-F238E27FC236}">
                <a16:creationId xmlns:a16="http://schemas.microsoft.com/office/drawing/2014/main" id="{59949079-B742-40EF-968E-C11A40B52BEE}"/>
              </a:ext>
            </a:extLst>
          </p:cNvPr>
          <p:cNvSpPr/>
          <p:nvPr/>
        </p:nvSpPr>
        <p:spPr>
          <a:xfrm>
            <a:off x="342900" y="1828800"/>
            <a:ext cx="5219700" cy="434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NOTICE OF ENROLLMENT:</a:t>
            </a:r>
          </a:p>
          <a:p>
            <a:r>
              <a:rPr lang="en-US" sz="1000" b="1" dirty="0">
                <a:solidFill>
                  <a:schemeClr val="tx1"/>
                </a:solidFill>
              </a:rPr>
              <a:t> </a:t>
            </a:r>
          </a:p>
          <a:p>
            <a:r>
              <a:rPr lang="en-US" sz="2600" dirty="0" smtClean="0">
                <a:solidFill>
                  <a:schemeClr val="tx1"/>
                </a:solidFill>
              </a:rPr>
              <a:t>Parents need to be notified of their student’s placement in EL services within 30 days, if enrollment happens at the beginning of </a:t>
            </a:r>
            <a:r>
              <a:rPr lang="en-US" sz="2600" dirty="0">
                <a:solidFill>
                  <a:schemeClr val="tx1"/>
                </a:solidFill>
              </a:rPr>
              <a:t>the school year (</a:t>
            </a:r>
            <a:r>
              <a:rPr lang="en-US" sz="2600" dirty="0" smtClean="0">
                <a:solidFill>
                  <a:schemeClr val="tx1"/>
                </a:solidFill>
              </a:rPr>
              <a:t>14 days, if enrollment happens in </a:t>
            </a:r>
            <a:r>
              <a:rPr lang="en-US" sz="2600" dirty="0">
                <a:solidFill>
                  <a:schemeClr val="tx1"/>
                </a:solidFill>
              </a:rPr>
              <a:t>the middle of the year</a:t>
            </a:r>
            <a:r>
              <a:rPr lang="en-US" sz="2600" dirty="0" smtClean="0">
                <a:solidFill>
                  <a:schemeClr val="tx1"/>
                </a:solidFill>
              </a:rPr>
              <a:t>).  After the notification, a parent may request that the student be removed from EL services.</a:t>
            </a:r>
            <a:endParaRPr lang="fr-FR" sz="2600" dirty="0">
              <a:solidFill>
                <a:schemeClr val="tx1"/>
              </a:solidFill>
            </a:endParaRPr>
          </a:p>
        </p:txBody>
      </p:sp>
      <p:pic>
        <p:nvPicPr>
          <p:cNvPr id="5" name="Picture 4">
            <a:extLst>
              <a:ext uri="{FF2B5EF4-FFF2-40B4-BE49-F238E27FC236}">
                <a16:creationId xmlns:a16="http://schemas.microsoft.com/office/drawing/2014/main" id="{603DC4CE-F5B5-4280-8765-FEBFB67F5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21" r="10608"/>
          <a:stretch/>
        </p:blipFill>
        <p:spPr>
          <a:xfrm>
            <a:off x="5709138" y="2271120"/>
            <a:ext cx="3206262" cy="3421626"/>
          </a:xfrm>
          <a:prstGeom prst="rect">
            <a:avLst/>
          </a:prstGeom>
        </p:spPr>
      </p:pic>
    </p:spTree>
    <p:extLst>
      <p:ext uri="{BB962C8B-B14F-4D97-AF65-F5344CB8AC3E}">
        <p14:creationId xmlns:p14="http://schemas.microsoft.com/office/powerpoint/2010/main" val="146856607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0"/>
            <a:ext cx="8686800" cy="602159"/>
          </a:xfrm>
        </p:spPr>
        <p:txBody>
          <a:bodyPr/>
          <a:lstStyle/>
          <a:p>
            <a:r>
              <a:rPr lang="en-US" sz="4000" dirty="0" smtClean="0"/>
              <a:t>English </a:t>
            </a:r>
            <a:r>
              <a:rPr lang="en-US" sz="4000" dirty="0"/>
              <a:t>L</a:t>
            </a:r>
            <a:r>
              <a:rPr lang="en-US" sz="4000" dirty="0" smtClean="0"/>
              <a:t>anguage Proficiency (ELP) </a:t>
            </a:r>
            <a:r>
              <a:rPr lang="en-US" sz="4000" dirty="0"/>
              <a:t>Assessment </a:t>
            </a:r>
            <a:r>
              <a:rPr lang="en-US" sz="4000" dirty="0" smtClean="0"/>
              <a:t>is required for </a:t>
            </a:r>
            <a:r>
              <a:rPr lang="en-US" sz="4000" dirty="0"/>
              <a:t>all ELs </a:t>
            </a:r>
          </a:p>
        </p:txBody>
      </p:sp>
      <p:sp>
        <p:nvSpPr>
          <p:cNvPr id="8" name="Slide Number Placeholder 7"/>
          <p:cNvSpPr>
            <a:spLocks noGrp="1"/>
          </p:cNvSpPr>
          <p:nvPr>
            <p:ph type="sldNum" sz="quarter" idx="10"/>
          </p:nvPr>
        </p:nvSpPr>
        <p:spPr/>
        <p:txBody>
          <a:bodyPr/>
          <a:lstStyle/>
          <a:p>
            <a:fld id="{51673D77-75BC-424E-BFFA-F0B1EFAD03D4}" type="slidenum">
              <a:rPr lang="en-US" smtClean="0"/>
              <a:pPr/>
              <a:t>16</a:t>
            </a:fld>
            <a:endParaRPr lang="en-US" dirty="0"/>
          </a:p>
        </p:txBody>
      </p:sp>
      <p:sp>
        <p:nvSpPr>
          <p:cNvPr id="7" name="Content Placeholder 6"/>
          <p:cNvSpPr>
            <a:spLocks noGrp="1"/>
          </p:cNvSpPr>
          <p:nvPr>
            <p:ph sz="quarter" idx="11"/>
          </p:nvPr>
        </p:nvSpPr>
        <p:spPr>
          <a:xfrm>
            <a:off x="228600" y="2057400"/>
            <a:ext cx="4508141" cy="4419601"/>
          </a:xfrm>
        </p:spPr>
        <p:txBody>
          <a:bodyPr/>
          <a:lstStyle/>
          <a:p>
            <a:pPr marL="0" indent="0">
              <a:spcBef>
                <a:spcPts val="0"/>
              </a:spcBef>
              <a:buNone/>
            </a:pPr>
            <a:r>
              <a:rPr lang="en-US" sz="3200" dirty="0"/>
              <a:t>Students who are not enrolled in an EL program, but who have been identified as English learners, are required to participate in the ELP assessment each year until they achieve proficiency.</a:t>
            </a:r>
          </a:p>
        </p:txBody>
      </p:sp>
      <p:pic>
        <p:nvPicPr>
          <p:cNvPr id="3" name="Picture 2">
            <a:extLst>
              <a:ext uri="{FF2B5EF4-FFF2-40B4-BE49-F238E27FC236}">
                <a16:creationId xmlns:a16="http://schemas.microsoft.com/office/drawing/2014/main" id="{66C81003-C897-449A-B6A8-78C810DD5129}"/>
              </a:ext>
            </a:extLst>
          </p:cNvPr>
          <p:cNvPicPr>
            <a:picLocks noChangeAspect="1"/>
          </p:cNvPicPr>
          <p:nvPr/>
        </p:nvPicPr>
        <p:blipFill rotWithShape="1">
          <a:blip r:embed="rId3"/>
          <a:srcRect l="7287" r="2484"/>
          <a:stretch/>
        </p:blipFill>
        <p:spPr>
          <a:xfrm>
            <a:off x="4760187" y="2271466"/>
            <a:ext cx="4195626" cy="3095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12298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2224F-6575-4105-BDC0-7F5B99B8A4FA}"/>
              </a:ext>
            </a:extLst>
          </p:cNvPr>
          <p:cNvPicPr>
            <a:picLocks noChangeAspect="1"/>
          </p:cNvPicPr>
          <p:nvPr/>
        </p:nvPicPr>
        <p:blipFill>
          <a:blip r:embed="rId3"/>
          <a:stretch>
            <a:fillRect/>
          </a:stretch>
        </p:blipFill>
        <p:spPr>
          <a:xfrm>
            <a:off x="6331130" y="3733800"/>
            <a:ext cx="2812870" cy="2812870"/>
          </a:xfrm>
          <a:prstGeom prst="rect">
            <a:avLst/>
          </a:prstGeom>
        </p:spPr>
      </p:pic>
      <p:sp>
        <p:nvSpPr>
          <p:cNvPr id="2" name="Title 1">
            <a:extLst>
              <a:ext uri="{FF2B5EF4-FFF2-40B4-BE49-F238E27FC236}">
                <a16:creationId xmlns:a16="http://schemas.microsoft.com/office/drawing/2014/main" id="{603ED2BF-4F98-4686-9090-BCE092FF4CB0}"/>
              </a:ext>
            </a:extLst>
          </p:cNvPr>
          <p:cNvSpPr>
            <a:spLocks noGrp="1"/>
          </p:cNvSpPr>
          <p:nvPr>
            <p:ph type="title"/>
          </p:nvPr>
        </p:nvSpPr>
        <p:spPr/>
        <p:txBody>
          <a:bodyPr/>
          <a:lstStyle/>
          <a:p>
            <a:r>
              <a:rPr lang="en-US" dirty="0"/>
              <a:t>Pause and Reflect</a:t>
            </a:r>
          </a:p>
        </p:txBody>
      </p:sp>
      <p:sp>
        <p:nvSpPr>
          <p:cNvPr id="5" name="Rectangle 4">
            <a:extLst>
              <a:ext uri="{FF2B5EF4-FFF2-40B4-BE49-F238E27FC236}">
                <a16:creationId xmlns:a16="http://schemas.microsoft.com/office/drawing/2014/main" id="{36F3E40D-A5FE-48A9-8617-EE6D7E1F98EA}"/>
              </a:ext>
            </a:extLst>
          </p:cNvPr>
          <p:cNvSpPr/>
          <p:nvPr/>
        </p:nvSpPr>
        <p:spPr>
          <a:xfrm>
            <a:off x="-158930" y="1557349"/>
            <a:ext cx="8232865" cy="3908762"/>
          </a:xfrm>
          <a:prstGeom prst="rect">
            <a:avLst/>
          </a:prstGeom>
        </p:spPr>
        <p:txBody>
          <a:bodyPr wrap="square">
            <a:spAutoFit/>
          </a:bodyPr>
          <a:lstStyle/>
          <a:p>
            <a:pPr marL="640080" lvl="1" indent="-274320" defTabSz="914400" fontAlgn="auto">
              <a:spcBef>
                <a:spcPts val="550"/>
              </a:spcBef>
              <a:spcAft>
                <a:spcPts val="0"/>
              </a:spcAft>
              <a:buClr>
                <a:srgbClr val="1CADE4"/>
              </a:buClr>
              <a:buSzPct val="70000"/>
              <a:buFont typeface="Wingdings 2"/>
              <a:buChar char=""/>
            </a:pPr>
            <a:r>
              <a:rPr lang="en-US" sz="3400" dirty="0">
                <a:solidFill>
                  <a:prstClr val="black"/>
                </a:solidFill>
                <a:latin typeface="Calibri"/>
                <a:cs typeface="+mn-cs"/>
              </a:rPr>
              <a:t>How do we inform families about their children’s status and the right to opt out?</a:t>
            </a:r>
          </a:p>
          <a:p>
            <a:pPr marL="640080" lvl="1" indent="-274320" defTabSz="914400" fontAlgn="auto">
              <a:spcBef>
                <a:spcPts val="550"/>
              </a:spcBef>
              <a:spcAft>
                <a:spcPts val="0"/>
              </a:spcAft>
              <a:buClr>
                <a:srgbClr val="1CADE4"/>
              </a:buClr>
              <a:buSzPct val="70000"/>
              <a:buFont typeface="Wingdings 2"/>
              <a:buChar char=""/>
            </a:pPr>
            <a:r>
              <a:rPr lang="en-US" sz="3400" dirty="0" smtClean="0">
                <a:solidFill>
                  <a:prstClr val="black"/>
                </a:solidFill>
                <a:latin typeface="Calibri"/>
                <a:cs typeface="+mn-cs"/>
              </a:rPr>
              <a:t>What procedures do </a:t>
            </a:r>
            <a:r>
              <a:rPr lang="en-US" sz="3400" dirty="0">
                <a:solidFill>
                  <a:prstClr val="black"/>
                </a:solidFill>
                <a:latin typeface="Calibri"/>
                <a:cs typeface="+mn-cs"/>
              </a:rPr>
              <a:t>we have </a:t>
            </a:r>
            <a:r>
              <a:rPr lang="en-US" sz="3400" dirty="0" smtClean="0">
                <a:solidFill>
                  <a:prstClr val="black"/>
                </a:solidFill>
                <a:latin typeface="Calibri"/>
                <a:cs typeface="+mn-cs"/>
              </a:rPr>
              <a:t>in </a:t>
            </a:r>
            <a:r>
              <a:rPr lang="en-US" sz="3400" dirty="0">
                <a:solidFill>
                  <a:prstClr val="black"/>
                </a:solidFill>
                <a:latin typeface="Calibri"/>
                <a:cs typeface="+mn-cs"/>
              </a:rPr>
              <a:t>place to address families’ concerns about services </a:t>
            </a:r>
            <a:br>
              <a:rPr lang="en-US" sz="3400" dirty="0">
                <a:solidFill>
                  <a:prstClr val="black"/>
                </a:solidFill>
                <a:latin typeface="Calibri"/>
                <a:cs typeface="+mn-cs"/>
              </a:rPr>
            </a:br>
            <a:r>
              <a:rPr lang="en-US" sz="3400" dirty="0">
                <a:solidFill>
                  <a:prstClr val="black"/>
                </a:solidFill>
                <a:latin typeface="Calibri"/>
                <a:cs typeface="+mn-cs"/>
              </a:rPr>
              <a:t>and program quality? </a:t>
            </a:r>
          </a:p>
          <a:p>
            <a:pPr marL="640080" lvl="1" indent="-274320" defTabSz="914400" fontAlgn="auto">
              <a:spcBef>
                <a:spcPts val="550"/>
              </a:spcBef>
              <a:spcAft>
                <a:spcPts val="0"/>
              </a:spcAft>
              <a:buClr>
                <a:srgbClr val="1CADE4"/>
              </a:buClr>
              <a:buSzPct val="70000"/>
              <a:buFont typeface="Wingdings 2"/>
              <a:buChar char=""/>
            </a:pPr>
            <a:r>
              <a:rPr lang="en-US" sz="3400" dirty="0" smtClean="0">
                <a:solidFill>
                  <a:prstClr val="black"/>
                </a:solidFill>
                <a:latin typeface="Calibri"/>
                <a:cs typeface="+mn-cs"/>
              </a:rPr>
              <a:t>What is our process </a:t>
            </a:r>
            <a:r>
              <a:rPr lang="en-US" sz="3400" dirty="0">
                <a:solidFill>
                  <a:prstClr val="black"/>
                </a:solidFill>
                <a:latin typeface="Calibri"/>
                <a:cs typeface="+mn-cs"/>
              </a:rPr>
              <a:t>for families to </a:t>
            </a:r>
            <a:br>
              <a:rPr lang="en-US" sz="3400" dirty="0">
                <a:solidFill>
                  <a:prstClr val="black"/>
                </a:solidFill>
                <a:latin typeface="Calibri"/>
                <a:cs typeface="+mn-cs"/>
              </a:rPr>
            </a:br>
            <a:r>
              <a:rPr lang="en-US" sz="3400" dirty="0">
                <a:solidFill>
                  <a:prstClr val="black"/>
                </a:solidFill>
                <a:latin typeface="Calibri"/>
                <a:cs typeface="+mn-cs"/>
              </a:rPr>
              <a:t>revisit their opt-out decision?</a:t>
            </a:r>
          </a:p>
        </p:txBody>
      </p:sp>
    </p:spTree>
    <p:extLst>
      <p:ext uri="{BB962C8B-B14F-4D97-AF65-F5344CB8AC3E}">
        <p14:creationId xmlns:p14="http://schemas.microsoft.com/office/powerpoint/2010/main" val="8021868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7" y="2526838"/>
            <a:ext cx="8842363" cy="1892762"/>
          </a:xfrm>
        </p:spPr>
        <p:txBody>
          <a:bodyPr/>
          <a:lstStyle/>
          <a:p>
            <a:pPr algn="ctr"/>
            <a:r>
              <a:rPr lang="en-US" sz="4800" dirty="0" smtClean="0"/>
              <a:t>Additional Resources</a:t>
            </a:r>
            <a:br>
              <a:rPr lang="en-US" sz="4800" dirty="0" smtClean="0"/>
            </a:br>
            <a:r>
              <a:rPr lang="en-US" sz="4800" dirty="0" smtClean="0"/>
              <a:t>to consider</a:t>
            </a:r>
            <a:br>
              <a:rPr lang="en-US" sz="4800" dirty="0" smtClean="0"/>
            </a:br>
            <a:r>
              <a:rPr lang="en-US" sz="4800" dirty="0" smtClean="0"/>
              <a:t>From the EL Toolkit</a:t>
            </a:r>
            <a:endParaRPr lang="en-US" sz="4800" dirty="0"/>
          </a:p>
        </p:txBody>
      </p:sp>
      <p:sp>
        <p:nvSpPr>
          <p:cNvPr id="3" name="Slide Number Placeholder 2"/>
          <p:cNvSpPr>
            <a:spLocks noGrp="1"/>
          </p:cNvSpPr>
          <p:nvPr>
            <p:ph type="sldNum" sz="quarter" idx="12"/>
          </p:nvPr>
        </p:nvSpPr>
        <p:spPr/>
        <p:txBody>
          <a:bodyPr/>
          <a:lstStyle/>
          <a:p>
            <a:fld id="{51673D77-75BC-424E-BFFA-F0B1EFAD03D4}" type="slidenum">
              <a:rPr lang="en-US" smtClean="0"/>
              <a:t>18</a:t>
            </a:fld>
            <a:endParaRPr lang="en-US"/>
          </a:p>
        </p:txBody>
      </p:sp>
    </p:spTree>
    <p:extLst>
      <p:ext uri="{BB962C8B-B14F-4D97-AF65-F5344CB8AC3E}">
        <p14:creationId xmlns:p14="http://schemas.microsoft.com/office/powerpoint/2010/main" val="1818104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10600" cy="990600"/>
          </a:xfrm>
        </p:spPr>
        <p:txBody>
          <a:bodyPr>
            <a:normAutofit fontScale="90000"/>
          </a:bodyPr>
          <a:lstStyle/>
          <a:p>
            <a:r>
              <a:rPr lang="en-US" dirty="0">
                <a:solidFill>
                  <a:srgbClr val="003E5A"/>
                </a:solidFill>
                <a:hlinkClick r:id="rId3"/>
              </a:rPr>
              <a:t>Tools for Supporting an English Learner Program</a:t>
            </a:r>
            <a:r>
              <a:rPr lang="en-US" b="1" dirty="0">
                <a:solidFill>
                  <a:srgbClr val="003E5A"/>
                </a:solidFill>
                <a:hlinkClick r:id="rId4"/>
              </a:rPr>
              <a:t/>
            </a:r>
            <a:br>
              <a:rPr lang="en-US" b="1" dirty="0">
                <a:solidFill>
                  <a:srgbClr val="003E5A"/>
                </a:solidFill>
                <a:hlinkClick r:id="rId4"/>
              </a:rPr>
            </a:br>
            <a:r>
              <a:rPr lang="en-US" b="1" dirty="0">
                <a:solidFill>
                  <a:srgbClr val="B7DB57"/>
                </a:solidFill>
                <a:hlinkClick r:id="rId4"/>
              </a:rPr>
              <a:t/>
            </a:r>
            <a:br>
              <a:rPr lang="en-US" b="1" dirty="0">
                <a:solidFill>
                  <a:srgbClr val="B7DB57"/>
                </a:solidFill>
                <a:hlinkClick r:id="rId4"/>
              </a:rPr>
            </a:br>
            <a:endParaRPr lang="en-US" dirty="0">
              <a:solidFill>
                <a:srgbClr val="B7DB57"/>
              </a:solidFill>
            </a:endParaRPr>
          </a:p>
        </p:txBody>
      </p:sp>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304800" y="2590800"/>
            <a:ext cx="8385048" cy="3124200"/>
          </a:xfrm>
        </p:spPr>
        <p:txBody>
          <a:bodyPr/>
          <a:lstStyle/>
          <a:p>
            <a:pPr marL="0" indent="0">
              <a:buNone/>
            </a:pPr>
            <a:r>
              <a:rPr lang="en-US" sz="3600" b="1" dirty="0">
                <a:solidFill>
                  <a:schemeClr val="tx2"/>
                </a:solidFill>
              </a:rPr>
              <a:t>Tool #1</a:t>
            </a:r>
          </a:p>
          <a:p>
            <a:pPr marL="0" indent="0">
              <a:buNone/>
            </a:pPr>
            <a:r>
              <a:rPr lang="en-US" sz="3200" b="1" i="1" dirty="0"/>
              <a:t>Statutorily Required Elements of Parent Notification Letter</a:t>
            </a:r>
          </a:p>
          <a:p>
            <a:pPr marL="0" indent="0">
              <a:buNone/>
            </a:pPr>
            <a:r>
              <a:rPr lang="en-US" sz="2800" dirty="0"/>
              <a:t>Cites relevant Title I requirements for notifying parents of their children’s EL status and their right to opt their children out of EL programs or particular EL services.</a:t>
            </a:r>
          </a:p>
        </p:txBody>
      </p:sp>
    </p:spTree>
    <p:extLst>
      <p:ext uri="{BB962C8B-B14F-4D97-AF65-F5344CB8AC3E}">
        <p14:creationId xmlns:p14="http://schemas.microsoft.com/office/powerpoint/2010/main" val="184342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A5F9-7C80-4734-ABA9-FC278E6E63C1}"/>
              </a:ext>
            </a:extLst>
          </p:cNvPr>
          <p:cNvSpPr>
            <a:spLocks noGrp="1"/>
          </p:cNvSpPr>
          <p:nvPr>
            <p:ph type="title"/>
          </p:nvPr>
        </p:nvSpPr>
        <p:spPr>
          <a:xfrm>
            <a:off x="381000" y="914400"/>
            <a:ext cx="8153400" cy="762000"/>
          </a:xfrm>
        </p:spPr>
        <p:txBody>
          <a:bodyPr/>
          <a:lstStyle/>
          <a:p>
            <a:r>
              <a:rPr lang="en-US" dirty="0"/>
              <a:t>Purpose</a:t>
            </a:r>
          </a:p>
        </p:txBody>
      </p:sp>
      <p:sp>
        <p:nvSpPr>
          <p:cNvPr id="3" name="Content Placeholder 2">
            <a:extLst>
              <a:ext uri="{FF2B5EF4-FFF2-40B4-BE49-F238E27FC236}">
                <a16:creationId xmlns:a16="http://schemas.microsoft.com/office/drawing/2014/main" id="{780A0029-AD2C-41A7-9C80-81D447BB7448}"/>
              </a:ext>
            </a:extLst>
          </p:cNvPr>
          <p:cNvSpPr>
            <a:spLocks noGrp="1"/>
          </p:cNvSpPr>
          <p:nvPr>
            <p:ph sz="quarter" idx="4294967295"/>
          </p:nvPr>
        </p:nvSpPr>
        <p:spPr>
          <a:xfrm>
            <a:off x="381000" y="1676400"/>
            <a:ext cx="5029199" cy="4419600"/>
          </a:xfrm>
        </p:spPr>
        <p:txBody>
          <a:bodyPr/>
          <a:lstStyle/>
          <a:p>
            <a:pPr marL="0" indent="0">
              <a:buNone/>
            </a:pPr>
            <a:r>
              <a:rPr lang="en-US" dirty="0" smtClean="0"/>
              <a:t>The </a:t>
            </a:r>
            <a:r>
              <a:rPr lang="en-US" b="1" dirty="0" smtClean="0"/>
              <a:t>Professional Development Modules: </a:t>
            </a:r>
            <a:r>
              <a:rPr lang="en-US" b="1" i="1" dirty="0" smtClean="0"/>
              <a:t>English Learner Tool Kit</a:t>
            </a:r>
            <a:r>
              <a:rPr lang="en-US" b="1" dirty="0" smtClean="0"/>
              <a:t> </a:t>
            </a:r>
            <a:r>
              <a:rPr lang="en-US" dirty="0" smtClean="0"/>
              <a:t>is a series </a:t>
            </a:r>
            <a:r>
              <a:rPr lang="en-US" dirty="0"/>
              <a:t>of </a:t>
            </a:r>
            <a:r>
              <a:rPr lang="en-US" dirty="0" smtClean="0"/>
              <a:t>presentations </a:t>
            </a:r>
            <a:r>
              <a:rPr lang="en-US" dirty="0"/>
              <a:t>intended to provide guidance to help local educational leaders meet </a:t>
            </a:r>
            <a:r>
              <a:rPr lang="en-US" dirty="0" smtClean="0"/>
              <a:t>their legal </a:t>
            </a:r>
            <a:r>
              <a:rPr lang="en-US" dirty="0"/>
              <a:t>obligations to English learners (EL) and </a:t>
            </a:r>
            <a:r>
              <a:rPr lang="en-US" dirty="0" smtClean="0"/>
              <a:t> </a:t>
            </a:r>
            <a:r>
              <a:rPr lang="en-US" dirty="0"/>
              <a:t>enhance existing EL </a:t>
            </a:r>
            <a:r>
              <a:rPr lang="en-US" dirty="0" smtClean="0"/>
              <a:t>practices </a:t>
            </a:r>
            <a:r>
              <a:rPr lang="en-US" dirty="0"/>
              <a:t>to </a:t>
            </a:r>
            <a:r>
              <a:rPr lang="en-US" dirty="0" smtClean="0"/>
              <a:t> </a:t>
            </a:r>
            <a:r>
              <a:rPr lang="en-US" dirty="0"/>
              <a:t>meet the needs of all EL </a:t>
            </a:r>
            <a:r>
              <a:rPr lang="en-US" dirty="0" smtClean="0"/>
              <a:t>students, parents, </a:t>
            </a:r>
            <a:r>
              <a:rPr lang="en-US" dirty="0"/>
              <a:t>and </a:t>
            </a:r>
            <a:r>
              <a:rPr lang="en-US" dirty="0" smtClean="0"/>
              <a:t>families</a:t>
            </a:r>
            <a:r>
              <a:rPr lang="en-US" dirty="0"/>
              <a:t>.</a:t>
            </a:r>
          </a:p>
          <a:p>
            <a:pPr marL="0" indent="0">
              <a:buNone/>
            </a:pPr>
            <a:endParaRPr lang="en-US" dirty="0"/>
          </a:p>
        </p:txBody>
      </p:sp>
      <p:pic>
        <p:nvPicPr>
          <p:cNvPr id="4" name="Picture 3">
            <a:hlinkClick r:id="rId3"/>
            <a:extLst>
              <a:ext uri="{FF2B5EF4-FFF2-40B4-BE49-F238E27FC236}">
                <a16:creationId xmlns:a16="http://schemas.microsoft.com/office/drawing/2014/main" id="{4CAB5D17-6151-42A8-9FEC-CBFDDE3AF920}"/>
              </a:ext>
            </a:extLst>
          </p:cNvPr>
          <p:cNvPicPr>
            <a:picLocks noChangeAspect="1"/>
          </p:cNvPicPr>
          <p:nvPr/>
        </p:nvPicPr>
        <p:blipFill>
          <a:blip r:embed="rId4"/>
          <a:stretch>
            <a:fillRect/>
          </a:stretch>
        </p:blipFill>
        <p:spPr>
          <a:xfrm rot="617370">
            <a:off x="5722208" y="1893165"/>
            <a:ext cx="2944080" cy="37585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653232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11768"/>
            <a:ext cx="8537448" cy="990600"/>
          </a:xfrm>
        </p:spPr>
        <p:txBody>
          <a:bodyPr>
            <a:normAutofit fontScale="90000"/>
          </a:bodyPr>
          <a:lstStyle/>
          <a:p>
            <a:r>
              <a:rPr lang="en-US" dirty="0">
                <a:solidFill>
                  <a:srgbClr val="003E5A"/>
                </a:solidFill>
                <a:hlinkClick r:id="rId3"/>
              </a:rPr>
              <a:t>Tools for Supporting an English Learner Program</a:t>
            </a:r>
            <a:r>
              <a:rPr lang="en-US" b="1" dirty="0">
                <a:solidFill>
                  <a:srgbClr val="003E5A"/>
                </a:solidFill>
                <a:hlinkClick r:id="rId4"/>
              </a:rPr>
              <a:t/>
            </a:r>
            <a:br>
              <a:rPr lang="en-US" b="1" dirty="0">
                <a:solidFill>
                  <a:srgbClr val="003E5A"/>
                </a:solidFill>
                <a:hlinkClick r:id="rId4"/>
              </a:rPr>
            </a:br>
            <a:r>
              <a:rPr lang="en-US" b="1" dirty="0">
                <a:solidFill>
                  <a:srgbClr val="B7DB57"/>
                </a:solidFill>
                <a:hlinkClick r:id="rId4"/>
              </a:rPr>
              <a:t/>
            </a:r>
            <a:br>
              <a:rPr lang="en-US" b="1" dirty="0">
                <a:solidFill>
                  <a:srgbClr val="B7DB57"/>
                </a:solidFill>
                <a:hlinkClick r:id="rId4"/>
              </a:rPr>
            </a:br>
            <a:endParaRPr lang="en-US" dirty="0">
              <a:solidFill>
                <a:srgbClr val="B7DB57"/>
              </a:solidFill>
            </a:endParaRPr>
          </a:p>
        </p:txBody>
      </p:sp>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381000" y="2438400"/>
            <a:ext cx="8385048" cy="3124200"/>
          </a:xfrm>
        </p:spPr>
        <p:txBody>
          <a:bodyPr/>
          <a:lstStyle/>
          <a:p>
            <a:pPr marL="0" indent="0">
              <a:buNone/>
            </a:pPr>
            <a:r>
              <a:rPr lang="en-US" sz="3600" b="1" dirty="0">
                <a:solidFill>
                  <a:schemeClr val="tx2"/>
                </a:solidFill>
              </a:rPr>
              <a:t>Tool #2</a:t>
            </a:r>
          </a:p>
          <a:p>
            <a:pPr marL="0" indent="0">
              <a:buNone/>
            </a:pPr>
            <a:r>
              <a:rPr lang="en-US" sz="3200" b="1" i="1" dirty="0"/>
              <a:t>Sample English Learner Programs and Services Opt-Out Notification</a:t>
            </a:r>
          </a:p>
          <a:p>
            <a:pPr marL="0" indent="0">
              <a:buNone/>
            </a:pPr>
            <a:r>
              <a:rPr lang="en-US" sz="2800" dirty="0"/>
              <a:t>Provides one example of a form that districts could use to provide documentation for legal compliance when a parent has expressed the desire to opt his or her child out of EL programs or particular EL services</a:t>
            </a:r>
            <a:r>
              <a:rPr lang="en-US" sz="3000" dirty="0"/>
              <a:t>.</a:t>
            </a:r>
          </a:p>
        </p:txBody>
      </p:sp>
    </p:spTree>
    <p:extLst>
      <p:ext uri="{BB962C8B-B14F-4D97-AF65-F5344CB8AC3E}">
        <p14:creationId xmlns:p14="http://schemas.microsoft.com/office/powerpoint/2010/main" val="313788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11768"/>
            <a:ext cx="8537448" cy="990600"/>
          </a:xfrm>
        </p:spPr>
        <p:txBody>
          <a:bodyPr>
            <a:normAutofit fontScale="90000"/>
          </a:bodyPr>
          <a:lstStyle/>
          <a:p>
            <a:r>
              <a:rPr lang="en-US" dirty="0">
                <a:solidFill>
                  <a:srgbClr val="003E5A"/>
                </a:solidFill>
                <a:hlinkClick r:id="rId3"/>
              </a:rPr>
              <a:t>Tools for Supporting an English Learner Program</a:t>
            </a:r>
            <a:r>
              <a:rPr lang="en-US" b="1" dirty="0">
                <a:solidFill>
                  <a:srgbClr val="003E5A"/>
                </a:solidFill>
                <a:hlinkClick r:id="rId4"/>
              </a:rPr>
              <a:t/>
            </a:r>
            <a:br>
              <a:rPr lang="en-US" b="1" dirty="0">
                <a:solidFill>
                  <a:srgbClr val="003E5A"/>
                </a:solidFill>
                <a:hlinkClick r:id="rId4"/>
              </a:rPr>
            </a:br>
            <a:r>
              <a:rPr lang="en-US" b="1" dirty="0">
                <a:solidFill>
                  <a:srgbClr val="B7DB57"/>
                </a:solidFill>
                <a:hlinkClick r:id="rId4"/>
              </a:rPr>
              <a:t/>
            </a:r>
            <a:br>
              <a:rPr lang="en-US" b="1" dirty="0">
                <a:solidFill>
                  <a:srgbClr val="B7DB57"/>
                </a:solidFill>
                <a:hlinkClick r:id="rId4"/>
              </a:rPr>
            </a:br>
            <a:endParaRPr lang="en-US" dirty="0">
              <a:solidFill>
                <a:srgbClr val="B7DB57"/>
              </a:solidFill>
            </a:endParaRPr>
          </a:p>
        </p:txBody>
      </p:sp>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381000" y="2438400"/>
            <a:ext cx="8385048" cy="3124200"/>
          </a:xfrm>
        </p:spPr>
        <p:txBody>
          <a:bodyPr/>
          <a:lstStyle/>
          <a:p>
            <a:pPr marL="0" indent="0">
              <a:buNone/>
            </a:pPr>
            <a:r>
              <a:rPr lang="en-US" sz="3600" b="1" dirty="0">
                <a:solidFill>
                  <a:schemeClr val="tx2"/>
                </a:solidFill>
              </a:rPr>
              <a:t>Tool #3</a:t>
            </a:r>
          </a:p>
          <a:p>
            <a:pPr marL="0" indent="0">
              <a:buNone/>
            </a:pPr>
            <a:r>
              <a:rPr lang="en-US" sz="3200" b="1" i="1" dirty="0"/>
              <a:t>Sample Notification to Opt a Child Back into English Learner Programs or Services</a:t>
            </a:r>
          </a:p>
          <a:p>
            <a:pPr marL="0" indent="0">
              <a:buNone/>
            </a:pPr>
            <a:r>
              <a:rPr lang="en-US" sz="2800" dirty="0"/>
              <a:t>Provides one example of a form that </a:t>
            </a:r>
            <a:r>
              <a:rPr lang="en-US" sz="2800" dirty="0" smtClean="0"/>
              <a:t>school districts</a:t>
            </a:r>
            <a:r>
              <a:rPr lang="en-US" sz="2800" dirty="0" smtClean="0"/>
              <a:t> </a:t>
            </a:r>
            <a:r>
              <a:rPr lang="en-US" sz="2800" dirty="0"/>
              <a:t>could use to provide documentation when a parent revisits his or her decision and decides to opt the child back into EL programs or particular EL services. </a:t>
            </a:r>
          </a:p>
          <a:p>
            <a:pPr marL="0" indent="0">
              <a:buNone/>
            </a:pPr>
            <a:endParaRPr lang="en-US" sz="2800" dirty="0"/>
          </a:p>
        </p:txBody>
      </p:sp>
    </p:spTree>
    <p:extLst>
      <p:ext uri="{BB962C8B-B14F-4D97-AF65-F5344CB8AC3E}">
        <p14:creationId xmlns:p14="http://schemas.microsoft.com/office/powerpoint/2010/main" val="4092959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76400"/>
            <a:ext cx="8458200" cy="4572000"/>
          </a:xfrm>
        </p:spPr>
        <p:txBody>
          <a:bodyPr>
            <a:noAutofit/>
          </a:bodyPr>
          <a:lstStyle/>
          <a:p>
            <a:pPr marL="0" indent="0">
              <a:spcBef>
                <a:spcPts val="0"/>
              </a:spcBef>
              <a:buNone/>
            </a:pPr>
            <a:r>
              <a:rPr lang="en-US" sz="1800" b="1" dirty="0"/>
              <a:t>English Learner Toolkit (see Chapter 7 on Tracking progress of English Learners): </a:t>
            </a:r>
            <a:r>
              <a:rPr lang="es-MX" sz="1800" dirty="0">
                <a:hlinkClick r:id="rId3"/>
              </a:rPr>
              <a:t>http://www2.ed.gov/about/offices/list/oela/english-learner-toolkit/index.html</a:t>
            </a:r>
            <a:r>
              <a:rPr lang="es-MX" sz="1800" dirty="0"/>
              <a:t> </a:t>
            </a:r>
          </a:p>
          <a:p>
            <a:pPr marL="0" indent="0">
              <a:spcBef>
                <a:spcPts val="0"/>
              </a:spcBef>
              <a:buNone/>
            </a:pPr>
            <a:endParaRPr lang="en-US" sz="1800" dirty="0"/>
          </a:p>
          <a:p>
            <a:pPr marL="0" indent="0">
              <a:spcBef>
                <a:spcPts val="0"/>
              </a:spcBef>
              <a:buNone/>
            </a:pPr>
            <a:r>
              <a:rPr lang="en-US" sz="1800" b="1" dirty="0"/>
              <a:t>Dear Colleague Letter: Guidance to ensure equal opportunities for English Learners:</a:t>
            </a:r>
          </a:p>
          <a:p>
            <a:pPr marL="0" indent="0">
              <a:spcBef>
                <a:spcPts val="0"/>
              </a:spcBef>
              <a:buNone/>
            </a:pPr>
            <a:r>
              <a:rPr lang="es-MX" sz="1800" dirty="0">
                <a:hlinkClick r:id="rId4"/>
              </a:rPr>
              <a:t>https://www.justice.gov/crt/guidance-ensure-equal-opportunities-english-learner-students</a:t>
            </a:r>
            <a:r>
              <a:rPr lang="es-MX" sz="1800" dirty="0"/>
              <a:t> </a:t>
            </a:r>
          </a:p>
          <a:p>
            <a:pPr marL="0" indent="0">
              <a:spcBef>
                <a:spcPts val="0"/>
              </a:spcBef>
              <a:buNone/>
            </a:pPr>
            <a:endParaRPr lang="es-MX" sz="1800" dirty="0"/>
          </a:p>
          <a:p>
            <a:pPr marL="0" indent="0">
              <a:spcBef>
                <a:spcPts val="0"/>
              </a:spcBef>
              <a:buNone/>
            </a:pPr>
            <a:r>
              <a:rPr lang="es-MX" sz="1800" b="1" dirty="0"/>
              <a:t>IL </a:t>
            </a:r>
            <a:r>
              <a:rPr lang="es-MX" sz="1800" b="1" dirty="0" err="1"/>
              <a:t>School</a:t>
            </a:r>
            <a:r>
              <a:rPr lang="es-MX" sz="1800" b="1" dirty="0"/>
              <a:t> </a:t>
            </a:r>
            <a:r>
              <a:rPr lang="es-MX" sz="1800" b="1" dirty="0" err="1"/>
              <a:t>Code</a:t>
            </a:r>
            <a:r>
              <a:rPr lang="es-MX" sz="1800" b="1" dirty="0"/>
              <a:t> 14C: </a:t>
            </a:r>
            <a:r>
              <a:rPr lang="es-MX" sz="1800" b="1" dirty="0" err="1"/>
              <a:t>Transitional</a:t>
            </a:r>
            <a:r>
              <a:rPr lang="es-MX" sz="1800" b="1" dirty="0"/>
              <a:t> </a:t>
            </a:r>
            <a:r>
              <a:rPr lang="es-MX" sz="1800" b="1" dirty="0" err="1"/>
              <a:t>Bilingual</a:t>
            </a:r>
            <a:r>
              <a:rPr lang="es-MX" sz="1800" b="1" dirty="0"/>
              <a:t> </a:t>
            </a:r>
            <a:r>
              <a:rPr lang="es-MX" sz="1800" b="1" dirty="0" err="1"/>
              <a:t>Programs</a:t>
            </a:r>
            <a:r>
              <a:rPr lang="es-MX" sz="1800" b="1" dirty="0"/>
              <a:t>: </a:t>
            </a:r>
            <a:r>
              <a:rPr lang="es-MX" sz="1800" dirty="0">
                <a:hlinkClick r:id="rId5"/>
              </a:rPr>
              <a:t>http://ilga.gov/legislation/ilcs/ilcs4.asp?DocName=010500050HArt%2E+14C&amp;ActID=1005&amp;ChapterID=17&amp;SeqStart=119100000&amp;SeqEnd=120600000</a:t>
            </a:r>
            <a:r>
              <a:rPr lang="es-MX" sz="1800" dirty="0"/>
              <a:t> </a:t>
            </a:r>
          </a:p>
          <a:p>
            <a:pPr marL="0" indent="0">
              <a:spcBef>
                <a:spcPts val="0"/>
              </a:spcBef>
              <a:buNone/>
            </a:pPr>
            <a:endParaRPr lang="es-MX" sz="1800" dirty="0"/>
          </a:p>
          <a:p>
            <a:pPr marL="0" indent="0">
              <a:spcBef>
                <a:spcPts val="0"/>
              </a:spcBef>
              <a:buNone/>
            </a:pPr>
            <a:r>
              <a:rPr lang="es-MX" sz="1800" b="1" dirty="0"/>
              <a:t>IL </a:t>
            </a:r>
            <a:r>
              <a:rPr lang="es-MX" sz="1800" b="1" dirty="0" err="1"/>
              <a:t>Administrative</a:t>
            </a:r>
            <a:r>
              <a:rPr lang="es-MX" sz="1800" b="1" dirty="0"/>
              <a:t> </a:t>
            </a:r>
            <a:r>
              <a:rPr lang="es-MX" sz="1800" b="1" dirty="0" err="1"/>
              <a:t>Code</a:t>
            </a:r>
            <a:r>
              <a:rPr lang="es-MX" sz="1800" b="1" dirty="0"/>
              <a:t> 228: </a:t>
            </a:r>
            <a:r>
              <a:rPr lang="es-MX" sz="1800" b="1" dirty="0" err="1"/>
              <a:t>Transitional</a:t>
            </a:r>
            <a:r>
              <a:rPr lang="es-MX" sz="1800" b="1" dirty="0"/>
              <a:t> </a:t>
            </a:r>
            <a:r>
              <a:rPr lang="es-MX" sz="1800" b="1" dirty="0" err="1"/>
              <a:t>Bilingual</a:t>
            </a:r>
            <a:r>
              <a:rPr lang="es-MX" sz="1800" b="1" dirty="0"/>
              <a:t> </a:t>
            </a:r>
            <a:r>
              <a:rPr lang="es-MX" sz="1800" b="1" dirty="0" err="1"/>
              <a:t>Education</a:t>
            </a:r>
            <a:r>
              <a:rPr lang="es-MX" sz="1800" b="1" dirty="0"/>
              <a:t>: </a:t>
            </a:r>
            <a:r>
              <a:rPr lang="es-MX" sz="1800" dirty="0">
                <a:hlinkClick r:id="rId6"/>
              </a:rPr>
              <a:t>https://www.isbe.net/Documents/228ARK.pdf</a:t>
            </a:r>
            <a:r>
              <a:rPr lang="es-MX" sz="1800" dirty="0"/>
              <a:t> </a:t>
            </a:r>
          </a:p>
          <a:p>
            <a:pPr marL="0" indent="0">
              <a:spcBef>
                <a:spcPts val="0"/>
              </a:spcBef>
              <a:buNone/>
            </a:pPr>
            <a:endParaRPr lang="es-MX" sz="1800" dirty="0"/>
          </a:p>
          <a:p>
            <a:pPr marL="0" indent="0">
              <a:spcBef>
                <a:spcPts val="0"/>
              </a:spcBef>
              <a:buNone/>
            </a:pPr>
            <a:r>
              <a:rPr lang="es-MX" sz="1800" b="1" dirty="0"/>
              <a:t>ISBE </a:t>
            </a:r>
            <a:r>
              <a:rPr lang="es-MX" sz="1800" b="1" dirty="0" err="1"/>
              <a:t>Notification</a:t>
            </a:r>
            <a:r>
              <a:rPr lang="es-MX" sz="1800" b="1" dirty="0"/>
              <a:t> </a:t>
            </a:r>
            <a:r>
              <a:rPr lang="es-MX" sz="1800" b="1" dirty="0" err="1"/>
              <a:t>of</a:t>
            </a:r>
            <a:r>
              <a:rPr lang="es-MX" sz="1800" b="1" dirty="0"/>
              <a:t> </a:t>
            </a:r>
            <a:r>
              <a:rPr lang="es-MX" sz="1800" b="1" dirty="0" err="1"/>
              <a:t>Enrollment</a:t>
            </a:r>
            <a:r>
              <a:rPr lang="es-MX" sz="1800" b="1" dirty="0"/>
              <a:t> in </a:t>
            </a:r>
            <a:r>
              <a:rPr lang="es-MX" sz="1800" b="1" dirty="0" err="1"/>
              <a:t>an</a:t>
            </a:r>
            <a:r>
              <a:rPr lang="es-MX" sz="1800" b="1" dirty="0"/>
              <a:t> EL </a:t>
            </a:r>
            <a:r>
              <a:rPr lang="es-MX" sz="1800" b="1" dirty="0" err="1"/>
              <a:t>Program</a:t>
            </a:r>
            <a:r>
              <a:rPr lang="es-MX" sz="1800" b="1" dirty="0"/>
              <a:t>:</a:t>
            </a:r>
          </a:p>
          <a:p>
            <a:pPr marL="0" indent="0">
              <a:spcBef>
                <a:spcPts val="0"/>
              </a:spcBef>
              <a:buNone/>
            </a:pPr>
            <a:r>
              <a:rPr lang="es-MX" sz="1800" dirty="0">
                <a:hlinkClick r:id="rId7"/>
              </a:rPr>
              <a:t>https://www.isbe.net/Pages/Parent-Notification-of-Enrollment-Requirements.aspx</a:t>
            </a:r>
            <a:endParaRPr lang="es-MX" sz="2000" dirty="0"/>
          </a:p>
          <a:p>
            <a:pPr marL="0" indent="0">
              <a:buNone/>
            </a:pPr>
            <a:r>
              <a:rPr lang="es-MX" sz="2000" dirty="0"/>
              <a:t> </a:t>
            </a:r>
          </a:p>
          <a:p>
            <a:pPr marL="0" indent="0">
              <a:buNone/>
            </a:pPr>
            <a:endParaRPr lang="es-MX" sz="2000" dirty="0"/>
          </a:p>
          <a:p>
            <a:pPr marL="0" indent="0">
              <a:buNone/>
            </a:pPr>
            <a:endParaRPr lang="es-MX" sz="2000" dirty="0"/>
          </a:p>
          <a:p>
            <a:pPr marL="0" indent="0">
              <a:buNone/>
            </a:pPr>
            <a:endParaRPr lang="es-MX" sz="2000" dirty="0"/>
          </a:p>
          <a:p>
            <a:pPr marL="0" indent="0">
              <a:buNone/>
            </a:pPr>
            <a:endParaRPr lang="es-MX" sz="2000" dirty="0"/>
          </a:p>
          <a:p>
            <a:pPr marL="0" indent="0">
              <a:buNone/>
            </a:pPr>
            <a:endParaRPr lang="en-US" sz="2000" dirty="0"/>
          </a:p>
        </p:txBody>
      </p:sp>
      <p:sp>
        <p:nvSpPr>
          <p:cNvPr id="4" name="Slide Number Placeholder 3"/>
          <p:cNvSpPr>
            <a:spLocks noGrp="1"/>
          </p:cNvSpPr>
          <p:nvPr>
            <p:ph type="sldNum" sz="quarter" idx="10"/>
          </p:nvPr>
        </p:nvSpPr>
        <p:spPr/>
        <p:txBody>
          <a:bodyPr/>
          <a:lstStyle/>
          <a:p>
            <a:fld id="{A1ED25DC-7156-4753-AF0F-DA41061C2C7E}" type="slidenum">
              <a:rPr lang="en-US" smtClean="0"/>
              <a:pPr/>
              <a:t>22</a:t>
            </a:fld>
            <a:endParaRPr lang="en-US" dirty="0"/>
          </a:p>
        </p:txBody>
      </p:sp>
      <p:sp>
        <p:nvSpPr>
          <p:cNvPr id="5" name="Title 5">
            <a:extLst>
              <a:ext uri="{FF2B5EF4-FFF2-40B4-BE49-F238E27FC236}">
                <a16:creationId xmlns:a16="http://schemas.microsoft.com/office/drawing/2014/main" id="{2AB42AE8-2BFF-47D1-87C4-0DD6C678CCE1}"/>
              </a:ext>
            </a:extLst>
          </p:cNvPr>
          <p:cNvSpPr txBox="1">
            <a:spLocks/>
          </p:cNvSpPr>
          <p:nvPr/>
        </p:nvSpPr>
        <p:spPr>
          <a:xfrm>
            <a:off x="457200" y="9906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t>Resources</a:t>
            </a:r>
          </a:p>
        </p:txBody>
      </p:sp>
    </p:spTree>
    <p:extLst>
      <p:ext uri="{BB962C8B-B14F-4D97-AF65-F5344CB8AC3E}">
        <p14:creationId xmlns:p14="http://schemas.microsoft.com/office/powerpoint/2010/main" val="5707741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600200"/>
            <a:ext cx="8534400" cy="4724400"/>
          </a:xfrm>
          <a:prstGeom prst="rect">
            <a:avLst/>
          </a:prstGeom>
        </p:spPr>
        <p:txBody>
          <a:bodyPr>
            <a:noAutofit/>
          </a:bodyPr>
          <a:lstStyle/>
          <a:p>
            <a:pPr marL="0" indent="-457200">
              <a:spcBef>
                <a:spcPts val="0"/>
              </a:spcBef>
              <a:buNone/>
              <a:tabLst>
                <a:tab pos="457200" algn="l"/>
              </a:tabLst>
            </a:pPr>
            <a:r>
              <a:rPr lang="en-US" sz="2300" dirty="0"/>
              <a:t>Bell, T. &amp; </a:t>
            </a:r>
            <a:r>
              <a:rPr lang="en-US" sz="2300" dirty="0" err="1"/>
              <a:t>Zantal</a:t>
            </a:r>
            <a:r>
              <a:rPr lang="en-US" sz="2300" dirty="0"/>
              <a:t>-Wiener, K. (2015). </a:t>
            </a:r>
            <a:r>
              <a:rPr lang="en-US" sz="2300" dirty="0">
                <a:hlinkClick r:id="rId3"/>
              </a:rPr>
              <a:t>Sample notification to opt a child back into English learner programs or services</a:t>
            </a:r>
            <a:r>
              <a:rPr lang="en-US" sz="2300" i="1" dirty="0"/>
              <a:t>. </a:t>
            </a:r>
            <a:r>
              <a:rPr lang="en-US" sz="2300" dirty="0"/>
              <a:t>Silver Spring, MD: National Clearinghouse for English Language Acquisition (NCELA). </a:t>
            </a:r>
          </a:p>
          <a:p>
            <a:pPr marL="0" indent="-457200">
              <a:spcBef>
                <a:spcPts val="0"/>
              </a:spcBef>
              <a:buNone/>
              <a:tabLst>
                <a:tab pos="457200" algn="l"/>
              </a:tabLst>
            </a:pPr>
            <a:endParaRPr lang="en-US" sz="2300" dirty="0"/>
          </a:p>
          <a:p>
            <a:pPr marL="0" indent="-457200">
              <a:spcBef>
                <a:spcPts val="0"/>
              </a:spcBef>
              <a:buNone/>
              <a:tabLst>
                <a:tab pos="457200" algn="l"/>
              </a:tabLst>
            </a:pPr>
            <a:r>
              <a:rPr lang="en-US" sz="2300" dirty="0"/>
              <a:t>U.S. Department of Education, Office for Civil Rights (OCR), and U.S. Department of Justice (DOJ). (2015, January). </a:t>
            </a:r>
            <a:r>
              <a:rPr lang="en-US" sz="2300" dirty="0">
                <a:hlinkClick r:id="rId4"/>
              </a:rPr>
              <a:t>Dear colleague letter: English learner students and limited English proficient parents</a:t>
            </a:r>
            <a:r>
              <a:rPr lang="en-US" sz="2300" i="1" dirty="0"/>
              <a:t>. </a:t>
            </a:r>
          </a:p>
          <a:p>
            <a:pPr marL="0" indent="-457200">
              <a:spcBef>
                <a:spcPts val="0"/>
              </a:spcBef>
              <a:buNone/>
              <a:tabLst>
                <a:tab pos="457200" algn="l"/>
              </a:tabLst>
            </a:pPr>
            <a:endParaRPr lang="en-US" sz="2300" i="1" dirty="0"/>
          </a:p>
          <a:p>
            <a:pPr marL="0" indent="-457200">
              <a:spcBef>
                <a:spcPts val="0"/>
              </a:spcBef>
              <a:buNone/>
              <a:tabLst>
                <a:tab pos="457200" algn="l"/>
              </a:tabLst>
            </a:pPr>
            <a:r>
              <a:rPr lang="en-US" sz="2300" dirty="0" err="1"/>
              <a:t>Zantal</a:t>
            </a:r>
            <a:r>
              <a:rPr lang="en-US" sz="2300" dirty="0"/>
              <a:t>-Wiener, K., &amp; Bell, T. (2015). </a:t>
            </a:r>
            <a:r>
              <a:rPr lang="en-US" sz="2300" dirty="0">
                <a:hlinkClick r:id="rId5"/>
              </a:rPr>
              <a:t>Sample English learner programs and services opt-out notification</a:t>
            </a:r>
            <a:r>
              <a:rPr lang="en-US" sz="2300" i="1" dirty="0"/>
              <a:t>. </a:t>
            </a:r>
            <a:r>
              <a:rPr lang="en-US" sz="2300" dirty="0"/>
              <a:t>Silver Spring, MD: National Clearinghouse for English Language Acquisition (NCELA). </a:t>
            </a:r>
          </a:p>
        </p:txBody>
      </p:sp>
      <p:sp>
        <p:nvSpPr>
          <p:cNvPr id="9" name="Slide Number Placeholder 8"/>
          <p:cNvSpPr>
            <a:spLocks noGrp="1"/>
          </p:cNvSpPr>
          <p:nvPr>
            <p:ph type="sldNum" sz="quarter" idx="12"/>
          </p:nvPr>
        </p:nvSpPr>
        <p:spPr/>
        <p:txBody>
          <a:bodyPr/>
          <a:lstStyle/>
          <a:p>
            <a:fld id="{51673D77-75BC-424E-BFFA-F0B1EFAD03D4}" type="slidenum">
              <a:rPr lang="en-US" smtClean="0"/>
              <a:pPr/>
              <a:t>23</a:t>
            </a:fld>
            <a:endParaRPr lang="en-US" dirty="0"/>
          </a:p>
        </p:txBody>
      </p:sp>
      <p:sp>
        <p:nvSpPr>
          <p:cNvPr id="8" name="Title 5">
            <a:extLst>
              <a:ext uri="{FF2B5EF4-FFF2-40B4-BE49-F238E27FC236}">
                <a16:creationId xmlns:a16="http://schemas.microsoft.com/office/drawing/2014/main" id="{19DA8821-78AB-498F-B7D7-00A3DE6FA867}"/>
              </a:ext>
            </a:extLst>
          </p:cNvPr>
          <p:cNvSpPr>
            <a:spLocks noGrp="1"/>
          </p:cNvSpPr>
          <p:nvPr>
            <p:ph type="title"/>
          </p:nvPr>
        </p:nvSpPr>
        <p:spPr>
          <a:xfrm>
            <a:off x="304800" y="914400"/>
            <a:ext cx="8153400" cy="990600"/>
          </a:xfrm>
        </p:spPr>
        <p:txBody>
          <a:bodyPr/>
          <a:lstStyle/>
          <a:p>
            <a:r>
              <a:rPr lang="en-US" sz="4000" dirty="0"/>
              <a:t>Further Reading</a:t>
            </a:r>
          </a:p>
        </p:txBody>
      </p:sp>
    </p:spTree>
    <p:extLst>
      <p:ext uri="{BB962C8B-B14F-4D97-AF65-F5344CB8AC3E}">
        <p14:creationId xmlns:p14="http://schemas.microsoft.com/office/powerpoint/2010/main" val="188830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01BA-E467-424C-83BB-926DD3E15E98}"/>
              </a:ext>
            </a:extLst>
          </p:cNvPr>
          <p:cNvSpPr>
            <a:spLocks noGrp="1"/>
          </p:cNvSpPr>
          <p:nvPr>
            <p:ph type="title"/>
          </p:nvPr>
        </p:nvSpPr>
        <p:spPr>
          <a:xfrm>
            <a:off x="635302" y="1066800"/>
            <a:ext cx="8153400" cy="990600"/>
          </a:xfrm>
        </p:spPr>
        <p:txBody>
          <a:bodyPr/>
          <a:lstStyle/>
          <a:p>
            <a:r>
              <a:rPr lang="en-US" i="1" dirty="0" smtClean="0"/>
              <a:t>English Learner Tool Kit </a:t>
            </a:r>
            <a:r>
              <a:rPr lang="en-US" dirty="0" smtClean="0"/>
              <a:t>Topics</a:t>
            </a:r>
            <a:endParaRPr lang="en-US" dirty="0"/>
          </a:p>
        </p:txBody>
      </p:sp>
      <p:sp>
        <p:nvSpPr>
          <p:cNvPr id="3" name="Content Placeholder 2">
            <a:extLst>
              <a:ext uri="{FF2B5EF4-FFF2-40B4-BE49-F238E27FC236}">
                <a16:creationId xmlns:a16="http://schemas.microsoft.com/office/drawing/2014/main" id="{34BB8641-A203-4094-9BEE-99833D057405}"/>
              </a:ext>
            </a:extLst>
          </p:cNvPr>
          <p:cNvSpPr>
            <a:spLocks noGrp="1"/>
          </p:cNvSpPr>
          <p:nvPr>
            <p:ph sz="quarter" idx="1"/>
          </p:nvPr>
        </p:nvSpPr>
        <p:spPr>
          <a:xfrm>
            <a:off x="152400" y="2133600"/>
            <a:ext cx="8864902" cy="4648200"/>
          </a:xfrm>
        </p:spPr>
        <p:txBody>
          <a:bodyPr numCol="2"/>
          <a:lstStyle/>
          <a:p>
            <a:pPr marL="465138" indent="-465138">
              <a:spcBef>
                <a:spcPts val="0"/>
              </a:spcBef>
              <a:buClrTx/>
              <a:buSzPct val="100000"/>
              <a:buFont typeface="+mj-lt"/>
              <a:buAutoNum type="arabicPeriod"/>
            </a:pPr>
            <a:r>
              <a:rPr lang="en-US" sz="3200" dirty="0" smtClean="0"/>
              <a:t>Identifying All ELs</a:t>
            </a:r>
            <a:endParaRPr lang="en-US" sz="3200" dirty="0"/>
          </a:p>
          <a:p>
            <a:pPr marL="465138" indent="-465138">
              <a:spcBef>
                <a:spcPts val="0"/>
              </a:spcBef>
              <a:buClrTx/>
              <a:buSzPct val="100000"/>
              <a:buFont typeface="+mj-lt"/>
              <a:buAutoNum type="arabicPeriod"/>
            </a:pPr>
            <a:r>
              <a:rPr lang="en-US" sz="3200" dirty="0" smtClean="0"/>
              <a:t>Language Assistance Programs</a:t>
            </a:r>
            <a:endParaRPr lang="en-US" sz="3200" dirty="0"/>
          </a:p>
          <a:p>
            <a:pPr marL="465138" indent="-465138">
              <a:spcBef>
                <a:spcPts val="0"/>
              </a:spcBef>
              <a:buClrTx/>
              <a:buSzPct val="100000"/>
              <a:buFont typeface="+mj-lt"/>
              <a:buAutoNum type="arabicPeriod"/>
            </a:pPr>
            <a:r>
              <a:rPr lang="en-US" sz="3200" dirty="0" smtClean="0"/>
              <a:t>Staffing </a:t>
            </a:r>
            <a:r>
              <a:rPr lang="en-US" sz="3200" dirty="0"/>
              <a:t>and </a:t>
            </a:r>
            <a:r>
              <a:rPr lang="en-US" sz="3200" dirty="0" smtClean="0"/>
              <a:t>Supports</a:t>
            </a:r>
            <a:endParaRPr lang="en-US" sz="3200" dirty="0"/>
          </a:p>
          <a:p>
            <a:pPr marL="465138" indent="-465138">
              <a:spcBef>
                <a:spcPts val="0"/>
              </a:spcBef>
              <a:buClrTx/>
              <a:buSzPct val="100000"/>
              <a:buFont typeface="+mj-lt"/>
              <a:buAutoNum type="arabicPeriod"/>
            </a:pPr>
            <a:r>
              <a:rPr lang="en-US" sz="3200" dirty="0"/>
              <a:t>Meaningful </a:t>
            </a:r>
            <a:r>
              <a:rPr lang="en-US" sz="3200" dirty="0" smtClean="0"/>
              <a:t>Access</a:t>
            </a:r>
          </a:p>
          <a:p>
            <a:pPr marL="465138" indent="-465138">
              <a:spcBef>
                <a:spcPts val="0"/>
              </a:spcBef>
              <a:buClrTx/>
              <a:buSzPct val="100000"/>
              <a:buFont typeface="+mj-lt"/>
              <a:buAutoNum type="arabicPeriod"/>
            </a:pPr>
            <a:r>
              <a:rPr lang="en-US" sz="3200" dirty="0" smtClean="0"/>
              <a:t>Inclusive Environment</a:t>
            </a:r>
            <a:endParaRPr lang="en-US" sz="3200" dirty="0"/>
          </a:p>
          <a:p>
            <a:pPr marL="465138" indent="-465138">
              <a:spcBef>
                <a:spcPts val="0"/>
              </a:spcBef>
              <a:buClrTx/>
              <a:buSzPct val="100000"/>
              <a:buFont typeface="+mj-lt"/>
              <a:buAutoNum type="arabicPeriod"/>
            </a:pPr>
            <a:r>
              <a:rPr lang="en-US" sz="3200" dirty="0" smtClean="0"/>
              <a:t>ELs </a:t>
            </a:r>
            <a:r>
              <a:rPr lang="en-US" sz="3200" dirty="0"/>
              <a:t>with </a:t>
            </a:r>
            <a:r>
              <a:rPr lang="en-US" sz="3200" dirty="0" smtClean="0"/>
              <a:t>Disabilities</a:t>
            </a:r>
          </a:p>
          <a:p>
            <a:pPr marL="514350" indent="-514350">
              <a:spcBef>
                <a:spcPts val="0"/>
              </a:spcBef>
              <a:buClrTx/>
              <a:buFont typeface="+mj-lt"/>
              <a:buAutoNum type="arabicPeriod"/>
            </a:pPr>
            <a:endParaRPr lang="en-US" sz="3200" dirty="0"/>
          </a:p>
          <a:p>
            <a:pPr marL="514350" indent="-514350">
              <a:spcBef>
                <a:spcPts val="0"/>
              </a:spcBef>
              <a:buClrTx/>
              <a:buFont typeface="+mj-lt"/>
              <a:buAutoNum type="arabicPeriod"/>
            </a:pPr>
            <a:endParaRPr lang="en-US" sz="3200" dirty="0"/>
          </a:p>
          <a:p>
            <a:pPr marL="798513" indent="-514350">
              <a:spcBef>
                <a:spcPts val="0"/>
              </a:spcBef>
              <a:buClrTx/>
              <a:buSzPct val="100000"/>
              <a:buFont typeface="+mj-lt"/>
              <a:buAutoNum type="arabicPeriod"/>
            </a:pPr>
            <a:r>
              <a:rPr lang="en-US" sz="3200" b="1" u="sng" dirty="0" smtClean="0"/>
              <a:t>ELs </a:t>
            </a:r>
            <a:r>
              <a:rPr lang="en-US" sz="3200" b="1" u="sng" dirty="0"/>
              <a:t>Who Opt </a:t>
            </a:r>
            <a:r>
              <a:rPr lang="en-US" sz="3200" b="1" u="sng" dirty="0" smtClean="0"/>
              <a:t>Out of Programs</a:t>
            </a:r>
            <a:endParaRPr lang="en-US" sz="3200" b="1" u="sng" dirty="0"/>
          </a:p>
          <a:p>
            <a:pPr marL="798513" indent="-514350">
              <a:spcBef>
                <a:spcPts val="0"/>
              </a:spcBef>
              <a:buClrTx/>
              <a:buSzPct val="100000"/>
              <a:buFont typeface="+mj-lt"/>
              <a:buAutoNum type="arabicPeriod"/>
            </a:pPr>
            <a:r>
              <a:rPr lang="en-US" sz="3200" dirty="0"/>
              <a:t>Monitoring and </a:t>
            </a:r>
            <a:r>
              <a:rPr lang="en-US" sz="3200" dirty="0" smtClean="0"/>
              <a:t>Exiting EL Programs</a:t>
            </a:r>
            <a:endParaRPr lang="en-US" sz="3200" dirty="0"/>
          </a:p>
          <a:p>
            <a:pPr marL="798513" indent="-514350">
              <a:spcBef>
                <a:spcPts val="0"/>
              </a:spcBef>
              <a:buClrTx/>
              <a:buSzPct val="100000"/>
              <a:buFont typeface="+mj-lt"/>
              <a:buAutoNum type="arabicPeriod"/>
            </a:pPr>
            <a:r>
              <a:rPr lang="en-US" sz="3200" dirty="0" smtClean="0"/>
              <a:t>Evaluation of EL Programs</a:t>
            </a:r>
            <a:endParaRPr lang="en-US" sz="3200" dirty="0"/>
          </a:p>
          <a:p>
            <a:pPr marL="798513" indent="-514350">
              <a:spcBef>
                <a:spcPts val="0"/>
              </a:spcBef>
              <a:buClrTx/>
              <a:buSzPct val="100000"/>
              <a:buFont typeface="+mj-lt"/>
              <a:buAutoNum type="arabicPeriod"/>
            </a:pPr>
            <a:r>
              <a:rPr lang="en-US" sz="3200" dirty="0" smtClean="0"/>
              <a:t>Communication with EL Parents</a:t>
            </a:r>
            <a:endParaRPr lang="en-US" sz="3200" dirty="0"/>
          </a:p>
        </p:txBody>
      </p:sp>
    </p:spTree>
    <p:extLst>
      <p:ext uri="{BB962C8B-B14F-4D97-AF65-F5344CB8AC3E}">
        <p14:creationId xmlns:p14="http://schemas.microsoft.com/office/powerpoint/2010/main" val="784796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1AA4-10B1-4FD2-AECD-1936905CC446}"/>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35545A99-4ADF-428E-AA00-CA6E169D15FB}"/>
              </a:ext>
            </a:extLst>
          </p:cNvPr>
          <p:cNvSpPr>
            <a:spLocks noGrp="1"/>
          </p:cNvSpPr>
          <p:nvPr>
            <p:ph sz="quarter" idx="1"/>
          </p:nvPr>
        </p:nvSpPr>
        <p:spPr>
          <a:xfrm>
            <a:off x="457200" y="1905000"/>
            <a:ext cx="8153400" cy="4495800"/>
          </a:xfrm>
        </p:spPr>
        <p:txBody>
          <a:bodyPr/>
          <a:lstStyle/>
          <a:p>
            <a:r>
              <a:rPr lang="en-US" dirty="0">
                <a:hlinkClick r:id="rId3"/>
              </a:rPr>
              <a:t>Title VI of the Civil Rights </a:t>
            </a:r>
            <a:r>
              <a:rPr lang="en-US" dirty="0" smtClean="0">
                <a:hlinkClick r:id="rId3"/>
              </a:rPr>
              <a:t>Act, 1964</a:t>
            </a:r>
            <a:endParaRPr lang="en-US" dirty="0"/>
          </a:p>
          <a:p>
            <a:pPr lvl="1"/>
            <a:r>
              <a:rPr lang="en-US" dirty="0"/>
              <a:t>Prohibits discrimination on the grounds of race, color, or national origin by recipients of federal financial assistance. </a:t>
            </a:r>
          </a:p>
          <a:p>
            <a:pPr lvl="1"/>
            <a:r>
              <a:rPr lang="en-US" dirty="0"/>
              <a:t>The Title VI regulatory requirements have been </a:t>
            </a:r>
            <a:r>
              <a:rPr lang="en-US" dirty="0" smtClean="0"/>
              <a:t>legally interpreted </a:t>
            </a:r>
            <a:r>
              <a:rPr lang="en-US" dirty="0"/>
              <a:t>to prohibit </a:t>
            </a:r>
            <a:r>
              <a:rPr lang="en-US" b="1" dirty="0">
                <a:solidFill>
                  <a:schemeClr val="tx2"/>
                </a:solidFill>
              </a:rPr>
              <a:t>denial of equal access to education </a:t>
            </a:r>
            <a:r>
              <a:rPr lang="en-US" dirty="0"/>
              <a:t>because of a language minority student's limited proficiency in English.</a:t>
            </a:r>
          </a:p>
          <a:p>
            <a:endParaRPr lang="en-US" dirty="0"/>
          </a:p>
        </p:txBody>
      </p:sp>
    </p:spTree>
    <p:extLst>
      <p:ext uri="{BB962C8B-B14F-4D97-AF65-F5344CB8AC3E}">
        <p14:creationId xmlns:p14="http://schemas.microsoft.com/office/powerpoint/2010/main" val="1011483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F11D-B17C-4B3A-A69D-AA21FDC15154}"/>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F31878D2-DFC8-4679-8A12-902A7D10C11C}"/>
              </a:ext>
            </a:extLst>
          </p:cNvPr>
          <p:cNvSpPr>
            <a:spLocks noGrp="1"/>
          </p:cNvSpPr>
          <p:nvPr>
            <p:ph sz="quarter" idx="1"/>
          </p:nvPr>
        </p:nvSpPr>
        <p:spPr>
          <a:xfrm>
            <a:off x="612648" y="1752600"/>
            <a:ext cx="8153400" cy="4495800"/>
          </a:xfrm>
        </p:spPr>
        <p:txBody>
          <a:bodyPr/>
          <a:lstStyle/>
          <a:p>
            <a:r>
              <a:rPr lang="en-US" sz="3200" i="1" dirty="0">
                <a:solidFill>
                  <a:schemeClr val="accent2"/>
                </a:solidFill>
                <a:hlinkClick r:id="rId3"/>
              </a:rPr>
              <a:t>Lau v. Nichols </a:t>
            </a:r>
            <a:r>
              <a:rPr lang="en-US" sz="3200" dirty="0">
                <a:solidFill>
                  <a:schemeClr val="accent2"/>
                </a:solidFill>
                <a:hlinkClick r:id="rId3"/>
              </a:rPr>
              <a:t>Court </a:t>
            </a:r>
            <a:r>
              <a:rPr lang="en-US" sz="3200" dirty="0" smtClean="0">
                <a:solidFill>
                  <a:schemeClr val="accent2"/>
                </a:solidFill>
                <a:hlinkClick r:id="rId3"/>
              </a:rPr>
              <a:t>Case, </a:t>
            </a:r>
            <a:r>
              <a:rPr lang="en-US" sz="3200" dirty="0">
                <a:solidFill>
                  <a:schemeClr val="accent2"/>
                </a:solidFill>
                <a:hlinkClick r:id="rId3"/>
              </a:rPr>
              <a:t>1974</a:t>
            </a:r>
            <a:endParaRPr lang="en-US" sz="3200" dirty="0">
              <a:solidFill>
                <a:schemeClr val="accent2"/>
              </a:solidFill>
            </a:endParaRPr>
          </a:p>
          <a:p>
            <a:pPr lvl="1"/>
            <a:r>
              <a:rPr lang="en-US" sz="2700" dirty="0"/>
              <a:t>Case dealt with San Francisco school system’s failure to provide English language instruction to 1,800 students of Chinese ancestry.</a:t>
            </a:r>
          </a:p>
          <a:p>
            <a:pPr lvl="1"/>
            <a:r>
              <a:rPr lang="en-US" sz="2700" dirty="0"/>
              <a:t>U.S. Supreme Court unanimously ruled that a lack of supplemental instruction for English learners denies them a </a:t>
            </a:r>
            <a:r>
              <a:rPr lang="en-US" sz="2700" b="1" dirty="0">
                <a:solidFill>
                  <a:srgbClr val="17375E"/>
                </a:solidFill>
              </a:rPr>
              <a:t>meaningful </a:t>
            </a:r>
            <a:r>
              <a:rPr lang="en-US" sz="2700" dirty="0"/>
              <a:t>opportunity to participate in </a:t>
            </a:r>
            <a:r>
              <a:rPr lang="en-US" sz="2700" dirty="0" smtClean="0"/>
              <a:t>educational programs, </a:t>
            </a:r>
            <a:r>
              <a:rPr lang="en-US" sz="2700" dirty="0"/>
              <a:t>which violates the Civil Rights Act of 1964. </a:t>
            </a:r>
          </a:p>
        </p:txBody>
      </p:sp>
    </p:spTree>
    <p:extLst>
      <p:ext uri="{BB962C8B-B14F-4D97-AF65-F5344CB8AC3E}">
        <p14:creationId xmlns:p14="http://schemas.microsoft.com/office/powerpoint/2010/main" val="1303969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8976-0561-43CF-B829-3DEE5E5E5010}"/>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AE8334A5-EA5F-4645-A8AC-E106776DD0FA}"/>
              </a:ext>
            </a:extLst>
          </p:cNvPr>
          <p:cNvSpPr>
            <a:spLocks noGrp="1"/>
          </p:cNvSpPr>
          <p:nvPr>
            <p:ph sz="quarter" idx="1"/>
          </p:nvPr>
        </p:nvSpPr>
        <p:spPr>
          <a:xfrm>
            <a:off x="612648" y="1752600"/>
            <a:ext cx="8153400" cy="4495800"/>
          </a:xfrm>
        </p:spPr>
        <p:txBody>
          <a:bodyPr/>
          <a:lstStyle/>
          <a:p>
            <a:r>
              <a:rPr lang="en-US" dirty="0">
                <a:hlinkClick r:id="rId3"/>
              </a:rPr>
              <a:t>Equal Educational Opportunities Act (EEOA), 1974</a:t>
            </a:r>
          </a:p>
          <a:p>
            <a:pPr lvl="1"/>
            <a:r>
              <a:rPr lang="en-US" dirty="0"/>
              <a:t>Prohibits states from denying equal educational opportunity to an individual on account of his or her race, color, sex, or national origin. </a:t>
            </a:r>
          </a:p>
          <a:p>
            <a:pPr lvl="1"/>
            <a:r>
              <a:rPr lang="en-US" dirty="0"/>
              <a:t>The statute specifically prohibits states from </a:t>
            </a:r>
            <a:r>
              <a:rPr lang="en-US" b="1" dirty="0">
                <a:solidFill>
                  <a:schemeClr val="tx2"/>
                </a:solidFill>
              </a:rPr>
              <a:t>denying equal educational </a:t>
            </a:r>
            <a:r>
              <a:rPr lang="en-US" dirty="0"/>
              <a:t>opportunity by the failure of an educational agency to take appropriate action to overcome language barriers that impede equal participation by its students in its instructional programs. </a:t>
            </a:r>
          </a:p>
          <a:p>
            <a:endParaRPr lang="en-US" dirty="0"/>
          </a:p>
        </p:txBody>
      </p:sp>
    </p:spTree>
    <p:extLst>
      <p:ext uri="{BB962C8B-B14F-4D97-AF65-F5344CB8AC3E}">
        <p14:creationId xmlns:p14="http://schemas.microsoft.com/office/powerpoint/2010/main" val="1738282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D6D86AA9-2D8D-4BEB-B1E4-39DCC56DCDF9}"/>
              </a:ext>
            </a:extLst>
          </p:cNvPr>
          <p:cNvPicPr>
            <a:picLocks noChangeAspect="1"/>
          </p:cNvPicPr>
          <p:nvPr/>
        </p:nvPicPr>
        <p:blipFill rotWithShape="1">
          <a:blip r:embed="rId3">
            <a:extLst>
              <a:ext uri="{28A0092B-C50C-407E-A947-70E740481C1C}">
                <a14:useLocalDpi xmlns:a14="http://schemas.microsoft.com/office/drawing/2010/main" val="0"/>
              </a:ext>
            </a:extLst>
          </a:blip>
          <a:srcRect t="11442" b="30804"/>
          <a:stretch/>
        </p:blipFill>
        <p:spPr>
          <a:xfrm>
            <a:off x="-76200" y="3429000"/>
            <a:ext cx="9296400" cy="3429000"/>
          </a:xfrm>
          <a:prstGeom prst="rect">
            <a:avLst/>
          </a:prstGeom>
          <a:ln w="38100">
            <a:noFill/>
          </a:ln>
        </p:spPr>
      </p:pic>
      <p:sp>
        <p:nvSpPr>
          <p:cNvPr id="7" name="Rectangle 6"/>
          <p:cNvSpPr/>
          <p:nvPr/>
        </p:nvSpPr>
        <p:spPr>
          <a:xfrm>
            <a:off x="-76200" y="-76200"/>
            <a:ext cx="9296400" cy="7010400"/>
          </a:xfrm>
          <a:prstGeom prst="rect">
            <a:avLst/>
          </a:prstGeom>
          <a:solidFill>
            <a:srgbClr val="17375E">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89589" y="152400"/>
            <a:ext cx="7306611" cy="3276600"/>
          </a:xfrm>
        </p:spPr>
        <p:txBody>
          <a:bodyPr/>
          <a:lstStyle/>
          <a:p>
            <a:pPr>
              <a:spcAft>
                <a:spcPts val="600"/>
              </a:spcAft>
            </a:pPr>
            <a:r>
              <a:rPr lang="en-US" sz="3000" dirty="0"/>
              <a:t>“There is no equality of treatment merely by providing students with the same facilities, textbooks, teachers, and curriculum; for students who do not understand English are effectively foreclosed from any meaningful education.”</a:t>
            </a:r>
          </a:p>
        </p:txBody>
      </p:sp>
      <p:sp>
        <p:nvSpPr>
          <p:cNvPr id="11" name="Text Placeholder 10"/>
          <p:cNvSpPr>
            <a:spLocks noGrp="1"/>
          </p:cNvSpPr>
          <p:nvPr>
            <p:ph type="body" sz="quarter" idx="10"/>
          </p:nvPr>
        </p:nvSpPr>
        <p:spPr>
          <a:xfrm>
            <a:off x="4038600" y="2667000"/>
            <a:ext cx="4419600" cy="946150"/>
          </a:xfrm>
        </p:spPr>
        <p:txBody>
          <a:bodyPr>
            <a:normAutofit fontScale="92500"/>
          </a:bodyPr>
          <a:lstStyle/>
          <a:p>
            <a:pPr marL="0" indent="0">
              <a:buNone/>
            </a:pPr>
            <a:r>
              <a:rPr lang="en-US" sz="3200" dirty="0"/>
              <a:t>—</a:t>
            </a:r>
            <a:r>
              <a:rPr lang="en-US" sz="3200" i="1" dirty="0"/>
              <a:t>Justice William Douglas</a:t>
            </a:r>
            <a:endParaRPr lang="en-US" sz="3200" dirty="0"/>
          </a:p>
        </p:txBody>
      </p:sp>
      <p:sp>
        <p:nvSpPr>
          <p:cNvPr id="10" name="TextBox 9"/>
          <p:cNvSpPr txBox="1"/>
          <p:nvPr/>
        </p:nvSpPr>
        <p:spPr>
          <a:xfrm>
            <a:off x="7036725" y="-207998"/>
            <a:ext cx="2412075" cy="4708981"/>
          </a:xfrm>
          <a:prstGeom prst="rect">
            <a:avLst/>
          </a:prstGeom>
          <a:noFill/>
        </p:spPr>
        <p:txBody>
          <a:bodyPr wrap="square" rtlCol="0">
            <a:spAutoFit/>
          </a:bodyPr>
          <a:lstStyle/>
          <a:p>
            <a:r>
              <a:rPr lang="en-US" sz="30000" b="1" dirty="0">
                <a:solidFill>
                  <a:srgbClr val="FFFFFF">
                    <a:alpha val="30000"/>
                  </a:srgbClr>
                </a:solidFill>
                <a:cs typeface="Arial" panose="020B0604020202020204" pitchFamily="34" charset="0"/>
              </a:rPr>
              <a:t>”</a:t>
            </a:r>
          </a:p>
        </p:txBody>
      </p:sp>
    </p:spTree>
    <p:extLst>
      <p:ext uri="{BB962C8B-B14F-4D97-AF65-F5344CB8AC3E}">
        <p14:creationId xmlns:p14="http://schemas.microsoft.com/office/powerpoint/2010/main" val="2161339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8A29-E417-4C2C-BFA5-B9B42C3ABBA6}"/>
              </a:ext>
            </a:extLst>
          </p:cNvPr>
          <p:cNvSpPr>
            <a:spLocks noGrp="1"/>
          </p:cNvSpPr>
          <p:nvPr>
            <p:ph type="title"/>
          </p:nvPr>
        </p:nvSpPr>
        <p:spPr>
          <a:xfrm>
            <a:off x="635302" y="914400"/>
            <a:ext cx="8153400" cy="990600"/>
          </a:xfrm>
        </p:spPr>
        <p:txBody>
          <a:bodyPr/>
          <a:lstStyle/>
          <a:p>
            <a:r>
              <a:rPr lang="en-US" dirty="0" smtClean="0"/>
              <a:t>Legal </a:t>
            </a:r>
            <a:r>
              <a:rPr lang="en-US" dirty="0"/>
              <a:t>Obligations</a:t>
            </a:r>
          </a:p>
        </p:txBody>
      </p:sp>
      <p:sp>
        <p:nvSpPr>
          <p:cNvPr id="3" name="Content Placeholder 2">
            <a:extLst>
              <a:ext uri="{FF2B5EF4-FFF2-40B4-BE49-F238E27FC236}">
                <a16:creationId xmlns:a16="http://schemas.microsoft.com/office/drawing/2014/main" id="{894A6F4B-62E0-4DF1-9C10-4EF4C0F2D97A}"/>
              </a:ext>
            </a:extLst>
          </p:cNvPr>
          <p:cNvSpPr>
            <a:spLocks noGrp="1"/>
          </p:cNvSpPr>
          <p:nvPr>
            <p:ph sz="quarter" idx="1"/>
          </p:nvPr>
        </p:nvSpPr>
        <p:spPr>
          <a:xfrm>
            <a:off x="612648" y="1752600"/>
            <a:ext cx="5864352" cy="4495800"/>
          </a:xfrm>
        </p:spPr>
        <p:txBody>
          <a:bodyPr/>
          <a:lstStyle/>
          <a:p>
            <a:r>
              <a:rPr lang="en-US" sz="2800" dirty="0"/>
              <a:t>U.S. Department of Education’s Office of Civil Rights (OCR) and the U.S. Department of Justice (DOJ) share enforcement authority.</a:t>
            </a:r>
          </a:p>
          <a:p>
            <a:r>
              <a:rPr lang="en-US" sz="2800" dirty="0"/>
              <a:t>Issued joint guidance in 2015 to help states, districts, and </a:t>
            </a:r>
            <a:r>
              <a:rPr lang="en-US" sz="2800" dirty="0" smtClean="0"/>
              <a:t>schools meet legal obligations to ELs.</a:t>
            </a:r>
            <a:endParaRPr lang="en-US" sz="2800" dirty="0"/>
          </a:p>
          <a:p>
            <a:r>
              <a:rPr lang="en-US" sz="2800" dirty="0"/>
              <a:t>Guidance identifies </a:t>
            </a:r>
            <a:r>
              <a:rPr lang="en-US" sz="2800" dirty="0">
                <a:hlinkClick r:id="rId3"/>
              </a:rPr>
              <a:t>10 common civil rights issues for English </a:t>
            </a:r>
            <a:r>
              <a:rPr lang="en-US" sz="2800" dirty="0" smtClean="0">
                <a:hlinkClick r:id="rId3"/>
              </a:rPr>
              <a:t>learners.</a:t>
            </a:r>
            <a:endParaRPr lang="en-US" sz="2800" dirty="0"/>
          </a:p>
        </p:txBody>
      </p:sp>
      <p:pic>
        <p:nvPicPr>
          <p:cNvPr id="1026" name="Picture 2" descr="Department of justice 1 Free vector in Encapsulated ...">
            <a:extLst>
              <a:ext uri="{FF2B5EF4-FFF2-40B4-BE49-F238E27FC236}">
                <a16:creationId xmlns:a16="http://schemas.microsoft.com/office/drawing/2014/main" id="{6786BBA3-2996-4D5F-B37D-4525617A4D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93854" y="1371600"/>
            <a:ext cx="2194848" cy="2187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Office of Educational Technology">
            <a:extLst>
              <a:ext uri="{FF2B5EF4-FFF2-40B4-BE49-F238E27FC236}">
                <a16:creationId xmlns:a16="http://schemas.microsoft.com/office/drawing/2014/main" id="{6AA2EB72-EF80-4736-B6C4-18B362E42F61}"/>
              </a:ext>
            </a:extLst>
          </p:cNvPr>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6593854" y="3810000"/>
            <a:ext cx="2194560" cy="215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88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5579-5391-4B20-AF4F-C90D3282020A}"/>
              </a:ext>
            </a:extLst>
          </p:cNvPr>
          <p:cNvSpPr>
            <a:spLocks noGrp="1"/>
          </p:cNvSpPr>
          <p:nvPr>
            <p:ph type="ctrTitle"/>
          </p:nvPr>
        </p:nvSpPr>
        <p:spPr>
          <a:xfrm>
            <a:off x="301637" y="2526838"/>
            <a:ext cx="8842363" cy="1283162"/>
          </a:xfrm>
        </p:spPr>
        <p:txBody>
          <a:bodyPr/>
          <a:lstStyle/>
          <a:p>
            <a:r>
              <a:rPr lang="en-US" cap="none" dirty="0"/>
              <a:t>Serving English Learners </a:t>
            </a:r>
            <a:r>
              <a:rPr lang="en-US" cap="none" dirty="0" smtClean="0"/>
              <a:t/>
            </a:r>
            <a:br>
              <a:rPr lang="en-US" cap="none" dirty="0" smtClean="0"/>
            </a:br>
            <a:r>
              <a:rPr lang="en-US" cap="none" dirty="0" smtClean="0"/>
              <a:t>Who </a:t>
            </a:r>
            <a:r>
              <a:rPr lang="en-US" cap="none" dirty="0"/>
              <a:t>Opt Out of EL Programs</a:t>
            </a:r>
          </a:p>
        </p:txBody>
      </p:sp>
    </p:spTree>
    <p:extLst>
      <p:ext uri="{BB962C8B-B14F-4D97-AF65-F5344CB8AC3E}">
        <p14:creationId xmlns:p14="http://schemas.microsoft.com/office/powerpoint/2010/main" val="29022679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SBE Layout 1">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10F2C1-52E8-4748-BBAA-ABA4AD37E123}">
  <we:reference id="wa104381335"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 xsi:nil="true"/>
    <Heading xmlns="6ce3111e-7420-4802-b50a-75d4e9a0b980" xsi:nil="true"/>
    <Sort_x0020_Order xmlns="6ce3111e-7420-4802-b50a-75d4e9a0b980">999</Sort_x0020_Order>
    <Year xmlns="d21dc803-237d-4c68-8692-8d731fd29118" xsi:nil="true"/>
    <ModifiedBeforeRun xmlns="d21dc803-237d-4c68-8692-8d731fd29118" xsi:nil="true"/>
    <ParagraphBeforeLink xmlns="d21dc803-237d-4c68-8692-8d731fd29118" xsi:nil="true"/>
    <Archive xmlns="6ce3111e-7420-4802-b50a-75d4e9a0b980">true</Archive>
    <AdditionalPageInfo xmlns="d21dc803-237d-4c68-8692-8d731fd29118" xsi:nil="true"/>
    <LifetimeViews xmlns="d21dc803-237d-4c68-8692-8d731fd29118" xsi:nil="true"/>
    <Subbullet xmlns="d21dc803-237d-4c68-8692-8d731fd29118" xsi:nil="true"/>
    <PublishingExpirationDate xmlns="http://schemas.microsoft.com/sharepoint/v3" xsi:nil="true"/>
    <ActiveInactive xmlns="d21dc803-237d-4c68-8692-8d731fd29118">true</ActiveInactive>
    <Divisions xmlns="4d435f69-8686-490b-bd6d-b153bf22ab50">54</Divisions>
    <PublishingStartDate xmlns="http://schemas.microsoft.com/sharepoint/v3" xsi:nil="true"/>
    <TargetAudience xmlns="6ce3111e-7420-4802-b50a-75d4e9a0b980">
      <Value>2</Value>
    </TargetAudience>
    <MediaType xmlns="6ce3111e-7420-4802-b50a-75d4e9a0b980">
      <Value>15</Value>
      <Value>8</Value>
    </MediaType>
    <DisplayPage xmlns="d21dc803-237d-4c68-8692-8d731fd29118" xsi:nil="true"/>
    <Subheading xmlns="d21dc803-237d-4c68-8692-8d731fd29118" xsi:nil="true"/>
    <TaxCatchAll xmlns="6ce3111e-7420-4802-b50a-75d4e9a0b980"/>
    <Language xmlns="d21dc803-237d-4c68-8692-8d731fd29118" xsi:nil="true"/>
  </documentManagement>
</p:properties>
</file>

<file path=customXml/itemProps1.xml><?xml version="1.0" encoding="utf-8"?>
<ds:datastoreItem xmlns:ds="http://schemas.openxmlformats.org/officeDocument/2006/customXml" ds:itemID="{5ACCC6D9-046F-41A1-A43F-372F5036233A}"/>
</file>

<file path=customXml/itemProps2.xml><?xml version="1.0" encoding="utf-8"?>
<ds:datastoreItem xmlns:ds="http://schemas.openxmlformats.org/officeDocument/2006/customXml" ds:itemID="{76B7DBE8-F121-43AF-9CE8-3EC13207A54B}"/>
</file>

<file path=customXml/itemProps3.xml><?xml version="1.0" encoding="utf-8"?>
<ds:datastoreItem xmlns:ds="http://schemas.openxmlformats.org/officeDocument/2006/customXml" ds:itemID="{FBCAF22D-D5F0-40CE-9B27-1ECDAC14E14A}"/>
</file>

<file path=docProps/app.xml><?xml version="1.0" encoding="utf-8"?>
<Properties xmlns="http://schemas.openxmlformats.org/officeDocument/2006/extended-properties" xmlns:vt="http://schemas.openxmlformats.org/officeDocument/2006/docPropsVTypes">
  <Template>EL Toolkit Intro _ edited</Template>
  <TotalTime>7777</TotalTime>
  <Words>2325</Words>
  <Application>Microsoft Office PowerPoint</Application>
  <PresentationFormat>On-screen Show (4:3)</PresentationFormat>
  <Paragraphs>185</Paragraphs>
  <Slides>23</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Britannic Bold</vt:lpstr>
      <vt:lpstr>Calibri</vt:lpstr>
      <vt:lpstr>Tw Cen MT</vt:lpstr>
      <vt:lpstr>Wingdings</vt:lpstr>
      <vt:lpstr>Wingdings 2</vt:lpstr>
      <vt:lpstr>ISBE Layout 1</vt:lpstr>
      <vt:lpstr>1_Median</vt:lpstr>
      <vt:lpstr>Median</vt:lpstr>
      <vt:lpstr>Professional Development Modules: English Learner Tool Kit  Chapter Seven - ELs Who Opt Out of Programs</vt:lpstr>
      <vt:lpstr>Purpose</vt:lpstr>
      <vt:lpstr>English Learner Tool Kit Topics</vt:lpstr>
      <vt:lpstr>Significant Legal History</vt:lpstr>
      <vt:lpstr>Significant Legal History</vt:lpstr>
      <vt:lpstr>Significant Legal History</vt:lpstr>
      <vt:lpstr>“There is no equality of treatment merely by providing students with the same facilities, textbooks, teachers, and curriculum; for students who do not understand English are effectively foreclosed from any meaningful education.”</vt:lpstr>
      <vt:lpstr>Legal Obligations</vt:lpstr>
      <vt:lpstr>Serving English Learners  Who Opt Out of EL Programs</vt:lpstr>
      <vt:lpstr>ENGLISH LEARNER TOOLKIT Chapter 7: Tools and Resources for Serving English Learners who Opt Out of EL Programs</vt:lpstr>
      <vt:lpstr>ENGLISH LEARNER TOOLKIT Chapter 7: Tools and Resources for Serving English Learners who Opt Out of EL Programs</vt:lpstr>
      <vt:lpstr>ENGLISH LEARNER TOOLKIT Chapter 7: Tools and Resources for Serving English Learners who Opt Out of EL Programs</vt:lpstr>
      <vt:lpstr>Pause and Reflect</vt:lpstr>
      <vt:lpstr>Illinois Requirements</vt:lpstr>
      <vt:lpstr>PowerPoint Presentation</vt:lpstr>
      <vt:lpstr>English Language Proficiency (ELP) Assessment is required for all ELs </vt:lpstr>
      <vt:lpstr>Pause and Reflect</vt:lpstr>
      <vt:lpstr>Additional Resources to consider From the EL Toolkit</vt:lpstr>
      <vt:lpstr>Tools for Supporting an English Learner Program  </vt:lpstr>
      <vt:lpstr>Tools for Supporting an English Learner Program  </vt:lpstr>
      <vt:lpstr>Tools for Supporting an English Learner Program  </vt:lpstr>
      <vt:lpstr>PowerPoint Presentation</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Serving English Leaners Who Opt Out of EL Programs</dc:title>
  <dc:creator>EUN SEON HWA;GIL LIBIA</dc:creator>
  <cp:lastModifiedBy>AGUIRRE SAMUEL</cp:lastModifiedBy>
  <cp:revision>645</cp:revision>
  <cp:lastPrinted>2017-10-30T17:37:29Z</cp:lastPrinted>
  <dcterms:created xsi:type="dcterms:W3CDTF">2013-03-29T15:08:11Z</dcterms:created>
  <dcterms:modified xsi:type="dcterms:W3CDTF">2018-08-31T15:55:27Z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y fmtid="{D5CDD505-2E9C-101B-9397-08002B2CF9AE}" pid="3" name="ContentTypeId">
    <vt:lpwstr>0x010100552988822C20F24E83D1DD5E4C131AA0</vt:lpwstr>
  </property>
  <property fmtid="{D5CDD505-2E9C-101B-9397-08002B2CF9AE}" pid="4" name="TaxKeyword">
    <vt:lpwstr/>
  </property>
</Properties>
</file>