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7.xml" ContentType="application/vnd.openxmlformats-officedocument.presentationml.slideLayout+xml"/>
  <Override PartName="/ppt/slideLayouts/slideLayout4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50.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webextensions/taskpanes.xml" ContentType="application/vnd.ms-office.webextensiontaskpanes+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 id="2147484077" r:id="rId4"/>
  </p:sldMasterIdLst>
  <p:notesMasterIdLst>
    <p:notesMasterId r:id="rId34"/>
  </p:notesMasterIdLst>
  <p:handoutMasterIdLst>
    <p:handoutMasterId r:id="rId35"/>
  </p:handoutMasterIdLst>
  <p:sldIdLst>
    <p:sldId id="588" r:id="rId5"/>
    <p:sldId id="589" r:id="rId6"/>
    <p:sldId id="590" r:id="rId7"/>
    <p:sldId id="591" r:id="rId8"/>
    <p:sldId id="592" r:id="rId9"/>
    <p:sldId id="593" r:id="rId10"/>
    <p:sldId id="594" r:id="rId11"/>
    <p:sldId id="595" r:id="rId12"/>
    <p:sldId id="494" r:id="rId13"/>
    <p:sldId id="543" r:id="rId14"/>
    <p:sldId id="462" r:id="rId15"/>
    <p:sldId id="512" r:id="rId16"/>
    <p:sldId id="480" r:id="rId17"/>
    <p:sldId id="513" r:id="rId18"/>
    <p:sldId id="578" r:id="rId19"/>
    <p:sldId id="527" r:id="rId20"/>
    <p:sldId id="529" r:id="rId21"/>
    <p:sldId id="586" r:id="rId22"/>
    <p:sldId id="531" r:id="rId23"/>
    <p:sldId id="544" r:id="rId24"/>
    <p:sldId id="587" r:id="rId25"/>
    <p:sldId id="520" r:id="rId26"/>
    <p:sldId id="521" r:id="rId27"/>
    <p:sldId id="522" r:id="rId28"/>
    <p:sldId id="523" r:id="rId29"/>
    <p:sldId id="577" r:id="rId30"/>
    <p:sldId id="415" r:id="rId31"/>
    <p:sldId id="524" r:id="rId32"/>
    <p:sldId id="525" r:id="rId33"/>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01385888-3278-4FD7-B6B5-BC0A5D4AF04C}">
          <p14:sldIdLst>
            <p14:sldId id="588"/>
          </p14:sldIdLst>
        </p14:section>
        <p14:section name="Background" id="{BDB620A9-3CF1-4DC2-9BA0-30D44D69099D}">
          <p14:sldIdLst>
            <p14:sldId id="589"/>
            <p14:sldId id="590"/>
            <p14:sldId id="591"/>
            <p14:sldId id="592"/>
            <p14:sldId id="593"/>
            <p14:sldId id="594"/>
            <p14:sldId id="595"/>
          </p14:sldIdLst>
        </p14:section>
        <p14:section name="Monitoring and Exiting ELs" id="{AAA64ECF-2F75-41DA-9DBF-4AE4465E06A2}">
          <p14:sldIdLst>
            <p14:sldId id="494"/>
            <p14:sldId id="543"/>
            <p14:sldId id="462"/>
            <p14:sldId id="512"/>
            <p14:sldId id="480"/>
            <p14:sldId id="513"/>
            <p14:sldId id="578"/>
            <p14:sldId id="527"/>
            <p14:sldId id="529"/>
            <p14:sldId id="586"/>
            <p14:sldId id="531"/>
            <p14:sldId id="544"/>
          </p14:sldIdLst>
        </p14:section>
        <p14:section name="Supplemental Resources" id="{9553E514-2AB6-455D-9BDB-1BEDDE057FA7}">
          <p14:sldIdLst>
            <p14:sldId id="587"/>
            <p14:sldId id="520"/>
            <p14:sldId id="521"/>
            <p14:sldId id="522"/>
            <p14:sldId id="523"/>
            <p14:sldId id="577"/>
            <p14:sldId id="415"/>
            <p14:sldId id="524"/>
            <p14:sldId id="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Furlano, Patti" initials="FP" lastIdx="14" clrIdx="1">
    <p:extLst>
      <p:ext uri="{19B8F6BF-5375-455C-9EA6-DF929625EA0E}">
        <p15:presenceInfo xmlns:p15="http://schemas.microsoft.com/office/powerpoint/2012/main" userId="S-1-5-21-1472932569-214068005-926709054-58881" providerId="AD"/>
      </p:ext>
    </p:extLst>
  </p:cmAuthor>
  <p:cmAuthor id="2" name="Shimmel, Lisa" initials="SL" lastIdx="1" clrIdx="2">
    <p:extLst>
      <p:ext uri="{19B8F6BF-5375-455C-9EA6-DF929625EA0E}">
        <p15:presenceInfo xmlns:p15="http://schemas.microsoft.com/office/powerpoint/2012/main" userId="S-1-5-21-1472932569-214068005-926709054-44542" providerId="AD"/>
      </p:ext>
    </p:extLst>
  </p:cmAuthor>
  <p:cmAuthor id="3" name="AGUIRRE SAMUEL" initials="AS" lastIdx="23" clrIdx="3">
    <p:extLst>
      <p:ext uri="{19B8F6BF-5375-455C-9EA6-DF929625EA0E}">
        <p15:presenceInfo xmlns:p15="http://schemas.microsoft.com/office/powerpoint/2012/main" userId="S-1-5-21-44243306-824406822-553663824-26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0"/>
    <a:srgbClr val="23538D"/>
    <a:srgbClr val="B8D0EE"/>
    <a:srgbClr val="8DB4E3"/>
    <a:srgbClr val="17375E"/>
    <a:srgbClr val="9EC72B"/>
    <a:srgbClr val="000000"/>
    <a:srgbClr val="B7D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75964" autoAdjust="0"/>
  </p:normalViewPr>
  <p:slideViewPr>
    <p:cSldViewPr>
      <p:cViewPr varScale="1">
        <p:scale>
          <a:sx n="65" d="100"/>
          <a:sy n="65" d="100"/>
        </p:scale>
        <p:origin x="14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68"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69"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6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64820"/>
          </a:xfrm>
          <a:prstGeom prst="rect">
            <a:avLst/>
          </a:prstGeom>
        </p:spPr>
        <p:txBody>
          <a:bodyPr vert="horz" lIns="91601" tIns="45800" rIns="91601" bIns="45800" rtlCol="0"/>
          <a:lstStyle>
            <a:lvl1pPr algn="l">
              <a:defRPr sz="1200"/>
            </a:lvl1pPr>
          </a:lstStyle>
          <a:p>
            <a:endParaRPr lang="en-US"/>
          </a:p>
        </p:txBody>
      </p:sp>
      <p:sp>
        <p:nvSpPr>
          <p:cNvPr id="3" name="Date Placeholder 2"/>
          <p:cNvSpPr>
            <a:spLocks noGrp="1"/>
          </p:cNvSpPr>
          <p:nvPr>
            <p:ph type="dt" sz="quarter" idx="1"/>
          </p:nvPr>
        </p:nvSpPr>
        <p:spPr>
          <a:xfrm>
            <a:off x="3885215" y="0"/>
            <a:ext cx="2971227" cy="464820"/>
          </a:xfrm>
          <a:prstGeom prst="rect">
            <a:avLst/>
          </a:prstGeom>
        </p:spPr>
        <p:txBody>
          <a:bodyPr vert="horz" lIns="91601" tIns="45800" rIns="91601" bIns="45800" rtlCol="0"/>
          <a:lstStyle>
            <a:lvl1pPr algn="r">
              <a:defRPr sz="1200"/>
            </a:lvl1pPr>
          </a:lstStyle>
          <a:p>
            <a:fld id="{041BB975-2753-40CC-9BDA-35CF867D80A5}" type="datetimeFigureOut">
              <a:rPr lang="en-US" smtClean="0"/>
              <a:pPr/>
              <a:t>8/31/2018</a:t>
            </a:fld>
            <a:endParaRPr lang="en-US"/>
          </a:p>
        </p:txBody>
      </p:sp>
      <p:sp>
        <p:nvSpPr>
          <p:cNvPr id="4" name="Footer Placeholder 3"/>
          <p:cNvSpPr>
            <a:spLocks noGrp="1"/>
          </p:cNvSpPr>
          <p:nvPr>
            <p:ph type="ftr" sz="quarter" idx="2"/>
          </p:nvPr>
        </p:nvSpPr>
        <p:spPr>
          <a:xfrm>
            <a:off x="0" y="8829967"/>
            <a:ext cx="2971228" cy="464820"/>
          </a:xfrm>
          <a:prstGeom prst="rect">
            <a:avLst/>
          </a:prstGeom>
        </p:spPr>
        <p:txBody>
          <a:bodyPr vert="horz" lIns="91601" tIns="45800" rIns="91601" bIns="45800" rtlCol="0" anchor="b"/>
          <a:lstStyle>
            <a:lvl1pPr algn="l">
              <a:defRPr sz="1200"/>
            </a:lvl1pPr>
          </a:lstStyle>
          <a:p>
            <a:endParaRPr lang="en-US"/>
          </a:p>
        </p:txBody>
      </p:sp>
      <p:sp>
        <p:nvSpPr>
          <p:cNvPr id="5" name="Slide Number Placeholder 4"/>
          <p:cNvSpPr>
            <a:spLocks noGrp="1"/>
          </p:cNvSpPr>
          <p:nvPr>
            <p:ph type="sldNum" sz="quarter" idx="3"/>
          </p:nvPr>
        </p:nvSpPr>
        <p:spPr>
          <a:xfrm>
            <a:off x="3885215" y="8829967"/>
            <a:ext cx="2971227" cy="464820"/>
          </a:xfrm>
          <a:prstGeom prst="rect">
            <a:avLst/>
          </a:prstGeom>
        </p:spPr>
        <p:txBody>
          <a:bodyPr vert="horz" lIns="91601" tIns="45800" rIns="91601" bIns="45800" rtlCol="0" anchor="b"/>
          <a:lstStyle>
            <a:lvl1pPr algn="r">
              <a:defRPr sz="1200"/>
            </a:lvl1pPr>
          </a:lstStyle>
          <a:p>
            <a:fld id="{AA1CB7E3-2371-4F24-A078-1DE817ED1EA0}" type="slidenum">
              <a:rPr lang="en-US" smtClean="0"/>
              <a:pPr/>
              <a:t>‹#›</a:t>
            </a:fld>
            <a:endParaRPr lang="en-US"/>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1" cy="464820"/>
          </a:xfrm>
          <a:prstGeom prst="rect">
            <a:avLst/>
          </a:prstGeom>
        </p:spPr>
        <p:txBody>
          <a:bodyPr vert="horz" lIns="91601" tIns="45800" rIns="91601" bIns="45800" rtlCol="0"/>
          <a:lstStyle>
            <a:lvl1pPr algn="l">
              <a:defRPr sz="1200"/>
            </a:lvl1pPr>
          </a:lstStyle>
          <a:p>
            <a:endParaRPr lang="fr-CA"/>
          </a:p>
        </p:txBody>
      </p:sp>
      <p:sp>
        <p:nvSpPr>
          <p:cNvPr id="3" name="Espace réservé de la date 2"/>
          <p:cNvSpPr>
            <a:spLocks noGrp="1"/>
          </p:cNvSpPr>
          <p:nvPr>
            <p:ph type="dt" idx="1"/>
          </p:nvPr>
        </p:nvSpPr>
        <p:spPr>
          <a:xfrm>
            <a:off x="3884612" y="0"/>
            <a:ext cx="2971801" cy="464820"/>
          </a:xfrm>
          <a:prstGeom prst="rect">
            <a:avLst/>
          </a:prstGeom>
        </p:spPr>
        <p:txBody>
          <a:bodyPr vert="horz" lIns="91601" tIns="45800" rIns="91601" bIns="45800" rtlCol="0"/>
          <a:lstStyle>
            <a:lvl1pPr algn="r">
              <a:defRPr sz="1200"/>
            </a:lvl1pPr>
          </a:lstStyle>
          <a:p>
            <a:fld id="{1ADB9F1D-B996-4BA0-9039-613E6AF2E072}" type="datetimeFigureOut">
              <a:rPr lang="fr-FR" smtClean="0"/>
              <a:pPr/>
              <a:t>31/08/2018</a:t>
            </a:fld>
            <a:endParaRPr lang="fr-CA"/>
          </a:p>
        </p:txBody>
      </p:sp>
      <p:sp>
        <p:nvSpPr>
          <p:cNvPr id="4" name="Espace réservé de l'image des diapositives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601" tIns="45800" rIns="91601" bIns="45800" rtlCol="0" anchor="ctr"/>
          <a:lstStyle/>
          <a:p>
            <a:endParaRPr lang="fr-CA"/>
          </a:p>
        </p:txBody>
      </p:sp>
      <p:sp>
        <p:nvSpPr>
          <p:cNvPr id="5" name="Espace réservé des commentaires 4"/>
          <p:cNvSpPr>
            <a:spLocks noGrp="1"/>
          </p:cNvSpPr>
          <p:nvPr>
            <p:ph type="body" sz="quarter" idx="3"/>
          </p:nvPr>
        </p:nvSpPr>
        <p:spPr>
          <a:xfrm>
            <a:off x="685800" y="4415791"/>
            <a:ext cx="5486400" cy="4183380"/>
          </a:xfrm>
          <a:prstGeom prst="rect">
            <a:avLst/>
          </a:prstGeom>
        </p:spPr>
        <p:txBody>
          <a:bodyPr vert="horz" lIns="91601" tIns="45800" rIns="91601" bIns="4580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2971801" cy="464820"/>
          </a:xfrm>
          <a:prstGeom prst="rect">
            <a:avLst/>
          </a:prstGeom>
        </p:spPr>
        <p:txBody>
          <a:bodyPr vert="horz" lIns="91601" tIns="45800" rIns="91601" bIns="4580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2" y="8829967"/>
            <a:ext cx="2971801" cy="464820"/>
          </a:xfrm>
          <a:prstGeom prst="rect">
            <a:avLst/>
          </a:prstGeom>
        </p:spPr>
        <p:txBody>
          <a:bodyPr vert="horz" lIns="91601" tIns="45800" rIns="91601" bIns="45800"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2.ed.gov/about/offices/list/oela/english-learner-toolkit/index.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2.ed.gov/about/offices/list/oela/english-learner-toolkit/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2.ed.gov/about/offices/list/oela/english-learner-toolkit/index.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108340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8 addresses monitoring</a:t>
            </a:r>
            <a:r>
              <a:rPr lang="en-US" baseline="0" dirty="0" smtClean="0"/>
              <a:t> and exiting requirements for </a:t>
            </a:r>
            <a:r>
              <a:rPr lang="en-US" baseline="0" dirty="0" smtClean="0"/>
              <a:t>ELs.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217139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Ongoing  monitoring is required for all ELs </a:t>
            </a:r>
            <a:r>
              <a:rPr lang="en-US" baseline="0" dirty="0" smtClean="0"/>
              <a:t>to </a:t>
            </a:r>
            <a:r>
              <a:rPr lang="en-US" baseline="0" dirty="0" smtClean="0"/>
              <a:t>determine progress in achieving ELP and content knowledge. This process must include benchmarks, growth goals, and support for every student. (This is also required by </a:t>
            </a:r>
            <a:r>
              <a:rPr lang="en-US" baseline="0" dirty="0" smtClean="0"/>
              <a:t>ESSA.)</a:t>
            </a:r>
            <a:endParaRPr lang="en-US" baseline="0" dirty="0" smtClean="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2896898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Access to grade-level core content is also  a requirement. </a:t>
            </a:r>
            <a:r>
              <a:rPr lang="en-US" baseline="0" dirty="0" smtClean="0"/>
              <a:t>Facilitators </a:t>
            </a:r>
            <a:r>
              <a:rPr lang="en-US" baseline="0" dirty="0"/>
              <a:t>can download the toolkit at: https://ncela.ed.gov/files/english_learner_toolkit/OELA_2017_ELsToolkit_508C.pdf</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dirty="0"/>
          </a:p>
        </p:txBody>
      </p:sp>
    </p:spTree>
    <p:extLst>
      <p:ext uri="{BB962C8B-B14F-4D97-AF65-F5344CB8AC3E}">
        <p14:creationId xmlns:p14="http://schemas.microsoft.com/office/powerpoint/2010/main" val="1188334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a:t>
            </a:r>
            <a:r>
              <a:rPr lang="en-US" dirty="0" smtClean="0"/>
              <a:t>the English Language Proficiency </a:t>
            </a:r>
            <a:r>
              <a:rPr lang="en-US" dirty="0" smtClean="0"/>
              <a:t>assessment must include all four language domains: listening, speaking,</a:t>
            </a:r>
            <a:r>
              <a:rPr lang="en-US" baseline="0" dirty="0" smtClean="0"/>
              <a:t> reading and writing. A new ESSA requirement includes reporting on former </a:t>
            </a:r>
            <a:r>
              <a:rPr lang="en-US" baseline="0" dirty="0" smtClean="0"/>
              <a:t>ELs’ status as well.</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a:p>
        </p:txBody>
      </p:sp>
    </p:spTree>
    <p:extLst>
      <p:ext uri="{BB962C8B-B14F-4D97-AF65-F5344CB8AC3E}">
        <p14:creationId xmlns:p14="http://schemas.microsoft.com/office/powerpoint/2010/main" val="19957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b="0" dirty="0" smtClean="0">
                <a:solidFill>
                  <a:schemeClr val="bg1"/>
                </a:solidFill>
                <a:latin typeface="+mn-lt"/>
              </a:rPr>
              <a:t>Additional federal</a:t>
            </a:r>
            <a:r>
              <a:rPr lang="en-US" sz="1200" b="0" baseline="0" dirty="0" smtClean="0">
                <a:solidFill>
                  <a:schemeClr val="bg1"/>
                </a:solidFill>
                <a:latin typeface="+mn-lt"/>
              </a:rPr>
              <a:t> requirements are listed here.</a:t>
            </a:r>
            <a:endParaRPr 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a:p>
        </p:txBody>
      </p:sp>
    </p:spTree>
    <p:extLst>
      <p:ext uri="{BB962C8B-B14F-4D97-AF65-F5344CB8AC3E}">
        <p14:creationId xmlns:p14="http://schemas.microsoft.com/office/powerpoint/2010/main" val="12118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Illinois’ ELP assessment is WIDA’s ACCESS for ELLs 2.0.  The reclassification score in Illinois is an overall composite of 4.8 on ACCESS.  Districts must monitor/track all ELs’ growth in ELP using the ACCESS results</a:t>
            </a:r>
            <a:r>
              <a:rPr lang="en-US" sz="1200" kern="1200" dirty="0" smtClean="0">
                <a:solidFill>
                  <a:schemeClr val="tx1"/>
                </a:solidFill>
                <a:effectLst/>
                <a:latin typeface="+mn-lt"/>
                <a:ea typeface="+mn-ea"/>
                <a:cs typeface="+mn-cs"/>
              </a:rPr>
              <a:t>. This</a:t>
            </a:r>
            <a:r>
              <a:rPr lang="en-US" sz="1200" kern="1200" baseline="0" dirty="0" smtClean="0">
                <a:solidFill>
                  <a:schemeClr val="tx1"/>
                </a:solidFill>
                <a:effectLst/>
                <a:latin typeface="+mn-lt"/>
                <a:ea typeface="+mn-ea"/>
                <a:cs typeface="+mn-cs"/>
              </a:rPr>
              <a:t> is further detail on the IL-ESSA Plan linked here: https://www.isbe.net/Documents/ESSAStatePlanforIllinois.pdf.</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16</a:t>
            </a:fld>
            <a:endParaRPr lang="en-US" dirty="0"/>
          </a:p>
        </p:txBody>
      </p:sp>
    </p:spTree>
    <p:extLst>
      <p:ext uri="{BB962C8B-B14F-4D97-AF65-F5344CB8AC3E}">
        <p14:creationId xmlns:p14="http://schemas.microsoft.com/office/powerpoint/2010/main" val="1518564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Districts are </a:t>
            </a:r>
            <a:r>
              <a:rPr kumimoji="0" lang="en-US" sz="1200" b="0" i="0" u="none" strike="noStrike" kern="1200" cap="none" spc="0" normalizeH="0" baseline="0" noProof="0" dirty="0">
                <a:ln>
                  <a:noFill/>
                </a:ln>
                <a:solidFill>
                  <a:prstClr val="black"/>
                </a:solidFill>
                <a:effectLst/>
                <a:uLnTx/>
                <a:uFillTx/>
                <a:latin typeface="+mn-lt"/>
                <a:ea typeface="+mn-ea"/>
                <a:cs typeface="+mn-cs"/>
              </a:rPr>
              <a:t>required to notify parents about progress in ELP and academic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areas. </a:t>
            </a:r>
            <a:r>
              <a:rPr kumimoji="0" lang="en-US" sz="1200" b="0" i="0" u="none" strike="noStrike" kern="1200" cap="none" spc="0" normalizeH="0" baseline="0" noProof="0" dirty="0">
                <a:ln>
                  <a:noFill/>
                </a:ln>
                <a:solidFill>
                  <a:prstClr val="black"/>
                </a:solidFill>
                <a:effectLst/>
                <a:uLnTx/>
                <a:uFillTx/>
                <a:latin typeface="+mn-lt"/>
                <a:ea typeface="+mn-ea"/>
                <a:cs typeface="+mn-cs"/>
              </a:rPr>
              <a:t>They must send a report card to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parents in a language that is accessible in the </a:t>
            </a:r>
            <a:r>
              <a:rPr kumimoji="0" lang="en-US" sz="1200" b="0" i="0" u="none" strike="noStrike" kern="1200" cap="none" spc="0" normalizeH="0" baseline="0" noProof="0" dirty="0">
                <a:ln>
                  <a:noFill/>
                </a:ln>
                <a:solidFill>
                  <a:prstClr val="black"/>
                </a:solidFill>
                <a:effectLst/>
                <a:uLnTx/>
                <a:uFillTx/>
                <a:latin typeface="+mn-lt"/>
                <a:ea typeface="+mn-ea"/>
                <a:cs typeface="+mn-cs"/>
              </a:rPr>
              <a:t>same manner and frequency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as for non-ELs. The </a:t>
            </a:r>
            <a:r>
              <a:rPr kumimoji="0" lang="en-US" sz="1200" b="0" i="0" u="none" strike="noStrike" kern="1200" cap="none" spc="0" normalizeH="0" baseline="0" noProof="0" dirty="0">
                <a:ln>
                  <a:noFill/>
                </a:ln>
                <a:solidFill>
                  <a:prstClr val="black"/>
                </a:solidFill>
                <a:effectLst/>
                <a:uLnTx/>
                <a:uFillTx/>
                <a:latin typeface="+mn-lt"/>
                <a:ea typeface="+mn-ea"/>
                <a:cs typeface="+mn-cs"/>
              </a:rPr>
              <a:t>progress reports must indicate the progress students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make in </a:t>
            </a: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ELP program, </a:t>
            </a:r>
            <a:r>
              <a:rPr kumimoji="0" lang="en-US" sz="1200" b="0" i="0" u="none" strike="noStrike" kern="1200" cap="none" spc="0" normalizeH="0" baseline="0" noProof="0" dirty="0">
                <a:ln>
                  <a:noFill/>
                </a:ln>
                <a:solidFill>
                  <a:prstClr val="black"/>
                </a:solidFill>
                <a:effectLst/>
                <a:uLnTx/>
                <a:uFillTx/>
                <a:latin typeface="+mn-lt"/>
                <a:ea typeface="+mn-ea"/>
                <a:cs typeface="+mn-cs"/>
              </a:rPr>
              <a:t>as well as in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general classroom.  The report must be </a:t>
            </a:r>
            <a:r>
              <a:rPr kumimoji="0" lang="en-US" sz="1200" b="0" i="0" u="none" strike="noStrike" kern="1200" cap="none" spc="0" normalizeH="0" baseline="0" noProof="0" dirty="0">
                <a:ln>
                  <a:noFill/>
                </a:ln>
                <a:solidFill>
                  <a:prstClr val="black"/>
                </a:solidFill>
                <a:effectLst/>
                <a:uLnTx/>
                <a:uFillTx/>
                <a:latin typeface="+mn-lt"/>
                <a:ea typeface="+mn-ea"/>
                <a:cs typeface="+mn-cs"/>
              </a:rPr>
              <a:t>in a language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that the </a:t>
            </a:r>
            <a:r>
              <a:rPr kumimoji="0" lang="en-US" sz="1200" b="0" i="0" u="none" strike="noStrike" kern="1200" cap="none" spc="0" normalizeH="0" baseline="0" noProof="0" dirty="0">
                <a:ln>
                  <a:noFill/>
                </a:ln>
                <a:solidFill>
                  <a:prstClr val="black"/>
                </a:solidFill>
                <a:effectLst/>
                <a:uLnTx/>
                <a:uFillTx/>
                <a:latin typeface="+mn-lt"/>
                <a:ea typeface="+mn-ea"/>
                <a:cs typeface="+mn-cs"/>
              </a:rPr>
              <a:t>parents can understand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lang="en-US" sz="1200" kern="1200" dirty="0" smtClean="0">
                <a:solidFill>
                  <a:schemeClr val="tx1"/>
                </a:solidFill>
                <a:effectLst/>
                <a:latin typeface="+mn-lt"/>
                <a:ea typeface="+mn-ea"/>
                <a:cs typeface="+mn-cs"/>
              </a:rPr>
              <a:t>You can find more details of the requirements of the HLS process and screening process on 23 Ill. Admin. Code Part 228.40 here: </a:t>
            </a:r>
            <a:r>
              <a:rPr lang="en-US" sz="1200" u="sng" kern="1200" dirty="0" smtClean="0">
                <a:solidFill>
                  <a:schemeClr val="tx1"/>
                </a:solidFill>
                <a:effectLst/>
                <a:latin typeface="+mn-lt"/>
                <a:ea typeface="+mn-ea"/>
                <a:cs typeface="+mn-cs"/>
                <a:hlinkClick r:id="rId3"/>
              </a:rPr>
              <a:t>https://www.isbe.net/Documents/228ARK.pdf</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17</a:t>
            </a:fld>
            <a:endParaRPr lang="en-US" dirty="0"/>
          </a:p>
        </p:txBody>
      </p:sp>
    </p:spTree>
    <p:extLst>
      <p:ext uri="{BB962C8B-B14F-4D97-AF65-F5344CB8AC3E}">
        <p14:creationId xmlns:p14="http://schemas.microsoft.com/office/powerpoint/2010/main" val="163836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There are state requirements for monitoring </a:t>
            </a:r>
            <a:r>
              <a:rPr lang="en-US" dirty="0"/>
              <a:t>former </a:t>
            </a:r>
            <a:r>
              <a:rPr lang="en-US" dirty="0" smtClean="0"/>
              <a:t>ELs.</a:t>
            </a:r>
            <a:r>
              <a:rPr lang="en-US" baseline="0" dirty="0" smtClean="0"/>
              <a:t> Federal guidance in the “Dear Colleague Letter” issued by the US Department of Education details the two year monitoring for academic performance requirement (see top of page 32 here</a:t>
            </a:r>
            <a:r>
              <a:rPr lang="en-US" baseline="0" dirty="0" smtClean="0">
                <a:sym typeface="Wingdings" panose="05000000000000000000" pitchFamily="2" charset="2"/>
              </a:rPr>
              <a:t>: https://www2.ed.gov/about/offices/list/ocr/letters/colleague-el-201501.pdf).  The IL-ESSA Plan details are </a:t>
            </a:r>
            <a:r>
              <a:rPr lang="en-US" sz="1200" kern="1200" baseline="0" dirty="0" smtClean="0">
                <a:solidFill>
                  <a:schemeClr val="tx1"/>
                </a:solidFill>
                <a:effectLst/>
                <a:latin typeface="+mn-lt"/>
                <a:ea typeface="+mn-ea"/>
                <a:cs typeface="+mn-cs"/>
              </a:rPr>
              <a:t>linked here: https://www.isbe.net/Documents/ESSAStatePlanforIllinois.pdf.</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18</a:t>
            </a:fld>
            <a:endParaRPr lang="en-US" dirty="0"/>
          </a:p>
        </p:txBody>
      </p:sp>
    </p:spTree>
    <p:extLst>
      <p:ext uri="{BB962C8B-B14F-4D97-AF65-F5344CB8AC3E}">
        <p14:creationId xmlns:p14="http://schemas.microsoft.com/office/powerpoint/2010/main" val="3553589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Parents</a:t>
            </a:r>
            <a:r>
              <a:rPr lang="en-US" baseline="0" dirty="0" smtClean="0"/>
              <a:t> may request that a student be re-entered into EL services after having met </a:t>
            </a:r>
            <a:r>
              <a:rPr lang="en-US" baseline="0" dirty="0" smtClean="0"/>
              <a:t>English language proficiency (ELP). </a:t>
            </a:r>
            <a:r>
              <a:rPr lang="en-US" baseline="0" dirty="0" smtClean="0"/>
              <a:t>Teachers may identify students who can benefit from additional EL services after having met ELP, but the parents must make the request for the child to receive services again. </a:t>
            </a:r>
            <a:endParaRPr lang="en-US" baseline="0" dirty="0" smtClean="0"/>
          </a:p>
          <a:p>
            <a:pPr marL="0" indent="0">
              <a:buFont typeface="Arial" panose="020B0604020202020204" pitchFamily="34" charset="0"/>
              <a:buNone/>
            </a:pPr>
            <a:r>
              <a:rPr lang="en-US" baseline="0" dirty="0" smtClean="0"/>
              <a:t>If </a:t>
            </a:r>
            <a:r>
              <a:rPr lang="en-US" baseline="0" dirty="0" smtClean="0"/>
              <a:t>the school is able to provide EL services to a former-EL, they may do so at the parent’s request. A child may only be re-screened for EL services </a:t>
            </a:r>
            <a:r>
              <a:rPr lang="en-US" baseline="0" dirty="0" smtClean="0"/>
              <a:t>after having met ELP at </a:t>
            </a:r>
            <a:r>
              <a:rPr lang="en-US" baseline="0" dirty="0" smtClean="0"/>
              <a:t>the request of the parent. However, the parent must understand that the results of the screening performed to a former EL may reclassify the student into EL services and the child will </a:t>
            </a:r>
            <a:r>
              <a:rPr lang="en-US" baseline="0" dirty="0" smtClean="0"/>
              <a:t>have </a:t>
            </a:r>
            <a:r>
              <a:rPr lang="en-US" baseline="0" dirty="0" smtClean="0"/>
              <a:t>the EL designation until </a:t>
            </a:r>
            <a:r>
              <a:rPr lang="en-US" baseline="0" dirty="0" smtClean="0"/>
              <a:t>ELP is demonstrated on </a:t>
            </a:r>
            <a:r>
              <a:rPr lang="en-US" baseline="0" dirty="0" smtClean="0"/>
              <a:t>ACCESS again</a:t>
            </a:r>
            <a:r>
              <a:rPr lang="en-US" baseline="0" dirty="0" smtClean="0"/>
              <a:t>. </a:t>
            </a:r>
          </a:p>
          <a:p>
            <a:pPr marL="0" indent="0">
              <a:buFont typeface="Arial" panose="020B0604020202020204" pitchFamily="34" charset="0"/>
              <a:buNone/>
            </a:pPr>
            <a:r>
              <a:rPr lang="en-US" sz="1200" kern="1200" dirty="0" smtClean="0">
                <a:solidFill>
                  <a:schemeClr val="tx1"/>
                </a:solidFill>
                <a:effectLst/>
                <a:latin typeface="+mn-lt"/>
                <a:ea typeface="+mn-ea"/>
                <a:cs typeface="+mn-cs"/>
              </a:rPr>
              <a:t>You can find more details of the</a:t>
            </a:r>
            <a:r>
              <a:rPr lang="en-US" sz="1200" kern="1200" baseline="0" dirty="0" smtClean="0">
                <a:solidFill>
                  <a:schemeClr val="tx1"/>
                </a:solidFill>
                <a:effectLst/>
                <a:latin typeface="+mn-lt"/>
                <a:ea typeface="+mn-ea"/>
                <a:cs typeface="+mn-cs"/>
              </a:rPr>
              <a:t> process for servicing former ELs </a:t>
            </a:r>
            <a:r>
              <a:rPr lang="en-US" sz="1200" kern="1200" dirty="0" smtClean="0">
                <a:solidFill>
                  <a:schemeClr val="tx1"/>
                </a:solidFill>
                <a:effectLst/>
                <a:latin typeface="+mn-lt"/>
                <a:ea typeface="+mn-ea"/>
                <a:cs typeface="+mn-cs"/>
              </a:rPr>
              <a:t>on 23 Ill. Admin. Code Part 228 here: </a:t>
            </a:r>
            <a:r>
              <a:rPr lang="en-US" sz="1200" u="sng" kern="1200" dirty="0" smtClean="0">
                <a:solidFill>
                  <a:schemeClr val="tx1"/>
                </a:solidFill>
                <a:effectLst/>
                <a:latin typeface="+mn-lt"/>
                <a:ea typeface="+mn-ea"/>
                <a:cs typeface="+mn-cs"/>
                <a:hlinkClick r:id="rId3"/>
              </a:rPr>
              <a:t>https://www.isbe.net/Documents/228ARK.pdf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19</a:t>
            </a:fld>
            <a:endParaRPr lang="en-US" dirty="0"/>
          </a:p>
        </p:txBody>
      </p:sp>
    </p:spTree>
    <p:extLst>
      <p:ext uri="{BB962C8B-B14F-4D97-AF65-F5344CB8AC3E}">
        <p14:creationId xmlns:p14="http://schemas.microsoft.com/office/powerpoint/2010/main" val="383669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questions contained on this slide should be considered </a:t>
            </a:r>
            <a:r>
              <a:rPr lang="en-US" sz="1200" dirty="0"/>
              <a:t>when monitoring English learners</a:t>
            </a:r>
            <a:r>
              <a:rPr lang="en-US" baseline="0" dirty="0"/>
              <a:t>. In the toolkit, </a:t>
            </a:r>
            <a:r>
              <a:rPr lang="en-US" i="0" dirty="0"/>
              <a:t>Chapter 8 allows you to complete a comprehensive checklist as you pause and reflect on your own language acquisition program: </a:t>
            </a:r>
            <a:r>
              <a:rPr lang="en-US" dirty="0"/>
              <a:t>http://www2.ed.gov/about/offices/list/oela/english-learner-toolkit/index.html. </a:t>
            </a:r>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a:p>
        </p:txBody>
      </p:sp>
    </p:spTree>
    <p:extLst>
      <p:ext uri="{BB962C8B-B14F-4D97-AF65-F5344CB8AC3E}">
        <p14:creationId xmlns:p14="http://schemas.microsoft.com/office/powerpoint/2010/main" val="87077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This professional development power point module is one of a ten-part series designed to introduce viewers to the </a:t>
            </a:r>
            <a:r>
              <a:rPr lang="en-US" sz="1200"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which provides an overview of legal obligations that schools/districts must address in supporting the educational needs of English learners (ELs).  This series frames federal and civil rights requirements with related Illinois statute requirements for statewide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Professional Development Modules: </a:t>
            </a:r>
            <a:r>
              <a:rPr lang="en-US" sz="1200" b="1"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are a facilitator’s guide and a resource tool. These PD Modules can also be used as a teacher support with suggestions and references to encourage inclusionary practices to ensure equity and access for English learners.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objectives of the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 knowledge on legal obligations to meet the needs of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inclusionary practices for equity and access for all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Serve as a companion and supplemental resource to legal guidance (“Dear Colleague Letter, OCR 2015” from US Department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Integrate Illinois-specific requirements for English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10 self-paced PD Modules will include links to additional resources that can be downloaded.</a:t>
            </a:r>
          </a:p>
          <a:p>
            <a:r>
              <a:rPr lang="en-US" sz="1200" kern="1200" dirty="0" smtClean="0">
                <a:solidFill>
                  <a:schemeClr val="tx1"/>
                </a:solidFill>
                <a:effectLst/>
                <a:latin typeface="+mn-lt"/>
                <a:ea typeface="+mn-ea"/>
                <a:cs typeface="+mn-cs"/>
              </a:rPr>
              <a:t>Facilitators can download the EL toolkit at: 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30774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21</a:t>
            </a:fld>
            <a:endParaRPr lang="fr-CA"/>
          </a:p>
        </p:txBody>
      </p:sp>
    </p:spTree>
    <p:extLst>
      <p:ext uri="{BB962C8B-B14F-4D97-AF65-F5344CB8AC3E}">
        <p14:creationId xmlns:p14="http://schemas.microsoft.com/office/powerpoint/2010/main" val="2947899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4 tools presented in this toolkit to help educators </a:t>
            </a:r>
            <a:r>
              <a:rPr lang="en-US" sz="1200" dirty="0"/>
              <a:t>monitor and exit English learners</a:t>
            </a:r>
            <a:r>
              <a:rPr lang="en-US" baseline="0" dirty="0"/>
              <a:t>.  The tools can be found here: https://www2.ed.gov/about/offices/list/oela/english-learner-toolkit/chap8.pdf</a:t>
            </a:r>
          </a:p>
          <a:p>
            <a:pPr marL="0" indent="0">
              <a:buFont typeface="Arial" panose="020B0604020202020204" pitchFamily="34" charset="0"/>
              <a:buNone/>
            </a:pPr>
            <a:endParaRPr lang="en-US" sz="1200" baseline="0" dirty="0">
              <a:solidFill>
                <a:schemeClr val="tx1"/>
              </a:solidFill>
            </a:endParaRPr>
          </a:p>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a:pPr>
            <a:r>
              <a:rPr lang="en-US" sz="1200" dirty="0">
                <a:solidFill>
                  <a:schemeClr val="tx2"/>
                </a:solidFill>
              </a:rPr>
              <a:t>Tool #1</a:t>
            </a:r>
            <a:r>
              <a:rPr lang="en-US" sz="1200" dirty="0"/>
              <a:t>, </a:t>
            </a:r>
            <a:r>
              <a:rPr kumimoji="0" lang="en-US" sz="1600" b="1" i="1" u="none" strike="noStrike" kern="1200" cap="none" spc="0" normalizeH="0" baseline="0" noProof="0" dirty="0">
                <a:ln>
                  <a:noFill/>
                </a:ln>
                <a:solidFill>
                  <a:prstClr val="black"/>
                </a:solidFill>
                <a:effectLst/>
                <a:uLnTx/>
                <a:uFillTx/>
                <a:latin typeface="+mn-lt"/>
                <a:ea typeface="+mn-ea"/>
                <a:cs typeface="Arial" charset="0"/>
              </a:rPr>
              <a:t>Monitoring English Learner Progress in English Language Proficiency, </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is an example of a monitoring form that can help determine if an EL is making appropriate progress, or needs additional support to attain English proficiency.</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4214635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4 tools presented in this Toolkit to help educators </a:t>
            </a:r>
            <a:r>
              <a:rPr lang="en-US" sz="1200" dirty="0"/>
              <a:t>serve students who opt out of EL programs and services</a:t>
            </a:r>
            <a:r>
              <a:rPr lang="en-US" baseline="0" dirty="0"/>
              <a:t>. The tools can be found here: https://www2.ed.gov/about/offices/list/oela/english-learner-toolkit/chap8.pdf</a:t>
            </a:r>
          </a:p>
          <a:p>
            <a:pPr marL="0" indent="0">
              <a:buFont typeface="Arial" panose="020B0604020202020204" pitchFamily="34" charset="0"/>
              <a:buNone/>
            </a:pPr>
            <a:endParaRPr lang="en-US" sz="1200" baseline="0" dirty="0">
              <a:solidFill>
                <a:schemeClr val="tx1"/>
              </a:solidFill>
            </a:endParaRPr>
          </a:p>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a:pPr>
            <a:r>
              <a:rPr lang="en-US" sz="1200" dirty="0">
                <a:solidFill>
                  <a:schemeClr val="tx2"/>
                </a:solidFill>
              </a:rPr>
              <a:t>Tool #2</a:t>
            </a:r>
            <a:r>
              <a:rPr lang="en-US" sz="1200" dirty="0"/>
              <a:t>, </a:t>
            </a:r>
            <a:r>
              <a:rPr kumimoji="0" lang="en-US" sz="1600" b="1" i="1" u="none" strike="noStrike" kern="1200" cap="none" spc="0" normalizeH="0" baseline="0" noProof="0" dirty="0">
                <a:ln>
                  <a:noFill/>
                </a:ln>
                <a:solidFill>
                  <a:prstClr val="black"/>
                </a:solidFill>
                <a:effectLst/>
                <a:uLnTx/>
                <a:uFillTx/>
                <a:latin typeface="+mn-lt"/>
                <a:ea typeface="+mn-ea"/>
                <a:cs typeface="Arial" charset="0"/>
              </a:rPr>
              <a:t>Monitoring English Learner Progress in Core Content Areas, </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is an example of a form that can help track an EL’s educational progress in the content areas.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105505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4 tools presented in this toolkit to help educators </a:t>
            </a:r>
            <a:r>
              <a:rPr lang="en-US" sz="1200" dirty="0"/>
              <a:t>serve students who opt out of EL programs and services</a:t>
            </a:r>
            <a:r>
              <a:rPr lang="en-US" baseline="0" dirty="0"/>
              <a:t>. The tools can be found here: https://www2.ed.gov/about/offices/list/oela/english-learner-toolkit/chap8.pdf</a:t>
            </a:r>
          </a:p>
          <a:p>
            <a:pPr marL="0" indent="0">
              <a:buFont typeface="Arial" panose="020B0604020202020204" pitchFamily="34" charset="0"/>
              <a:buNone/>
            </a:pPr>
            <a:endParaRPr lang="en-US" sz="1200" baseline="0" dirty="0">
              <a:solidFill>
                <a:schemeClr val="tx1"/>
              </a:solidFill>
            </a:endParaRPr>
          </a:p>
          <a:p>
            <a:pPr marL="0" indent="0">
              <a:spcBef>
                <a:spcPts val="600"/>
              </a:spcBef>
              <a:buFont typeface="Arial" panose="020B0604020202020204" pitchFamily="34" charset="0"/>
              <a:buNone/>
            </a:pPr>
            <a:r>
              <a:rPr lang="en-US" sz="1200" dirty="0">
                <a:solidFill>
                  <a:schemeClr val="tx2"/>
                </a:solidFill>
              </a:rPr>
              <a:t>Tool #3</a:t>
            </a:r>
            <a:r>
              <a:rPr lang="en-US" sz="1200" dirty="0"/>
              <a:t>, </a:t>
            </a:r>
            <a:r>
              <a:rPr lang="en-US" sz="1600" b="1" i="1" kern="1200" dirty="0">
                <a:solidFill>
                  <a:schemeClr val="tx1"/>
                </a:solidFill>
                <a:latin typeface="+mn-lt"/>
                <a:ea typeface="+mn-ea"/>
                <a:cs typeface="+mn-cs"/>
              </a:rPr>
              <a:t>Digital Progress Monitoring</a:t>
            </a:r>
            <a:r>
              <a:rPr lang="en-US" sz="1600" kern="1200" dirty="0">
                <a:solidFill>
                  <a:schemeClr val="tx1"/>
                </a:solidFill>
                <a:latin typeface="+mn-lt"/>
                <a:ea typeface="+mn-ea"/>
                <a:cs typeface="+mn-cs"/>
              </a:rPr>
              <a:t>, provides examples of five digital systems available online to monitor ELs’ progress.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4036259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4 tools presented in this toolkit to help educators </a:t>
            </a:r>
            <a:r>
              <a:rPr lang="en-US" sz="1200" dirty="0"/>
              <a:t>serve students who opt out of EL programs and services</a:t>
            </a:r>
            <a:r>
              <a:rPr lang="en-US" baseline="0" dirty="0"/>
              <a:t>. The tools can be found here: https://www2.ed.gov/about/offices/list/oela/english-learner-toolkit/chap8.pdf</a:t>
            </a:r>
          </a:p>
          <a:p>
            <a:pPr marL="0" indent="0">
              <a:buFont typeface="Arial" panose="020B0604020202020204" pitchFamily="34" charset="0"/>
              <a:buNone/>
            </a:pPr>
            <a:endParaRPr lang="en-US" sz="1200" baseline="0" dirty="0">
              <a:solidFill>
                <a:schemeClr val="tx1"/>
              </a:solidFill>
            </a:endParaRPr>
          </a:p>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a:pPr>
            <a:r>
              <a:rPr lang="en-US" sz="1200" dirty="0">
                <a:solidFill>
                  <a:schemeClr val="tx2"/>
                </a:solidFill>
              </a:rPr>
              <a:t>Tool #4</a:t>
            </a:r>
            <a:r>
              <a:rPr lang="en-US" sz="1200" dirty="0"/>
              <a:t>, </a:t>
            </a:r>
            <a:r>
              <a:rPr kumimoji="0" lang="en-US" sz="1600" b="1" i="1" u="none" strike="noStrike" kern="1200" cap="none" spc="0" normalizeH="0" baseline="0" noProof="0" dirty="0">
                <a:ln>
                  <a:noFill/>
                </a:ln>
                <a:solidFill>
                  <a:prstClr val="black"/>
                </a:solidFill>
                <a:effectLst/>
                <a:uLnTx/>
                <a:uFillTx/>
                <a:latin typeface="+mn-lt"/>
                <a:ea typeface="+mn-ea"/>
                <a:cs typeface="Arial" charset="0"/>
              </a:rPr>
              <a:t>Resources for Planning and Self-Assessments, </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provides reference tools, materials, and resources from the Office for Civil Rights (OCR).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3188736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resources are </a:t>
            </a:r>
            <a:r>
              <a:rPr lang="en-US" i="0" dirty="0" smtClean="0"/>
              <a:t> </a:t>
            </a:r>
            <a:r>
              <a:rPr lang="en-US" i="0" dirty="0"/>
              <a:t>accessible to district and building leaders and </a:t>
            </a:r>
            <a:r>
              <a:rPr lang="en-US" i="0" dirty="0" smtClean="0"/>
              <a:t>staff. </a:t>
            </a:r>
            <a:r>
              <a:rPr lang="en-US" i="0" dirty="0" smtClean="0"/>
              <a:t>Parent </a:t>
            </a:r>
            <a:r>
              <a:rPr lang="en-US" i="0" dirty="0"/>
              <a:t>resources are available in multiple languages. </a:t>
            </a:r>
            <a:r>
              <a:rPr lang="en-US" i="0" dirty="0" smtClean="0"/>
              <a:t>Additionally</a:t>
            </a:r>
            <a:r>
              <a:rPr lang="en-US" i="0" dirty="0"/>
              <a:t>, English learner program self-evaluation tools are available to support deeper conversations within your district. </a:t>
            </a:r>
          </a:p>
          <a:p>
            <a:endParaRPr lang="en-US" i="0" dirty="0"/>
          </a:p>
          <a:p>
            <a:r>
              <a:rPr lang="en-US" i="0" dirty="0"/>
              <a:t>The listed resources can be downloaded at </a:t>
            </a:r>
            <a:r>
              <a:rPr lang="en-US" i="0" dirty="0">
                <a:hlinkClick r:id="rId3"/>
              </a:rPr>
              <a:t>https://</a:t>
            </a:r>
            <a:r>
              <a:rPr lang="en-US" i="0" dirty="0" smtClean="0">
                <a:hlinkClick r:id="rId3"/>
              </a:rPr>
              <a:t>www2.ed.gov/about/offices/list/ocr/ellresources.html</a:t>
            </a:r>
            <a:r>
              <a:rPr lang="en-US" i="0" dirty="0" smtClean="0"/>
              <a:t>.</a:t>
            </a:r>
            <a:r>
              <a:rPr lang="en-US" i="0" baseline="0" dirty="0" smtClean="0"/>
              <a:t> </a:t>
            </a:r>
            <a:r>
              <a:rPr lang="en-US" i="0" dirty="0" smtClean="0"/>
              <a:t>District </a:t>
            </a:r>
            <a:r>
              <a:rPr lang="en-US" i="0" dirty="0"/>
              <a:t>and school leaders may wish to review and share the resources with staff to support development and implementation of EL initiatives and programs in their buildings. The companion toolkit which can be downloaded at </a:t>
            </a:r>
            <a:r>
              <a:rPr lang="en-US" i="0" dirty="0">
                <a:hlinkClick r:id="rId4"/>
              </a:rPr>
              <a:t>https://www2.ed.gov/about/offices/list/oela/english-learner-toolkit/index.html</a:t>
            </a:r>
            <a:r>
              <a:rPr lang="en-US" i="0" dirty="0"/>
              <a:t> can provide further support for implementation.</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26</a:t>
            </a:fld>
            <a:endParaRPr lang="fr-CA"/>
          </a:p>
        </p:txBody>
      </p:sp>
    </p:spTree>
    <p:extLst>
      <p:ext uri="{BB962C8B-B14F-4D97-AF65-F5344CB8AC3E}">
        <p14:creationId xmlns:p14="http://schemas.microsoft.com/office/powerpoint/2010/main" val="3433954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complete list of resources to help educators serve students who opt out of EL programs is available at </a:t>
            </a:r>
            <a:r>
              <a:rPr lang="en-US" sz="1200" dirty="0">
                <a:solidFill>
                  <a:prstClr val="black"/>
                </a:solidFill>
                <a:latin typeface="+mn-lt"/>
                <a:hlinkClick r:id="rId3"/>
              </a:rPr>
              <a:t>http://www2.ed.gov/about/offices/list/oela/english-learner-toolkit/index.html</a:t>
            </a:r>
            <a:r>
              <a:rPr lang="en-US" sz="1200" dirty="0">
                <a:solidFill>
                  <a:prstClr val="black"/>
                </a:solidFill>
                <a:latin typeface="+mn-lt"/>
              </a:rPr>
              <a:t>. </a:t>
            </a:r>
          </a:p>
          <a:p>
            <a:endParaRPr lang="es-MX"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27</a:t>
            </a:fld>
            <a:endParaRPr lang="fr-CA"/>
          </a:p>
        </p:txBody>
      </p:sp>
    </p:spTree>
    <p:extLst>
      <p:ext uri="{BB962C8B-B14F-4D97-AF65-F5344CB8AC3E}">
        <p14:creationId xmlns:p14="http://schemas.microsoft.com/office/powerpoint/2010/main" val="3501891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complete list of resources to help educators serve students who opt out of EL programs is available at </a:t>
            </a:r>
            <a:r>
              <a:rPr lang="en-US" sz="1200" dirty="0">
                <a:solidFill>
                  <a:prstClr val="black"/>
                </a:solidFill>
                <a:latin typeface="+mn-lt"/>
                <a:hlinkClick r:id="rId3"/>
              </a:rPr>
              <a:t>http://www2.ed.gov/about/offices/list/oela/english-learner-toolkit/index.html</a:t>
            </a:r>
            <a:r>
              <a:rPr lang="en-US" sz="1200" dirty="0">
                <a:solidFill>
                  <a:prstClr val="black"/>
                </a:solidFill>
                <a:latin typeface="+mn-lt"/>
              </a:rPr>
              <a:t>. </a:t>
            </a:r>
          </a:p>
          <a:p>
            <a:endParaRPr lang="en-US" sz="12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308268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complete list of resources to help educators serve students who opt out of EL programs is available at </a:t>
            </a:r>
            <a:r>
              <a:rPr lang="en-US" sz="1200" dirty="0">
                <a:solidFill>
                  <a:prstClr val="black"/>
                </a:solidFill>
                <a:latin typeface="+mn-lt"/>
                <a:hlinkClick r:id="rId3"/>
              </a:rPr>
              <a:t>http://www2.ed.gov/about/offices/list/oela/english-learner-toolkit/index.html</a:t>
            </a:r>
            <a:r>
              <a:rPr lang="en-US" sz="1200" dirty="0">
                <a:solidFill>
                  <a:prstClr val="black"/>
                </a:solidFill>
                <a:latin typeface="+mn-lt"/>
              </a:rPr>
              <a:t>. </a:t>
            </a:r>
          </a:p>
          <a:p>
            <a:endParaRPr lang="en-US" sz="12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13431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list is an overview of the ten topics that will be covered within the ten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These happen to be the most commonly overlooked (or violated) areas across the country.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module focuses on Chapter </a:t>
            </a:r>
            <a:r>
              <a:rPr lang="en-US" sz="1200" b="1" kern="1200" dirty="0" smtClean="0">
                <a:solidFill>
                  <a:schemeClr val="tx1"/>
                </a:solidFill>
                <a:effectLst/>
                <a:latin typeface="+mn-lt"/>
                <a:ea typeface="+mn-ea"/>
                <a:cs typeface="+mn-cs"/>
              </a:rPr>
              <a:t>8: Monitoring and Exiting English Learners</a:t>
            </a:r>
            <a:r>
              <a:rPr lang="en-US" sz="1200" b="1" kern="1200" baseline="0" dirty="0" smtClean="0">
                <a:solidFill>
                  <a:schemeClr val="tx1"/>
                </a:solidFill>
                <a:effectLst/>
                <a:latin typeface="+mn-lt"/>
                <a:ea typeface="+mn-ea"/>
                <a:cs typeface="+mn-cs"/>
              </a:rPr>
              <a:t> from EL Programs and Services</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424413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significant legal obligation. Title VI of the Civil Rights Act lays the foundation for prohibiting all aspects of discrimination and it has been legally interpreted to protect English learners (formerly labeled as Limited English Proficient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LEP, but changed to EL with passage of ESSA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142137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Lau v. Nichols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Probably the most important legal event for bilingual education was the </a:t>
            </a:r>
            <a:r>
              <a:rPr lang="en-US" sz="1200" i="1" kern="1200" dirty="0" smtClean="0">
                <a:solidFill>
                  <a:schemeClr val="tx1"/>
                </a:solidFill>
                <a:effectLst/>
                <a:latin typeface="+mn-lt"/>
                <a:ea typeface="+mn-ea"/>
                <a:cs typeface="+mn-cs"/>
              </a:rPr>
              <a:t>Lau v. Nichols </a:t>
            </a:r>
            <a:r>
              <a:rPr lang="en-US" sz="1200" kern="1200" dirty="0" smtClean="0">
                <a:solidFill>
                  <a:schemeClr val="tx1"/>
                </a:solidFill>
                <a:effectLst/>
                <a:latin typeface="+mn-lt"/>
                <a:ea typeface="+mn-ea"/>
                <a:cs typeface="+mn-cs"/>
              </a:rPr>
              <a:t>case, which was brought against the San Francisco Unified School District by the parents of nearly 1,800 Chinese students.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r>
              <a:rPr lang="en-US" sz="1200" kern="1200" dirty="0" smtClean="0">
                <a:solidFill>
                  <a:schemeClr val="tx1"/>
                </a:solidFill>
                <a:effectLst/>
                <a:latin typeface="+mn-lt"/>
                <a:ea typeface="+mn-ea"/>
                <a:cs typeface="+mn-cs"/>
              </a:rPr>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sz="1200" i="1" kern="1200" dirty="0" smtClean="0">
                <a:solidFill>
                  <a:schemeClr val="tx1"/>
                </a:solidFill>
                <a:effectLst/>
                <a:latin typeface="+mn-lt"/>
                <a:ea typeface="+mn-ea"/>
                <a:cs typeface="+mn-cs"/>
              </a:rPr>
              <a:t>Lau v.</a:t>
            </a:r>
            <a:r>
              <a:rPr lang="en-US" sz="1200" i="1" kern="1200" baseline="0" dirty="0" smtClean="0">
                <a:solidFill>
                  <a:schemeClr val="tx1"/>
                </a:solidFill>
                <a:effectLst/>
                <a:latin typeface="+mn-lt"/>
                <a:ea typeface="+mn-ea"/>
                <a:cs typeface="+mn-cs"/>
              </a:rPr>
              <a:t> Nichols </a:t>
            </a:r>
            <a:r>
              <a:rPr lang="en-US" sz="1200" kern="1200" baseline="0" dirty="0" smtClean="0">
                <a:solidFill>
                  <a:schemeClr val="tx1"/>
                </a:solidFill>
                <a:effectLst/>
                <a:latin typeface="+mn-lt"/>
                <a:ea typeface="+mn-ea"/>
                <a:cs typeface="+mn-cs"/>
              </a:rPr>
              <a:t>can be found at: </a:t>
            </a:r>
            <a:r>
              <a:rPr lang="en-US" sz="1200" kern="1200" dirty="0" smtClean="0">
                <a:solidFill>
                  <a:schemeClr val="tx1"/>
                </a:solidFill>
                <a:effectLst/>
                <a:latin typeface="+mn-lt"/>
                <a:ea typeface="+mn-ea"/>
                <a:cs typeface="+mn-cs"/>
              </a:rPr>
              <a:t>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129225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EEOA takes Title VI to a very specific level focused in education and mandates that education institutions cannot deny equal educational opportunity to its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39209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implication for ELs from Title VI Civil Rights, EEOA, plus </a:t>
            </a:r>
            <a:r>
              <a:rPr lang="en-US" sz="1200" i="1" kern="1200" dirty="0" smtClean="0">
                <a:solidFill>
                  <a:schemeClr val="tx1"/>
                </a:solidFill>
                <a:effectLst/>
                <a:latin typeface="+mn-lt"/>
                <a:ea typeface="+mn-ea"/>
                <a:cs typeface="+mn-cs"/>
              </a:rPr>
              <a:t>Lau v. Nichols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districts in the country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provide ELs meaningful access to educational content and programs in a language that they understand.  Typically, this requirement is met through native language support or bilingual programs.</a:t>
            </a:r>
          </a:p>
          <a:p>
            <a:r>
              <a:rPr lang="en-US" sz="1200" kern="1200" dirty="0" smtClean="0">
                <a:solidFill>
                  <a:schemeClr val="tx1"/>
                </a:solidFill>
                <a:effectLst/>
                <a:latin typeface="+mn-lt"/>
                <a:ea typeface="+mn-ea"/>
                <a:cs typeface="+mn-cs"/>
              </a:rPr>
              <a:t>Subsequently, another significant case law is known as </a:t>
            </a:r>
            <a:r>
              <a:rPr lang="en-US" sz="1200" i="1" kern="1200" dirty="0" err="1" smtClean="0">
                <a:solidFill>
                  <a:schemeClr val="tx1"/>
                </a:solidFill>
                <a:effectLst/>
                <a:latin typeface="+mn-lt"/>
                <a:ea typeface="+mn-ea"/>
                <a:cs typeface="+mn-cs"/>
              </a:rPr>
              <a:t>Casta</a:t>
            </a:r>
            <a:r>
              <a:rPr lang="en-US" sz="1200" kern="1200" dirty="0" err="1" smtClean="0">
                <a:solidFill>
                  <a:schemeClr val="tx1"/>
                </a:solidFill>
                <a:effectLst/>
                <a:latin typeface="+mn-lt"/>
                <a:ea typeface="+mn-ea"/>
                <a:cs typeface="+mn-cs"/>
              </a:rPr>
              <a:t>ñ</a:t>
            </a:r>
            <a:r>
              <a:rPr lang="en-US" sz="1200" i="1" kern="1200" dirty="0" err="1" smtClean="0">
                <a:solidFill>
                  <a:schemeClr val="tx1"/>
                </a:solidFill>
                <a:effectLst/>
                <a:latin typeface="+mn-lt"/>
                <a:ea typeface="+mn-ea"/>
                <a:cs typeface="+mn-cs"/>
              </a:rPr>
              <a:t>eda</a:t>
            </a:r>
            <a:r>
              <a:rPr lang="en-US" sz="1200" i="1" kern="1200" dirty="0" smtClean="0">
                <a:solidFill>
                  <a:schemeClr val="tx1"/>
                </a:solidFill>
                <a:effectLst/>
                <a:latin typeface="+mn-lt"/>
                <a:ea typeface="+mn-ea"/>
                <a:cs typeface="+mn-cs"/>
              </a:rPr>
              <a:t> v. Pickard</a:t>
            </a:r>
            <a:r>
              <a:rPr lang="en-US" sz="1200" kern="1200" dirty="0" smtClean="0">
                <a:solidFill>
                  <a:schemeClr val="tx1"/>
                </a:solidFill>
                <a:effectLst/>
                <a:latin typeface="+mn-lt"/>
                <a:ea typeface="+mn-ea"/>
                <a:cs typeface="+mn-cs"/>
              </a:rPr>
              <a:t>.  This case resulted in defining a useful three-prong test for bilingual program implementation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be based on sound educational theory,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Effective implementation with appropriate resources,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 successful outcomes.</a:t>
            </a:r>
          </a:p>
          <a:p>
            <a:endParaRPr lang="en-US" b="0" dirty="0"/>
          </a:p>
        </p:txBody>
      </p:sp>
    </p:spTree>
    <p:extLst>
      <p:ext uri="{BB962C8B-B14F-4D97-AF65-F5344CB8AC3E}">
        <p14:creationId xmlns:p14="http://schemas.microsoft.com/office/powerpoint/2010/main" val="276894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DOJ is responsible for enforcing the EEOA.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205626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CA"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321681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37100" y="99960"/>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120994" y="99960"/>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048200" y="92372"/>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133351" y="8443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5825654" y="4521262"/>
            <a:ext cx="2667000" cy="365125"/>
          </a:xfrm>
          <a:prstGeom prst="rect">
            <a:avLst/>
          </a:prstGeom>
        </p:spPr>
        <p:txBody>
          <a:bodyPr/>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351005" y="452126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409247"/>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67038"/>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2299101"/>
            <a:ext cx="3770738" cy="2206002"/>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041293" y="4648200"/>
            <a:ext cx="3700996" cy="14478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6029325" y="0"/>
            <a:ext cx="3114674" cy="6438604"/>
          </a:xfrm>
          <a:prstGeom prst="rect">
            <a:avLst/>
          </a:prstGeo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28"/>
          <p:cNvSpPr>
            <a:spLocks noGrp="1"/>
          </p:cNvSpPr>
          <p:nvPr>
            <p:ph type="sldNum" sz="quarter" idx="12"/>
          </p:nvPr>
        </p:nvSpPr>
        <p:spPr>
          <a:xfrm>
            <a:off x="8163188" y="6466160"/>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100380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593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87301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007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152815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718684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777585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102471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65692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794229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05411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511603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143506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5943600" y="4773633"/>
            <a:ext cx="2667000" cy="365125"/>
          </a:xfrm>
          <a:prstGeom prst="rect">
            <a:avLst/>
          </a:prstGeom>
        </p:spPr>
        <p:txBody>
          <a:bodyPr/>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18535" y="6409247"/>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83596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14028077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720057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418207353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3601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92058123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9778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73914492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2191030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0493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201" y="838200"/>
            <a:ext cx="8153400" cy="522768"/>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786767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75986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7675"/>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0"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339590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53400" cy="990600"/>
          </a:xfrm>
          <a:prstGeom prst="rect">
            <a:avLst/>
          </a:prstGeom>
        </p:spPr>
        <p:txBody>
          <a:bodyPr/>
          <a:lstStyle/>
          <a:p>
            <a:r>
              <a:rPr kumimoji="0" lang="en-US"/>
              <a:t>Click to edit Master title style</a:t>
            </a:r>
          </a:p>
        </p:txBody>
      </p:sp>
      <p:sp>
        <p:nvSpPr>
          <p:cNvPr id="6"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348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869950"/>
          </a:xfrm>
          <a:prstGeom prst="rect">
            <a:avLst/>
          </a:prstGeom>
        </p:spPr>
        <p:txBody>
          <a:bodyPr anchor="ctr"/>
          <a:lstStyle>
            <a:lvl1pPr algn="l">
              <a:buNone/>
              <a:defRPr sz="4400" b="0"/>
            </a:lvl1pPr>
          </a:lstStyle>
          <a:p>
            <a:r>
              <a:rPr kumimoji="0" lang="en-US"/>
              <a:t>Click to edit Master title style</a:t>
            </a: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275703" y="1752599"/>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Slide Number Placeholder 5"/>
          <p:cNvSpPr>
            <a:spLocks noGrp="1"/>
          </p:cNvSpPr>
          <p:nvPr>
            <p:ph type="sldNum" sz="quarter" idx="12"/>
          </p:nvPr>
        </p:nvSpPr>
        <p:spPr>
          <a:xfrm>
            <a:off x="8143103" y="150812"/>
            <a:ext cx="533400" cy="244476"/>
          </a:xfrm>
          <a:prstGeom prst="rect">
            <a:avLst/>
          </a:prstGeom>
          <a:noFill/>
          <a:ln>
            <a:noFill/>
          </a:ln>
        </p:spPr>
        <p:txBody>
          <a:bodyPr/>
          <a:lstStyle>
            <a:lvl1pPr>
              <a:defRPr>
                <a:solidFill>
                  <a:schemeClr val="bg1"/>
                </a:solidFill>
              </a:defRPr>
            </a:lvl1pPr>
          </a:lstStyle>
          <a:p>
            <a:pPr>
              <a:defRPr/>
            </a:pPr>
            <a:fld id="{8298C9BD-93FD-4762-82A1-52C817A4AA67}" type="slidenum">
              <a:rPr lang="fr-CA" smtClean="0"/>
              <a:pPr>
                <a:defRPr/>
              </a:pPr>
              <a:t>‹#›</a:t>
            </a:fld>
            <a:endParaRPr lang="fr-CA" dirty="0"/>
          </a:p>
        </p:txBody>
      </p:sp>
    </p:spTree>
    <p:extLst>
      <p:ext uri="{BB962C8B-B14F-4D97-AF65-F5344CB8AC3E}">
        <p14:creationId xmlns:p14="http://schemas.microsoft.com/office/powerpoint/2010/main" val="9631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3.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a:xfrm>
            <a:off x="6858000" y="183157"/>
            <a:ext cx="2057400" cy="365125"/>
          </a:xfrm>
          <a:prstGeom prst="rect">
            <a:avLst/>
          </a:prstGeom>
        </p:spPr>
        <p:txBody>
          <a:bodyPr vert="horz" lIns="91440" tIns="45720" rIns="91440" bIns="45720" rtlCol="0" anchor="ctr"/>
          <a:lstStyle>
            <a:lvl1pPr algn="r">
              <a:defRPr sz="1200">
                <a:solidFill>
                  <a:schemeClr val="bg1"/>
                </a:solidFill>
              </a:defRPr>
            </a:lvl1pPr>
          </a:lstStyle>
          <a:p>
            <a:fld id="{A1ED25DC-7156-4753-AF0F-DA41061C2C7E}" type="slidenum">
              <a:rPr lang="en-US" smtClean="0"/>
              <a:pPr/>
              <a:t>‹#›</a:t>
            </a:fld>
            <a:endParaRPr lang="en-US" dirty="0"/>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4054" r:id="rId1"/>
    <p:sldLayoutId id="2147483987" r:id="rId2"/>
    <p:sldLayoutId id="2147484076" r:id="rId3"/>
    <p:sldLayoutId id="2147483992" r:id="rId4"/>
    <p:sldLayoutId id="2147483993" r:id="rId5"/>
    <p:sldLayoutId id="2147483994" r:id="rId6"/>
    <p:sldLayoutId id="2147483995" r:id="rId7"/>
    <p:sldLayoutId id="2147483996" r:id="rId8"/>
    <p:sldLayoutId id="2147483997" r:id="rId9"/>
    <p:sldLayoutId id="2147483998" r:id="rId10"/>
    <p:sldLayoutId id="2147484000" r:id="rId11"/>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1" name="Rectangle 10"/>
          <p:cNvSpPr/>
          <p:nvPr/>
        </p:nvSpPr>
        <p:spPr>
          <a:xfrm>
            <a:off x="0" y="6433244"/>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4" r:id="rId16"/>
    <p:sldLayoutId id="2147484075" r:id="rId17"/>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0104438"/>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2.ed.gov/about/offices/list/oela/english-learner-toolkit/chap8.pdf"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about/offices/list/oela/english-learner-toolkit/chap8.pdf"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hyperlink" Target="https://www2.ed.gov/about/offices/list/oela/english-learner-toolkit/chap8.pdf" TargetMode="External"/><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hyperlink" Target="https://www2.ed.gov/about/offices/list/oela/english-learner-toolkit/chap8.pdf"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hyperlink" Target="https://www2.ed.gov/about/offices/list/oela/english-learner-toolkit/index.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2.ed.gov/about/offices/list/oela/english-learner-toolkit/index.html" TargetMode="External"/><Relationship Id="rId7" Type="http://schemas.openxmlformats.org/officeDocument/2006/relationships/hyperlink" Target="https://www.isbe.net/Documents/228-27_guidance_lang_svcs.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isbe.net/Documents/228ARK.pdf" TargetMode="External"/><Relationship Id="rId5" Type="http://schemas.openxmlformats.org/officeDocument/2006/relationships/hyperlink" Target="http://ilga.gov/legislation/ilcs/ilcs4.asp?DocName=010500050HArt.+14C&amp;ActID=1005&amp;ChapterID=17&amp;SeqStart=119100000&amp;SeqEnd=120600000" TargetMode="External"/><Relationship Id="rId4" Type="http://schemas.openxmlformats.org/officeDocument/2006/relationships/hyperlink" Target="https://www.justice.gov/crt/guidance-ensure-equal-opportunities-english-learner-studen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ducation.ucdavis.edu/sites/main/files/LEP_Class_EMIP_New.pdf" TargetMode="External"/><Relationship Id="rId7" Type="http://schemas.openxmlformats.org/officeDocument/2006/relationships/hyperlink" Target="http://ncela.ed.gov/files/forms/digital_progress_monitoring.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air.org/sites/default/files/downloads/report/ELL_Pocket_Guide1_0.pdf" TargetMode="External"/><Relationship Id="rId5" Type="http://schemas.openxmlformats.org/officeDocument/2006/relationships/hyperlink" Target="http://files.eric.ed.gov/fulltext/ED524106.pdf" TargetMode="External"/><Relationship Id="rId4" Type="http://schemas.openxmlformats.org/officeDocument/2006/relationships/hyperlink" Target="http://www.wested.org/wp-content/files_mf/1391626953FormativeAssessment_report5.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rti4success.org/sites/default/files/rtiforells.pdf" TargetMode="External"/><Relationship Id="rId7" Type="http://schemas.openxmlformats.org/officeDocument/2006/relationships/hyperlink" Target="http://www.colorincolorado.org/pdfs/guides/ellstarterkit.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www.colorincolorado.org/webcasts/disabilities/" TargetMode="External"/><Relationship Id="rId5" Type="http://schemas.openxmlformats.org/officeDocument/2006/relationships/hyperlink" Target="http://www.colorincolorado.org/webcasts/assessment/" TargetMode="External"/><Relationship Id="rId4" Type="http://schemas.openxmlformats.org/officeDocument/2006/relationships/hyperlink" Target="http://www.utexas.edu/cola/orgs/etag/_files/pdfs/articles/2005/Callahan%202005.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fontScale="90000"/>
          </a:bodyPr>
          <a:lstStyle/>
          <a:p>
            <a:r>
              <a:rPr lang="en-US" sz="3600" b="1" dirty="0" smtClean="0"/>
              <a:t>Professional Development Modules: </a:t>
            </a:r>
            <a:r>
              <a:rPr lang="en-US" sz="3600" b="1" i="1" dirty="0" smtClean="0"/>
              <a:t>English Learner Tool Kit</a:t>
            </a:r>
            <a:r>
              <a:rPr lang="en-US" sz="3600" b="1" dirty="0"/>
              <a:t/>
            </a:r>
            <a:br>
              <a:rPr lang="en-US" sz="3600" b="1" dirty="0"/>
            </a:br>
            <a:r>
              <a:rPr lang="en-US" sz="1800" b="1" dirty="0"/>
              <a:t/>
            </a:r>
            <a:br>
              <a:rPr lang="en-US" sz="1800" b="1" dirty="0"/>
            </a:br>
            <a:r>
              <a:rPr lang="en-US" sz="2800" b="1" dirty="0"/>
              <a:t>Chapter </a:t>
            </a:r>
            <a:r>
              <a:rPr lang="en-US" sz="2800" b="1" dirty="0" smtClean="0"/>
              <a:t>Eight - </a:t>
            </a:r>
            <a:r>
              <a:rPr lang="en-US" sz="2800" b="1" i="1" dirty="0" smtClean="0"/>
              <a:t>Monitoring and Exiting EL Programs</a:t>
            </a:r>
            <a:endParaRPr lang="en-US" sz="3600" b="1" i="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232277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 y="838200"/>
            <a:ext cx="1161020" cy="1148534"/>
          </a:xfrm>
          <a:prstGeom prst="rect">
            <a:avLst/>
          </a:prstGeom>
        </p:spPr>
      </p:pic>
      <p:sp>
        <p:nvSpPr>
          <p:cNvPr id="2" name="Title 1"/>
          <p:cNvSpPr>
            <a:spLocks noGrp="1"/>
          </p:cNvSpPr>
          <p:nvPr>
            <p:ph type="title"/>
          </p:nvPr>
        </p:nvSpPr>
        <p:spPr>
          <a:xfrm>
            <a:off x="434662" y="1143000"/>
            <a:ext cx="8465068" cy="99060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3100" b="1" dirty="0">
                <a:solidFill>
                  <a:srgbClr val="006AB0"/>
                </a:solidFill>
              </a:rPr>
              <a:t>Chapter 8: Tools and Resources for Monitoring and Exiting English Learners from EL Programs and Services</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10</a:t>
            </a:fld>
            <a:endParaRPr lang="en-US" dirty="0"/>
          </a:p>
        </p:txBody>
      </p:sp>
      <p:pic>
        <p:nvPicPr>
          <p:cNvPr id="3" name="Picture 2"/>
          <p:cNvPicPr>
            <a:picLocks noChangeAspect="1"/>
          </p:cNvPicPr>
          <p:nvPr/>
        </p:nvPicPr>
        <p:blipFill rotWithShape="1">
          <a:blip r:embed="rId4"/>
          <a:srcRect l="48325"/>
          <a:stretch/>
        </p:blipFill>
        <p:spPr>
          <a:xfrm>
            <a:off x="5281246" y="3352800"/>
            <a:ext cx="3747042" cy="2617448"/>
          </a:xfrm>
          <a:prstGeom prst="rect">
            <a:avLst/>
          </a:prstGeom>
        </p:spPr>
      </p:pic>
      <p:sp>
        <p:nvSpPr>
          <p:cNvPr id="4" name="TextBox 3"/>
          <p:cNvSpPr txBox="1"/>
          <p:nvPr/>
        </p:nvSpPr>
        <p:spPr>
          <a:xfrm>
            <a:off x="76200" y="2819398"/>
            <a:ext cx="5257800" cy="3429002"/>
          </a:xfrm>
          <a:prstGeom prst="rect">
            <a:avLst/>
          </a:prstGeom>
          <a:solidFill>
            <a:srgbClr val="006AB0"/>
          </a:solidFill>
        </p:spPr>
        <p:txBody>
          <a:bodyPr wrap="square" rtlCol="0">
            <a:spAutoFit/>
          </a:bodyPr>
          <a:lstStyle/>
          <a:p>
            <a:r>
              <a:rPr lang="en-US" sz="2000" b="1" dirty="0">
                <a:solidFill>
                  <a:schemeClr val="bg1"/>
                </a:solidFill>
                <a:latin typeface="+mn-lt"/>
              </a:rPr>
              <a:t>KEY POINTS</a:t>
            </a:r>
          </a:p>
          <a:p>
            <a:pPr marL="285750" indent="-285750">
              <a:spcBef>
                <a:spcPts val="600"/>
              </a:spcBef>
              <a:buFont typeface="Arial" panose="020B0604020202020204" pitchFamily="34" charset="0"/>
              <a:buChar char="•"/>
            </a:pPr>
            <a:r>
              <a:rPr lang="en-US" sz="1600" b="1" dirty="0">
                <a:solidFill>
                  <a:schemeClr val="bg1"/>
                </a:solidFill>
                <a:latin typeface="+mn-lt"/>
              </a:rPr>
              <a:t>LEAs must monitor the progress of all ELs in achieving English language proficiency (ELP) and in acquiring content knowledge.</a:t>
            </a:r>
          </a:p>
          <a:p>
            <a:pPr marL="285750" indent="-285750">
              <a:spcBef>
                <a:spcPts val="600"/>
              </a:spcBef>
              <a:buFont typeface="Arial" panose="020B0604020202020204" pitchFamily="34" charset="0"/>
              <a:buChar char="•"/>
            </a:pPr>
            <a:r>
              <a:rPr lang="en-US" sz="1600" b="1" dirty="0">
                <a:solidFill>
                  <a:schemeClr val="bg1"/>
                </a:solidFill>
                <a:latin typeface="+mn-lt"/>
              </a:rPr>
              <a:t>LEAs should establish rigorous monitoring systems that include benchmarks for expected growth and take appropriate steps to assist students who are not adequately progressing towards those goals.</a:t>
            </a:r>
          </a:p>
          <a:p>
            <a:pPr marL="285750" indent="-285750">
              <a:spcBef>
                <a:spcPts val="600"/>
              </a:spcBef>
              <a:buFont typeface="Arial" panose="020B0604020202020204" pitchFamily="34" charset="0"/>
              <a:buChar char="•"/>
            </a:pPr>
            <a:r>
              <a:rPr lang="en-US" sz="1600" b="1" dirty="0">
                <a:solidFill>
                  <a:schemeClr val="bg1"/>
                </a:solidFill>
                <a:latin typeface="+mn-lt"/>
              </a:rPr>
              <a:t>SEAs must monitor LEAs to ensure that they are providing ELs meaningful access to grade-level core content instruction and remedying any academic deficits in a timely manner. </a:t>
            </a:r>
          </a:p>
        </p:txBody>
      </p:sp>
    </p:spTree>
    <p:extLst>
      <p:ext uri="{BB962C8B-B14F-4D97-AF65-F5344CB8AC3E}">
        <p14:creationId xmlns:p14="http://schemas.microsoft.com/office/powerpoint/2010/main" val="322810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 y="838200"/>
            <a:ext cx="1161020" cy="1148534"/>
          </a:xfrm>
          <a:prstGeom prst="rect">
            <a:avLst/>
          </a:prstGeom>
        </p:spPr>
      </p:pic>
      <p:sp>
        <p:nvSpPr>
          <p:cNvPr id="2" name="Title 1"/>
          <p:cNvSpPr>
            <a:spLocks noGrp="1"/>
          </p:cNvSpPr>
          <p:nvPr>
            <p:ph type="title"/>
          </p:nvPr>
        </p:nvSpPr>
        <p:spPr>
          <a:xfrm>
            <a:off x="434662" y="1143000"/>
            <a:ext cx="8465068" cy="99060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3100" b="1" dirty="0">
                <a:solidFill>
                  <a:srgbClr val="006AB0"/>
                </a:solidFill>
              </a:rPr>
              <a:t>Chapter 8: Tools and Resources for Monitoring and Exiting English Learners from EL Programs and Services</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11</a:t>
            </a:fld>
            <a:endParaRPr lang="en-US" dirty="0"/>
          </a:p>
        </p:txBody>
      </p:sp>
      <p:sp>
        <p:nvSpPr>
          <p:cNvPr id="4" name="TextBox 3"/>
          <p:cNvSpPr txBox="1"/>
          <p:nvPr/>
        </p:nvSpPr>
        <p:spPr>
          <a:xfrm>
            <a:off x="304800" y="3048000"/>
            <a:ext cx="8534400" cy="3262432"/>
          </a:xfrm>
          <a:prstGeom prst="rect">
            <a:avLst/>
          </a:prstGeom>
          <a:solidFill>
            <a:srgbClr val="006AB0"/>
          </a:solidFill>
        </p:spPr>
        <p:txBody>
          <a:bodyPr wrap="square" rtlCol="0">
            <a:spAutoFit/>
          </a:bodyPr>
          <a:lstStyle/>
          <a:p>
            <a:r>
              <a:rPr lang="en-US" sz="2800" b="1" dirty="0">
                <a:solidFill>
                  <a:schemeClr val="bg1"/>
                </a:solidFill>
                <a:latin typeface="+mn-lt"/>
              </a:rPr>
              <a:t>KEY POINTS</a:t>
            </a:r>
          </a:p>
          <a:p>
            <a:pPr marL="285750" indent="-285750">
              <a:spcBef>
                <a:spcPts val="600"/>
              </a:spcBef>
              <a:buFont typeface="Arial" panose="020B0604020202020204" pitchFamily="34" charset="0"/>
              <a:buChar char="•"/>
            </a:pPr>
            <a:r>
              <a:rPr lang="en-US" sz="2800" b="1" dirty="0">
                <a:solidFill>
                  <a:schemeClr val="bg1"/>
                </a:solidFill>
                <a:latin typeface="+mn-lt"/>
              </a:rPr>
              <a:t>LEAs </a:t>
            </a:r>
            <a:r>
              <a:rPr lang="en-US" sz="2800" b="1" dirty="0">
                <a:solidFill>
                  <a:srgbClr val="FFFF00"/>
                </a:solidFill>
                <a:latin typeface="+mn-lt"/>
              </a:rPr>
              <a:t>must</a:t>
            </a:r>
            <a:r>
              <a:rPr lang="en-US" sz="2800" b="1" dirty="0">
                <a:solidFill>
                  <a:schemeClr val="bg1"/>
                </a:solidFill>
                <a:latin typeface="+mn-lt"/>
              </a:rPr>
              <a:t> </a:t>
            </a:r>
            <a:r>
              <a:rPr lang="en-US" sz="2800" b="1" dirty="0">
                <a:solidFill>
                  <a:srgbClr val="FFFF00"/>
                </a:solidFill>
                <a:latin typeface="+mn-lt"/>
              </a:rPr>
              <a:t>monitor the progress of all ELs </a:t>
            </a:r>
            <a:r>
              <a:rPr lang="en-US" sz="2800" b="1" dirty="0">
                <a:solidFill>
                  <a:schemeClr val="bg1"/>
                </a:solidFill>
                <a:latin typeface="+mn-lt"/>
              </a:rPr>
              <a:t>in achieving ELP and acquiring content knowledge.</a:t>
            </a:r>
          </a:p>
          <a:p>
            <a:pPr marL="285750" indent="-285750">
              <a:spcBef>
                <a:spcPts val="600"/>
              </a:spcBef>
              <a:buFont typeface="Arial" panose="020B0604020202020204" pitchFamily="34" charset="0"/>
              <a:buChar char="•"/>
            </a:pPr>
            <a:r>
              <a:rPr lang="en-US" sz="2800" b="1" dirty="0">
                <a:solidFill>
                  <a:schemeClr val="bg1"/>
                </a:solidFill>
                <a:latin typeface="+mn-lt"/>
              </a:rPr>
              <a:t>LEAs should establish rigorous monitoring systems that include </a:t>
            </a:r>
            <a:r>
              <a:rPr lang="en-US" sz="2800" b="1" dirty="0">
                <a:solidFill>
                  <a:srgbClr val="FFFF00"/>
                </a:solidFill>
                <a:latin typeface="+mn-lt"/>
              </a:rPr>
              <a:t>growth benchmarks </a:t>
            </a:r>
            <a:r>
              <a:rPr lang="en-US" sz="2800" b="1" dirty="0">
                <a:solidFill>
                  <a:schemeClr val="bg1"/>
                </a:solidFill>
                <a:latin typeface="+mn-lt"/>
              </a:rPr>
              <a:t>and take appropriate steps to support students who are not adequately progressing towards those goals.</a:t>
            </a:r>
          </a:p>
        </p:txBody>
      </p:sp>
    </p:spTree>
    <p:extLst>
      <p:ext uri="{BB962C8B-B14F-4D97-AF65-F5344CB8AC3E}">
        <p14:creationId xmlns:p14="http://schemas.microsoft.com/office/powerpoint/2010/main" val="405921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 y="838200"/>
            <a:ext cx="1161020" cy="1148534"/>
          </a:xfrm>
          <a:prstGeom prst="rect">
            <a:avLst/>
          </a:prstGeom>
        </p:spPr>
      </p:pic>
      <p:sp>
        <p:nvSpPr>
          <p:cNvPr id="2" name="Title 1"/>
          <p:cNvSpPr>
            <a:spLocks noGrp="1"/>
          </p:cNvSpPr>
          <p:nvPr>
            <p:ph type="title"/>
          </p:nvPr>
        </p:nvSpPr>
        <p:spPr>
          <a:xfrm>
            <a:off x="434662" y="1143000"/>
            <a:ext cx="8465068" cy="99060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3100" b="1" dirty="0">
                <a:solidFill>
                  <a:srgbClr val="006AB0"/>
                </a:solidFill>
              </a:rPr>
              <a:t>Chapter 8: Tools and Resources for Monitoring and Exiting English Learners from EL Programs and Services</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12</a:t>
            </a:fld>
            <a:endParaRPr lang="en-US" dirty="0"/>
          </a:p>
        </p:txBody>
      </p:sp>
      <p:sp>
        <p:nvSpPr>
          <p:cNvPr id="4" name="TextBox 3"/>
          <p:cNvSpPr txBox="1"/>
          <p:nvPr/>
        </p:nvSpPr>
        <p:spPr>
          <a:xfrm>
            <a:off x="304800" y="3222086"/>
            <a:ext cx="8534400" cy="2631490"/>
          </a:xfrm>
          <a:prstGeom prst="rect">
            <a:avLst/>
          </a:prstGeom>
          <a:solidFill>
            <a:srgbClr val="006AB0"/>
          </a:solidFill>
        </p:spPr>
        <p:txBody>
          <a:bodyPr wrap="square" rtlCol="0">
            <a:spAutoFit/>
          </a:bodyPr>
          <a:lstStyle/>
          <a:p>
            <a:r>
              <a:rPr lang="en-US" sz="3200" b="1" dirty="0">
                <a:solidFill>
                  <a:schemeClr val="bg1"/>
                </a:solidFill>
                <a:latin typeface="+mn-lt"/>
              </a:rPr>
              <a:t>KEY POINTS</a:t>
            </a:r>
          </a:p>
          <a:p>
            <a:pPr>
              <a:spcBef>
                <a:spcPts val="600"/>
              </a:spcBef>
            </a:pPr>
            <a:r>
              <a:rPr lang="en-US" sz="3200" b="1" dirty="0">
                <a:solidFill>
                  <a:schemeClr val="bg1"/>
                </a:solidFill>
                <a:latin typeface="+mn-lt"/>
              </a:rPr>
              <a:t>SEAs must monitor LEAs to ensure that they provide ELs with meaningful </a:t>
            </a:r>
            <a:r>
              <a:rPr lang="en-US" sz="3200" b="1" dirty="0">
                <a:solidFill>
                  <a:srgbClr val="FFFF00"/>
                </a:solidFill>
                <a:latin typeface="+mn-lt"/>
              </a:rPr>
              <a:t>access to grade-level core content instruction </a:t>
            </a:r>
            <a:r>
              <a:rPr lang="en-US" sz="3200" b="1" dirty="0">
                <a:solidFill>
                  <a:schemeClr val="bg1"/>
                </a:solidFill>
                <a:latin typeface="+mn-lt"/>
              </a:rPr>
              <a:t>and remedying any academic challenges in a timely manner. </a:t>
            </a:r>
          </a:p>
        </p:txBody>
      </p:sp>
    </p:spTree>
    <p:extLst>
      <p:ext uri="{BB962C8B-B14F-4D97-AF65-F5344CB8AC3E}">
        <p14:creationId xmlns:p14="http://schemas.microsoft.com/office/powerpoint/2010/main" val="115310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13</a:t>
            </a:fld>
            <a:endParaRPr lang="en-US" dirty="0"/>
          </a:p>
        </p:txBody>
      </p:sp>
      <p:sp>
        <p:nvSpPr>
          <p:cNvPr id="4" name="TextBox 3"/>
          <p:cNvSpPr txBox="1"/>
          <p:nvPr/>
        </p:nvSpPr>
        <p:spPr>
          <a:xfrm>
            <a:off x="323850" y="2286000"/>
            <a:ext cx="8486775" cy="4216539"/>
          </a:xfrm>
          <a:prstGeom prst="rect">
            <a:avLst/>
          </a:prstGeom>
          <a:solidFill>
            <a:srgbClr val="006AB0"/>
          </a:solidFill>
        </p:spPr>
        <p:txBody>
          <a:bodyPr wrap="square" rtlCol="0">
            <a:spAutoFit/>
          </a:bodyPr>
          <a:lstStyle/>
          <a:p>
            <a:pPr>
              <a:spcBef>
                <a:spcPts val="600"/>
              </a:spcBef>
            </a:pPr>
            <a:r>
              <a:rPr lang="en-US" sz="3000" b="1" dirty="0">
                <a:solidFill>
                  <a:schemeClr val="bg1"/>
                </a:solidFill>
                <a:latin typeface="+mn-lt"/>
              </a:rPr>
              <a:t>To exit a student from an EL program, the LEA must document that the student has </a:t>
            </a:r>
            <a:r>
              <a:rPr lang="en-US" sz="3000" b="1" dirty="0">
                <a:solidFill>
                  <a:srgbClr val="FFFF00"/>
                </a:solidFill>
                <a:latin typeface="+mn-lt"/>
              </a:rPr>
              <a:t>demonstrated ELP using a valid and reliable assessment that tests all four language domains</a:t>
            </a:r>
            <a:r>
              <a:rPr lang="en-US" sz="3000" b="1" dirty="0">
                <a:solidFill>
                  <a:schemeClr val="bg1"/>
                </a:solidFill>
                <a:latin typeface="+mn-lt"/>
              </a:rPr>
              <a:t>.</a:t>
            </a:r>
          </a:p>
          <a:p>
            <a:pPr>
              <a:spcBef>
                <a:spcPts val="600"/>
              </a:spcBef>
            </a:pPr>
            <a:endParaRPr lang="en-US" sz="1400" b="1" dirty="0">
              <a:solidFill>
                <a:schemeClr val="bg1"/>
              </a:solidFill>
              <a:latin typeface="+mn-lt"/>
            </a:endParaRPr>
          </a:p>
          <a:p>
            <a:pPr>
              <a:spcBef>
                <a:spcPts val="600"/>
              </a:spcBef>
            </a:pPr>
            <a:r>
              <a:rPr lang="en-US" sz="3000" b="1" dirty="0">
                <a:solidFill>
                  <a:schemeClr val="bg1"/>
                </a:solidFill>
                <a:latin typeface="+mn-lt"/>
              </a:rPr>
              <a:t>In addition, the ESEA now requires LEAs to report on the number and percentage of former ELs meeting state academic standards for four years after students exit EL programs. </a:t>
            </a:r>
          </a:p>
        </p:txBody>
      </p:sp>
      <p:sp>
        <p:nvSpPr>
          <p:cNvPr id="5" name="Title 4">
            <a:extLst>
              <a:ext uri="{FF2B5EF4-FFF2-40B4-BE49-F238E27FC236}">
                <a16:creationId xmlns:a16="http://schemas.microsoft.com/office/drawing/2014/main" id="{57032C18-A461-4D3F-AEAF-A7076EE8F6D7}"/>
              </a:ext>
            </a:extLst>
          </p:cNvPr>
          <p:cNvSpPr txBox="1">
            <a:spLocks/>
          </p:cNvSpPr>
          <p:nvPr/>
        </p:nvSpPr>
        <p:spPr>
          <a:xfrm>
            <a:off x="323850" y="762000"/>
            <a:ext cx="7677150" cy="1371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t>Additional Key Points:</a:t>
            </a:r>
          </a:p>
          <a:p>
            <a:pPr defTabSz="914400" fontAlgn="auto">
              <a:spcAft>
                <a:spcPts val="0"/>
              </a:spcAft>
            </a:pPr>
            <a:r>
              <a:rPr lang="en-US" sz="3600" dirty="0"/>
              <a:t>Exiting English Learners</a:t>
            </a:r>
          </a:p>
        </p:txBody>
      </p:sp>
    </p:spTree>
    <p:extLst>
      <p:ext uri="{BB962C8B-B14F-4D97-AF65-F5344CB8AC3E}">
        <p14:creationId xmlns:p14="http://schemas.microsoft.com/office/powerpoint/2010/main" val="55289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14</a:t>
            </a:fld>
            <a:endParaRPr lang="en-US" dirty="0"/>
          </a:p>
        </p:txBody>
      </p:sp>
      <p:sp>
        <p:nvSpPr>
          <p:cNvPr id="4" name="TextBox 3"/>
          <p:cNvSpPr txBox="1"/>
          <p:nvPr/>
        </p:nvSpPr>
        <p:spPr>
          <a:xfrm>
            <a:off x="323850" y="2137350"/>
            <a:ext cx="8515350" cy="4339650"/>
          </a:xfrm>
          <a:prstGeom prst="rect">
            <a:avLst/>
          </a:prstGeom>
          <a:solidFill>
            <a:srgbClr val="006AB0"/>
          </a:solidFill>
        </p:spPr>
        <p:txBody>
          <a:bodyPr wrap="square" rtlCol="0">
            <a:spAutoFit/>
          </a:bodyPr>
          <a:lstStyle/>
          <a:p>
            <a:pPr>
              <a:spcBef>
                <a:spcPts val="600"/>
              </a:spcBef>
            </a:pPr>
            <a:r>
              <a:rPr lang="en-US" sz="2900" b="1" dirty="0">
                <a:solidFill>
                  <a:schemeClr val="bg1"/>
                </a:solidFill>
                <a:latin typeface="+mn-lt"/>
              </a:rPr>
              <a:t>Students exiting from EL status must be </a:t>
            </a:r>
            <a:r>
              <a:rPr lang="en-US" sz="2900" b="1" dirty="0">
                <a:solidFill>
                  <a:srgbClr val="FFFF00"/>
                </a:solidFill>
                <a:latin typeface="+mn-lt"/>
              </a:rPr>
              <a:t>monitored for at least two years, </a:t>
            </a:r>
            <a:r>
              <a:rPr lang="en-US" sz="2900" b="1" dirty="0">
                <a:solidFill>
                  <a:schemeClr val="bg1"/>
                </a:solidFill>
                <a:latin typeface="+mn-lt"/>
              </a:rPr>
              <a:t>to ensure that:</a:t>
            </a:r>
          </a:p>
          <a:p>
            <a:pPr marL="457200" indent="-457200">
              <a:spcBef>
                <a:spcPts val="600"/>
              </a:spcBef>
              <a:buFont typeface="Arial" panose="020B0604020202020204" pitchFamily="34" charset="0"/>
              <a:buChar char="•"/>
            </a:pPr>
            <a:r>
              <a:rPr lang="en-US" sz="2900" b="1" dirty="0">
                <a:solidFill>
                  <a:schemeClr val="bg1"/>
                </a:solidFill>
                <a:latin typeface="+mn-lt"/>
              </a:rPr>
              <a:t>They have not been prematurely exited,</a:t>
            </a:r>
          </a:p>
          <a:p>
            <a:pPr marL="457200" indent="-457200">
              <a:spcBef>
                <a:spcPts val="600"/>
              </a:spcBef>
              <a:buFont typeface="Arial" panose="020B0604020202020204" pitchFamily="34" charset="0"/>
              <a:buChar char="•"/>
            </a:pPr>
            <a:r>
              <a:rPr lang="en-US" sz="2900" b="1" dirty="0">
                <a:solidFill>
                  <a:schemeClr val="bg1"/>
                </a:solidFill>
                <a:latin typeface="+mn-lt"/>
              </a:rPr>
              <a:t>Any </a:t>
            </a:r>
            <a:r>
              <a:rPr lang="en-US" sz="2900" b="1" dirty="0">
                <a:solidFill>
                  <a:srgbClr val="FFFF00"/>
                </a:solidFill>
                <a:latin typeface="+mn-lt"/>
              </a:rPr>
              <a:t>academic challenges </a:t>
            </a:r>
            <a:r>
              <a:rPr lang="en-US" sz="2900" b="1" dirty="0">
                <a:solidFill>
                  <a:schemeClr val="bg1"/>
                </a:solidFill>
                <a:latin typeface="+mn-lt"/>
              </a:rPr>
              <a:t>that students face as a result of participating in the EL program have been remedied, and</a:t>
            </a:r>
          </a:p>
          <a:p>
            <a:pPr marL="457200" indent="-457200">
              <a:spcBef>
                <a:spcPts val="600"/>
              </a:spcBef>
              <a:buFont typeface="Arial" panose="020B0604020202020204" pitchFamily="34" charset="0"/>
              <a:buChar char="•"/>
            </a:pPr>
            <a:r>
              <a:rPr lang="en-US" sz="2900" b="1" dirty="0">
                <a:solidFill>
                  <a:schemeClr val="bg1"/>
                </a:solidFill>
                <a:latin typeface="+mn-lt"/>
              </a:rPr>
              <a:t>They are </a:t>
            </a:r>
            <a:r>
              <a:rPr lang="en-US" sz="2900" b="1" dirty="0">
                <a:solidFill>
                  <a:srgbClr val="FFFF00"/>
                </a:solidFill>
                <a:latin typeface="+mn-lt"/>
              </a:rPr>
              <a:t>meaningfully participating </a:t>
            </a:r>
            <a:r>
              <a:rPr lang="en-US" sz="2900" b="1" dirty="0">
                <a:solidFill>
                  <a:schemeClr val="bg1"/>
                </a:solidFill>
                <a:latin typeface="+mn-lt"/>
              </a:rPr>
              <a:t>in the standard program of instruction, comparable to their never-EL peers.</a:t>
            </a:r>
          </a:p>
        </p:txBody>
      </p:sp>
      <p:sp>
        <p:nvSpPr>
          <p:cNvPr id="5" name="Title 4">
            <a:extLst>
              <a:ext uri="{FF2B5EF4-FFF2-40B4-BE49-F238E27FC236}">
                <a16:creationId xmlns:a16="http://schemas.microsoft.com/office/drawing/2014/main" id="{723C579E-1429-4260-817D-B9FF42578567}"/>
              </a:ext>
            </a:extLst>
          </p:cNvPr>
          <p:cNvSpPr txBox="1">
            <a:spLocks/>
          </p:cNvSpPr>
          <p:nvPr/>
        </p:nvSpPr>
        <p:spPr>
          <a:xfrm>
            <a:off x="228600" y="771315"/>
            <a:ext cx="7677150" cy="602159"/>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t>Additional Key Points:</a:t>
            </a:r>
          </a:p>
          <a:p>
            <a:pPr defTabSz="914400" fontAlgn="auto">
              <a:spcAft>
                <a:spcPts val="0"/>
              </a:spcAft>
            </a:pPr>
            <a:r>
              <a:rPr lang="en-US" sz="3600" dirty="0"/>
              <a:t>Exiting English Learners</a:t>
            </a:r>
          </a:p>
        </p:txBody>
      </p:sp>
    </p:spTree>
    <p:extLst>
      <p:ext uri="{BB962C8B-B14F-4D97-AF65-F5344CB8AC3E}">
        <p14:creationId xmlns:p14="http://schemas.microsoft.com/office/powerpoint/2010/main" val="224177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ILLINOIS REQUIREMENTs</a:t>
            </a:r>
            <a:endParaRPr lang="en-US" dirty="0"/>
          </a:p>
        </p:txBody>
      </p:sp>
      <p:sp>
        <p:nvSpPr>
          <p:cNvPr id="3" name="Slide Number Placeholder 2"/>
          <p:cNvSpPr>
            <a:spLocks noGrp="1"/>
          </p:cNvSpPr>
          <p:nvPr>
            <p:ph type="sldNum" sz="quarter" idx="12"/>
          </p:nvPr>
        </p:nvSpPr>
        <p:spPr/>
        <p:txBody>
          <a:bodyPr/>
          <a:lstStyle/>
          <a:p>
            <a:fld id="{51673D77-75BC-424E-BFFA-F0B1EFAD03D4}" type="slidenum">
              <a:rPr lang="en-US" smtClean="0"/>
              <a:t>15</a:t>
            </a:fld>
            <a:endParaRPr lang="en-US"/>
          </a:p>
        </p:txBody>
      </p:sp>
    </p:spTree>
    <p:extLst>
      <p:ext uri="{BB962C8B-B14F-4D97-AF65-F5344CB8AC3E}">
        <p14:creationId xmlns:p14="http://schemas.microsoft.com/office/powerpoint/2010/main" val="207072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276" y="1219200"/>
            <a:ext cx="8303123" cy="685800"/>
          </a:xfrm>
        </p:spPr>
        <p:txBody>
          <a:bodyPr/>
          <a:lstStyle/>
          <a:p>
            <a:r>
              <a:rPr lang="en-US" sz="3600" dirty="0"/>
              <a:t>Tracking the Progress of English </a:t>
            </a:r>
            <a:r>
              <a:rPr lang="en-US" sz="3600" dirty="0" smtClean="0"/>
              <a:t>Learners</a:t>
            </a:r>
            <a:endParaRPr lang="en-US" sz="3600" dirty="0"/>
          </a:p>
        </p:txBody>
      </p:sp>
      <p:sp>
        <p:nvSpPr>
          <p:cNvPr id="8" name="Slide Number Placeholder 7"/>
          <p:cNvSpPr>
            <a:spLocks noGrp="1"/>
          </p:cNvSpPr>
          <p:nvPr>
            <p:ph type="sldNum" sz="quarter" idx="10"/>
          </p:nvPr>
        </p:nvSpPr>
        <p:spPr/>
        <p:txBody>
          <a:bodyPr/>
          <a:lstStyle/>
          <a:p>
            <a:fld id="{51673D77-75BC-424E-BFFA-F0B1EFAD03D4}" type="slidenum">
              <a:rPr lang="en-US" smtClean="0"/>
              <a:pPr/>
              <a:t>16</a:t>
            </a:fld>
            <a:endParaRPr lang="en-US" dirty="0"/>
          </a:p>
        </p:txBody>
      </p:sp>
      <p:sp>
        <p:nvSpPr>
          <p:cNvPr id="7" name="Content Placeholder 6"/>
          <p:cNvSpPr>
            <a:spLocks noGrp="1"/>
          </p:cNvSpPr>
          <p:nvPr>
            <p:ph sz="quarter" idx="11"/>
          </p:nvPr>
        </p:nvSpPr>
        <p:spPr>
          <a:xfrm>
            <a:off x="231275" y="2193741"/>
            <a:ext cx="8590959" cy="4875640"/>
          </a:xfrm>
        </p:spPr>
        <p:txBody>
          <a:bodyPr/>
          <a:lstStyle/>
          <a:p>
            <a:pPr marL="0" indent="0">
              <a:spcBef>
                <a:spcPts val="2400"/>
              </a:spcBef>
              <a:buNone/>
            </a:pPr>
            <a:r>
              <a:rPr lang="en-US" sz="2800" b="1" dirty="0" smtClean="0"/>
              <a:t>The English language proficiency (ELP) of ELs is tracked annually for all ELs in grades K-12</a:t>
            </a:r>
          </a:p>
          <a:p>
            <a:pPr marL="0" indent="0">
              <a:spcBef>
                <a:spcPts val="2400"/>
              </a:spcBef>
              <a:buNone/>
            </a:pPr>
            <a:r>
              <a:rPr lang="en-US" sz="2800" dirty="0" smtClean="0"/>
              <a:t>Illinois uses the ACCESS for </a:t>
            </a:r>
            <a:r>
              <a:rPr lang="en-US" sz="2800" dirty="0" smtClean="0"/>
              <a:t>ELLs to </a:t>
            </a:r>
            <a:r>
              <a:rPr lang="en-US" sz="2800" dirty="0" smtClean="0"/>
              <a:t>measure EL’s ELP and has set an overall composite </a:t>
            </a:r>
            <a:r>
              <a:rPr lang="en-US" sz="2800" dirty="0" smtClean="0"/>
              <a:t>score of </a:t>
            </a:r>
            <a:r>
              <a:rPr lang="en-US" sz="2800" dirty="0" smtClean="0"/>
              <a:t>4.8 for </a:t>
            </a:r>
            <a:r>
              <a:rPr lang="en-US" sz="2800" dirty="0" smtClean="0"/>
              <a:t>reclassification.</a:t>
            </a:r>
            <a:endParaRPr lang="en-US" sz="2800" dirty="0" smtClean="0"/>
          </a:p>
          <a:p>
            <a:pPr marL="0" indent="0">
              <a:spcBef>
                <a:spcPts val="2400"/>
              </a:spcBef>
              <a:buNone/>
            </a:pPr>
            <a:r>
              <a:rPr lang="en-US" sz="2800" dirty="0" smtClean="0"/>
              <a:t>The ACCESS also aligns to Illinois ELP </a:t>
            </a:r>
            <a:r>
              <a:rPr lang="en-US" sz="2800" dirty="0" smtClean="0"/>
              <a:t>standards.</a:t>
            </a:r>
            <a:endParaRPr lang="en-US" sz="2800" dirty="0"/>
          </a:p>
        </p:txBody>
      </p:sp>
    </p:spTree>
    <p:extLst>
      <p:ext uri="{BB962C8B-B14F-4D97-AF65-F5344CB8AC3E}">
        <p14:creationId xmlns:p14="http://schemas.microsoft.com/office/powerpoint/2010/main" val="31512590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51673D77-75BC-424E-BFFA-F0B1EFAD03D4}" type="slidenum">
              <a:rPr lang="en-US" smtClean="0"/>
              <a:pPr/>
              <a:t>17</a:t>
            </a:fld>
            <a:endParaRPr lang="en-US" dirty="0"/>
          </a:p>
        </p:txBody>
      </p:sp>
      <p:sp>
        <p:nvSpPr>
          <p:cNvPr id="7" name="Content Placeholder 6"/>
          <p:cNvSpPr>
            <a:spLocks noGrp="1"/>
          </p:cNvSpPr>
          <p:nvPr>
            <p:ph sz="quarter" idx="11"/>
          </p:nvPr>
        </p:nvSpPr>
        <p:spPr>
          <a:xfrm>
            <a:off x="381000" y="1905000"/>
            <a:ext cx="8382000" cy="4820653"/>
          </a:xfrm>
        </p:spPr>
        <p:txBody>
          <a:bodyPr/>
          <a:lstStyle/>
          <a:p>
            <a:pPr marL="45720" indent="0">
              <a:buNone/>
            </a:pPr>
            <a:r>
              <a:rPr lang="en-US" sz="3200" b="1" dirty="0"/>
              <a:t>Progress </a:t>
            </a:r>
            <a:r>
              <a:rPr lang="en-US" sz="3200" b="1" dirty="0" smtClean="0"/>
              <a:t>Reports</a:t>
            </a:r>
            <a:r>
              <a:rPr lang="en-US" sz="3200" dirty="0" smtClean="0"/>
              <a:t>:</a:t>
            </a:r>
            <a:endParaRPr lang="en-US" sz="3200" dirty="0"/>
          </a:p>
          <a:p>
            <a:pPr lvl="1"/>
            <a:r>
              <a:rPr lang="en-US" sz="3200" dirty="0"/>
              <a:t>LEAs must send progress reports to parents or legal guardians of ELs in the same manner and with the same frequency as their non-EL </a:t>
            </a:r>
            <a:r>
              <a:rPr lang="en-US" sz="3200" dirty="0" smtClean="0"/>
              <a:t>peers</a:t>
            </a:r>
            <a:endParaRPr lang="en-US" sz="3200" dirty="0"/>
          </a:p>
          <a:p>
            <a:pPr lvl="1">
              <a:spcBef>
                <a:spcPts val="0"/>
              </a:spcBef>
            </a:pPr>
            <a:r>
              <a:rPr lang="en-US" sz="3200" dirty="0"/>
              <a:t>Progress reports must describe the student's progress in the EL program and in the general program of </a:t>
            </a:r>
            <a:r>
              <a:rPr lang="en-US" sz="3200" dirty="0" smtClean="0"/>
              <a:t>instruction</a:t>
            </a:r>
            <a:endParaRPr lang="en-US" sz="3200" dirty="0"/>
          </a:p>
          <a:p>
            <a:pPr marL="685800" lvl="2" indent="0">
              <a:buNone/>
            </a:pPr>
            <a:endParaRPr lang="en-US" sz="1800" dirty="0"/>
          </a:p>
        </p:txBody>
      </p:sp>
      <p:sp>
        <p:nvSpPr>
          <p:cNvPr id="9" name="Title 4">
            <a:extLst>
              <a:ext uri="{FF2B5EF4-FFF2-40B4-BE49-F238E27FC236}">
                <a16:creationId xmlns:a16="http://schemas.microsoft.com/office/drawing/2014/main" id="{6B011F5A-1539-4B5A-9139-9745EB5896E3}"/>
              </a:ext>
            </a:extLst>
          </p:cNvPr>
          <p:cNvSpPr>
            <a:spLocks noGrp="1"/>
          </p:cNvSpPr>
          <p:nvPr>
            <p:ph type="title"/>
          </p:nvPr>
        </p:nvSpPr>
        <p:spPr>
          <a:xfrm>
            <a:off x="381000" y="1066800"/>
            <a:ext cx="8077200" cy="685800"/>
          </a:xfrm>
        </p:spPr>
        <p:txBody>
          <a:bodyPr/>
          <a:lstStyle/>
          <a:p>
            <a:r>
              <a:rPr lang="en-US" sz="3600" dirty="0"/>
              <a:t>Tracking the Progress of English </a:t>
            </a:r>
            <a:r>
              <a:rPr lang="en-US" sz="3600" dirty="0" smtClean="0"/>
              <a:t>Learners</a:t>
            </a:r>
            <a:endParaRPr lang="en-US" sz="3600" dirty="0"/>
          </a:p>
        </p:txBody>
      </p:sp>
    </p:spTree>
    <p:extLst>
      <p:ext uri="{BB962C8B-B14F-4D97-AF65-F5344CB8AC3E}">
        <p14:creationId xmlns:p14="http://schemas.microsoft.com/office/powerpoint/2010/main" val="12973498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295400"/>
            <a:ext cx="7677150" cy="533400"/>
          </a:xfrm>
        </p:spPr>
        <p:txBody>
          <a:bodyPr/>
          <a:lstStyle/>
          <a:p>
            <a:r>
              <a:rPr lang="en-US" sz="3600" dirty="0" smtClean="0"/>
              <a:t>Monitoring of Former English Learners</a:t>
            </a:r>
            <a:endParaRPr lang="en-US" sz="3600" dirty="0"/>
          </a:p>
        </p:txBody>
      </p:sp>
      <p:sp>
        <p:nvSpPr>
          <p:cNvPr id="8" name="Slide Number Placeholder 7"/>
          <p:cNvSpPr>
            <a:spLocks noGrp="1"/>
          </p:cNvSpPr>
          <p:nvPr>
            <p:ph type="sldNum" sz="quarter" idx="10"/>
          </p:nvPr>
        </p:nvSpPr>
        <p:spPr/>
        <p:txBody>
          <a:bodyPr/>
          <a:lstStyle/>
          <a:p>
            <a:fld id="{51673D77-75BC-424E-BFFA-F0B1EFAD03D4}" type="slidenum">
              <a:rPr lang="en-US" smtClean="0"/>
              <a:pPr/>
              <a:t>18</a:t>
            </a:fld>
            <a:endParaRPr lang="en-US" dirty="0"/>
          </a:p>
        </p:txBody>
      </p:sp>
      <p:sp>
        <p:nvSpPr>
          <p:cNvPr id="7" name="Content Placeholder 6"/>
          <p:cNvSpPr>
            <a:spLocks noGrp="1"/>
          </p:cNvSpPr>
          <p:nvPr>
            <p:ph sz="quarter" idx="11"/>
          </p:nvPr>
        </p:nvSpPr>
        <p:spPr>
          <a:xfrm>
            <a:off x="228600" y="2057400"/>
            <a:ext cx="4876800" cy="4891680"/>
          </a:xfrm>
        </p:spPr>
        <p:txBody>
          <a:bodyPr/>
          <a:lstStyle/>
          <a:p>
            <a:pPr marL="0" indent="0">
              <a:spcBef>
                <a:spcPts val="0"/>
              </a:spcBef>
              <a:buNone/>
            </a:pPr>
            <a:r>
              <a:rPr lang="en-US" sz="2600" dirty="0" smtClean="0"/>
              <a:t>Districts </a:t>
            </a:r>
            <a:r>
              <a:rPr lang="en-US" sz="2600" dirty="0"/>
              <a:t>are required to monitor the </a:t>
            </a:r>
            <a:r>
              <a:rPr lang="en-US" sz="2600" dirty="0" smtClean="0"/>
              <a:t>academic performance of </a:t>
            </a:r>
            <a:r>
              <a:rPr lang="en-US" sz="2600" dirty="0"/>
              <a:t>former ELs for at least two </a:t>
            </a:r>
            <a:r>
              <a:rPr lang="en-US" sz="2600" dirty="0" smtClean="0"/>
              <a:t>years after having exited EL services. </a:t>
            </a:r>
            <a:endParaRPr lang="en-US" sz="2600" dirty="0"/>
          </a:p>
          <a:p>
            <a:pPr marL="0" indent="0">
              <a:spcBef>
                <a:spcPts val="0"/>
              </a:spcBef>
              <a:buNone/>
            </a:pPr>
            <a:r>
              <a:rPr lang="en-US" sz="2600" dirty="0"/>
              <a:t>The</a:t>
            </a:r>
            <a:r>
              <a:rPr lang="en-US" sz="2600" dirty="0">
                <a:solidFill>
                  <a:srgbClr val="FF0000"/>
                </a:solidFill>
              </a:rPr>
              <a:t> </a:t>
            </a:r>
            <a:r>
              <a:rPr lang="en-US" sz="2600" dirty="0"/>
              <a:t>Illinois ESSA plan </a:t>
            </a:r>
            <a:r>
              <a:rPr lang="en-US" sz="2600" dirty="0" smtClean="0"/>
              <a:t>also requires </a:t>
            </a:r>
            <a:r>
              <a:rPr lang="en-US" sz="2600" dirty="0"/>
              <a:t>school districts to report on the number and percentage of former ELs meeting state academic standards from the year ELs </a:t>
            </a:r>
            <a:r>
              <a:rPr lang="en-US" sz="2600" dirty="0" smtClean="0"/>
              <a:t>exit services </a:t>
            </a:r>
            <a:r>
              <a:rPr lang="en-US" sz="2600" dirty="0"/>
              <a:t>until they graduate from high school.</a:t>
            </a:r>
          </a:p>
        </p:txBody>
      </p:sp>
      <p:pic>
        <p:nvPicPr>
          <p:cNvPr id="6" name="Picture 5">
            <a:extLst>
              <a:ext uri="{FF2B5EF4-FFF2-40B4-BE49-F238E27FC236}">
                <a16:creationId xmlns:a16="http://schemas.microsoft.com/office/drawing/2014/main" id="{247D6B5C-ECD6-4E2A-9B57-894B381072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11"/>
          <a:stretch/>
        </p:blipFill>
        <p:spPr>
          <a:xfrm>
            <a:off x="5149597" y="2495794"/>
            <a:ext cx="3765804" cy="3206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02527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50" y="990600"/>
            <a:ext cx="7677150" cy="533400"/>
          </a:xfrm>
        </p:spPr>
        <p:txBody>
          <a:bodyPr/>
          <a:lstStyle/>
          <a:p>
            <a:r>
              <a:rPr lang="en-US" sz="3600" dirty="0" smtClean="0"/>
              <a:t>Re-entry of ELs in EL Services</a:t>
            </a:r>
            <a:endParaRPr lang="en-US" sz="3600" dirty="0"/>
          </a:p>
        </p:txBody>
      </p:sp>
      <p:sp>
        <p:nvSpPr>
          <p:cNvPr id="8" name="Slide Number Placeholder 7"/>
          <p:cNvSpPr>
            <a:spLocks noGrp="1"/>
          </p:cNvSpPr>
          <p:nvPr>
            <p:ph type="sldNum" sz="quarter" idx="10"/>
          </p:nvPr>
        </p:nvSpPr>
        <p:spPr/>
        <p:txBody>
          <a:bodyPr/>
          <a:lstStyle/>
          <a:p>
            <a:fld id="{51673D77-75BC-424E-BFFA-F0B1EFAD03D4}" type="slidenum">
              <a:rPr lang="en-US" smtClean="0"/>
              <a:pPr/>
              <a:t>19</a:t>
            </a:fld>
            <a:endParaRPr lang="en-US" dirty="0"/>
          </a:p>
        </p:txBody>
      </p:sp>
      <p:sp>
        <p:nvSpPr>
          <p:cNvPr id="7" name="Content Placeholder 6"/>
          <p:cNvSpPr>
            <a:spLocks noGrp="1"/>
          </p:cNvSpPr>
          <p:nvPr>
            <p:ph sz="quarter" idx="11"/>
          </p:nvPr>
        </p:nvSpPr>
        <p:spPr>
          <a:xfrm>
            <a:off x="4393015" y="1676400"/>
            <a:ext cx="4495800" cy="4267200"/>
          </a:xfrm>
        </p:spPr>
        <p:txBody>
          <a:bodyPr/>
          <a:lstStyle/>
          <a:p>
            <a:pPr marL="0" indent="0">
              <a:buNone/>
            </a:pPr>
            <a:r>
              <a:rPr lang="en-US" sz="3000" b="1" dirty="0"/>
              <a:t> </a:t>
            </a:r>
            <a:r>
              <a:rPr lang="en-US" sz="2800" dirty="0" smtClean="0"/>
              <a:t>If </a:t>
            </a:r>
            <a:r>
              <a:rPr lang="en-US" sz="2800" dirty="0"/>
              <a:t>a student is exited from EL </a:t>
            </a:r>
            <a:r>
              <a:rPr lang="en-US" sz="2800" dirty="0" smtClean="0"/>
              <a:t>services but struggles to perform at </a:t>
            </a:r>
            <a:r>
              <a:rPr lang="en-US" sz="2800" dirty="0"/>
              <a:t>grade-level </a:t>
            </a:r>
            <a:r>
              <a:rPr lang="en-US" sz="2800" dirty="0" smtClean="0"/>
              <a:t>due to English language needs, </a:t>
            </a:r>
            <a:r>
              <a:rPr lang="en-US" sz="2800" dirty="0"/>
              <a:t>the student may be re-enrolled in </a:t>
            </a:r>
            <a:r>
              <a:rPr lang="en-US" sz="2800" dirty="0" smtClean="0"/>
              <a:t>an </a:t>
            </a:r>
            <a:r>
              <a:rPr lang="en-US" sz="2800" dirty="0"/>
              <a:t>EL program upon a parent’s request and based on the district’s ability to service the student. </a:t>
            </a:r>
            <a:endParaRPr lang="en-US" sz="2800" i="1" dirty="0"/>
          </a:p>
        </p:txBody>
      </p:sp>
      <p:pic>
        <p:nvPicPr>
          <p:cNvPr id="3" name="Picture 2">
            <a:extLst>
              <a:ext uri="{FF2B5EF4-FFF2-40B4-BE49-F238E27FC236}">
                <a16:creationId xmlns:a16="http://schemas.microsoft.com/office/drawing/2014/main" id="{4C1FC20D-62DA-41FE-94C6-A07E3C1F9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659128"/>
            <a:ext cx="4076492" cy="2716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53344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a:xfrm>
            <a:off x="381000" y="914400"/>
            <a:ext cx="8153400" cy="762000"/>
          </a:xfrm>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4294967295"/>
          </p:nvPr>
        </p:nvSpPr>
        <p:spPr>
          <a:xfrm>
            <a:off x="381000" y="1676400"/>
            <a:ext cx="5029199" cy="4419600"/>
          </a:xfrm>
        </p:spPr>
        <p:txBody>
          <a:bodyPr/>
          <a:lstStyle/>
          <a:p>
            <a:pPr marL="0" indent="0">
              <a:buNone/>
            </a:pPr>
            <a:r>
              <a:rPr lang="en-US" dirty="0" smtClean="0"/>
              <a:t>The </a:t>
            </a:r>
            <a:r>
              <a:rPr lang="en-US" b="1" dirty="0" smtClean="0"/>
              <a:t>Professional Development Modules: </a:t>
            </a:r>
            <a:r>
              <a:rPr lang="en-US" b="1" i="1" dirty="0" smtClean="0"/>
              <a:t>English Learner Tool Kit</a:t>
            </a:r>
            <a:r>
              <a:rPr lang="en-US" b="1" dirty="0" smtClean="0"/>
              <a:t> </a:t>
            </a:r>
            <a:r>
              <a:rPr lang="en-US" dirty="0" smtClean="0"/>
              <a:t>is a series </a:t>
            </a:r>
            <a:r>
              <a:rPr lang="en-US" dirty="0"/>
              <a:t>of </a:t>
            </a:r>
            <a:r>
              <a:rPr lang="en-US" dirty="0" smtClean="0"/>
              <a:t>presentations </a:t>
            </a:r>
            <a:r>
              <a:rPr lang="en-US" dirty="0"/>
              <a:t>intended to provide guidance to help local educational leaders meet </a:t>
            </a:r>
            <a:r>
              <a:rPr lang="en-US" dirty="0" smtClean="0"/>
              <a:t>their legal </a:t>
            </a:r>
            <a:r>
              <a:rPr lang="en-US" dirty="0"/>
              <a:t>obligations to English learners (EL) and </a:t>
            </a:r>
            <a:r>
              <a:rPr lang="en-US" dirty="0" smtClean="0"/>
              <a:t> </a:t>
            </a:r>
            <a:r>
              <a:rPr lang="en-US" dirty="0"/>
              <a:t>enhance existing EL </a:t>
            </a:r>
            <a:r>
              <a:rPr lang="en-US" dirty="0" smtClean="0"/>
              <a:t>practices </a:t>
            </a:r>
            <a:r>
              <a:rPr lang="en-US" dirty="0"/>
              <a:t>to </a:t>
            </a:r>
            <a:r>
              <a:rPr lang="en-US" dirty="0" smtClean="0"/>
              <a:t> </a:t>
            </a:r>
            <a:r>
              <a:rPr lang="en-US" dirty="0"/>
              <a:t>meet the needs of all EL </a:t>
            </a:r>
            <a:r>
              <a:rPr lang="en-US" dirty="0" smtClean="0"/>
              <a:t>students, parents, </a:t>
            </a:r>
            <a:r>
              <a:rPr lang="en-US" dirty="0"/>
              <a:t>and </a:t>
            </a:r>
            <a:r>
              <a:rPr lang="en-US" dirty="0" smtClean="0"/>
              <a:t>families</a:t>
            </a:r>
            <a:r>
              <a:rPr lang="en-US" dirty="0"/>
              <a:t>.</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322911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2224F-6575-4105-BDC0-7F5B99B8A4FA}"/>
              </a:ext>
            </a:extLst>
          </p:cNvPr>
          <p:cNvPicPr>
            <a:picLocks noChangeAspect="1"/>
          </p:cNvPicPr>
          <p:nvPr/>
        </p:nvPicPr>
        <p:blipFill>
          <a:blip r:embed="rId3"/>
          <a:stretch>
            <a:fillRect/>
          </a:stretch>
        </p:blipFill>
        <p:spPr>
          <a:xfrm>
            <a:off x="6477000" y="3359330"/>
            <a:ext cx="3193870" cy="3193870"/>
          </a:xfrm>
          <a:prstGeom prst="rect">
            <a:avLst/>
          </a:prstGeom>
        </p:spPr>
      </p:pic>
      <p:sp>
        <p:nvSpPr>
          <p:cNvPr id="2" name="Title 1">
            <a:extLst>
              <a:ext uri="{FF2B5EF4-FFF2-40B4-BE49-F238E27FC236}">
                <a16:creationId xmlns:a16="http://schemas.microsoft.com/office/drawing/2014/main" id="{603ED2BF-4F98-4686-9090-BCE092FF4CB0}"/>
              </a:ext>
            </a:extLst>
          </p:cNvPr>
          <p:cNvSpPr>
            <a:spLocks noGrp="1"/>
          </p:cNvSpPr>
          <p:nvPr>
            <p:ph type="title"/>
          </p:nvPr>
        </p:nvSpPr>
        <p:spPr>
          <a:xfrm>
            <a:off x="390525" y="879231"/>
            <a:ext cx="7677150" cy="852488"/>
          </a:xfrm>
        </p:spPr>
        <p:txBody>
          <a:bodyPr/>
          <a:lstStyle/>
          <a:p>
            <a:r>
              <a:rPr lang="en-US" dirty="0"/>
              <a:t>Pause and Reflect</a:t>
            </a:r>
          </a:p>
        </p:txBody>
      </p:sp>
      <p:sp>
        <p:nvSpPr>
          <p:cNvPr id="5" name="Rectangle 4">
            <a:extLst>
              <a:ext uri="{FF2B5EF4-FFF2-40B4-BE49-F238E27FC236}">
                <a16:creationId xmlns:a16="http://schemas.microsoft.com/office/drawing/2014/main" id="{36F3E40D-A5FE-48A9-8617-EE6D7E1F98EA}"/>
              </a:ext>
            </a:extLst>
          </p:cNvPr>
          <p:cNvSpPr/>
          <p:nvPr/>
        </p:nvSpPr>
        <p:spPr>
          <a:xfrm>
            <a:off x="228600" y="1725857"/>
            <a:ext cx="8001000" cy="4524315"/>
          </a:xfrm>
          <a:prstGeom prst="rect">
            <a:avLst/>
          </a:prstGeom>
        </p:spPr>
        <p:txBody>
          <a:bodyPr wrap="square">
            <a:spAutoFit/>
          </a:bodyPr>
          <a:lstStyle/>
          <a:p>
            <a:pPr marL="342900" indent="-342900">
              <a:buClr>
                <a:schemeClr val="accent1"/>
              </a:buClr>
              <a:buSzPct val="60000"/>
              <a:buFont typeface="Wingdings" panose="05000000000000000000" pitchFamily="2" charset="2"/>
              <a:buChar char="q"/>
            </a:pPr>
            <a:r>
              <a:rPr lang="en-US" sz="3200" dirty="0" smtClean="0">
                <a:latin typeface="+mn-lt"/>
              </a:rPr>
              <a:t>How do </a:t>
            </a:r>
            <a:r>
              <a:rPr lang="en-US" sz="3200" dirty="0">
                <a:latin typeface="+mn-lt"/>
              </a:rPr>
              <a:t>we monitor all ELs, including those who have opted out, at least annually for progress in achieving ELP and acquiring </a:t>
            </a:r>
            <a:r>
              <a:rPr lang="en-US" sz="3200" dirty="0" smtClean="0">
                <a:latin typeface="+mn-lt"/>
              </a:rPr>
              <a:t>academic content? </a:t>
            </a:r>
            <a:endParaRPr lang="en-US" sz="3200" dirty="0">
              <a:latin typeface="+mn-lt"/>
            </a:endParaRPr>
          </a:p>
          <a:p>
            <a:pPr marL="342900" indent="-342900">
              <a:buClr>
                <a:schemeClr val="accent1"/>
              </a:buClr>
              <a:buSzPct val="60000"/>
              <a:buFont typeface="Wingdings" panose="05000000000000000000" pitchFamily="2" charset="2"/>
              <a:buChar char="q"/>
            </a:pPr>
            <a:r>
              <a:rPr lang="en-US" sz="3200" dirty="0" smtClean="0">
                <a:latin typeface="+mn-lt"/>
              </a:rPr>
              <a:t>How do we monitor former-ELs </a:t>
            </a:r>
          </a:p>
          <a:p>
            <a:pPr marL="336550">
              <a:buClr>
                <a:schemeClr val="accent1"/>
              </a:buClr>
              <a:buSzPct val="60000"/>
            </a:pPr>
            <a:r>
              <a:rPr lang="en-US" sz="3200" dirty="0" smtClean="0">
                <a:latin typeface="+mn-lt"/>
              </a:rPr>
              <a:t>performance in academic subjects?</a:t>
            </a:r>
          </a:p>
          <a:p>
            <a:pPr marL="342900" indent="-342900">
              <a:buClr>
                <a:schemeClr val="accent1"/>
              </a:buClr>
              <a:buSzPct val="60000"/>
              <a:buFont typeface="Wingdings" panose="05000000000000000000" pitchFamily="2" charset="2"/>
              <a:buChar char="q"/>
            </a:pPr>
            <a:r>
              <a:rPr lang="en-US" sz="3200" dirty="0" smtClean="0">
                <a:latin typeface="+mn-lt"/>
              </a:rPr>
              <a:t>How do we communicate concerns to parents when former-ELs need </a:t>
            </a:r>
          </a:p>
          <a:p>
            <a:pPr marL="392113">
              <a:buClr>
                <a:schemeClr val="accent1"/>
              </a:buClr>
              <a:buSzPct val="60000"/>
            </a:pPr>
            <a:r>
              <a:rPr lang="en-US" sz="3200" dirty="0" smtClean="0">
                <a:latin typeface="+mn-lt"/>
              </a:rPr>
              <a:t>additional EL services?</a:t>
            </a:r>
            <a:endParaRPr lang="en-US" sz="3200" dirty="0">
              <a:latin typeface="+mn-lt"/>
            </a:endParaRPr>
          </a:p>
        </p:txBody>
      </p:sp>
    </p:spTree>
    <p:extLst>
      <p:ext uri="{BB962C8B-B14F-4D97-AF65-F5344CB8AC3E}">
        <p14:creationId xmlns:p14="http://schemas.microsoft.com/office/powerpoint/2010/main" val="35284649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sz="4800" dirty="0" smtClean="0"/>
              <a:t>Additional Resources</a:t>
            </a:r>
            <a:br>
              <a:rPr lang="en-US" sz="4800" dirty="0" smtClean="0"/>
            </a:br>
            <a:r>
              <a:rPr lang="en-US" sz="4800" dirty="0" smtClean="0"/>
              <a:t>to consider</a:t>
            </a:r>
            <a:br>
              <a:rPr lang="en-US" sz="4800" dirty="0" smtClean="0"/>
            </a:br>
            <a:r>
              <a:rPr lang="en-US" sz="4800" dirty="0" smtClean="0"/>
              <a:t>From the EL Toolkit</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21</a:t>
            </a:fld>
            <a:endParaRPr lang="en-US"/>
          </a:p>
        </p:txBody>
      </p:sp>
    </p:spTree>
    <p:extLst>
      <p:ext uri="{BB962C8B-B14F-4D97-AF65-F5344CB8AC3E}">
        <p14:creationId xmlns:p14="http://schemas.microsoft.com/office/powerpoint/2010/main" val="84892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381000" y="2590800"/>
            <a:ext cx="8385048" cy="3124200"/>
          </a:xfrm>
        </p:spPr>
        <p:txBody>
          <a:bodyPr/>
          <a:lstStyle/>
          <a:p>
            <a:pPr marL="0" indent="0">
              <a:buNone/>
            </a:pPr>
            <a:r>
              <a:rPr lang="en-US" sz="3600" b="1" dirty="0">
                <a:solidFill>
                  <a:schemeClr val="tx2"/>
                </a:solidFill>
              </a:rPr>
              <a:t>Tool #1</a:t>
            </a:r>
          </a:p>
          <a:p>
            <a:pPr marL="0" indent="0">
              <a:buNone/>
            </a:pPr>
            <a:r>
              <a:rPr lang="en-US" sz="3200" b="1" i="1" dirty="0"/>
              <a:t>Monitoring English Learner Progress in English Language Proficiency</a:t>
            </a:r>
          </a:p>
          <a:p>
            <a:pPr marL="0" indent="0">
              <a:buNone/>
            </a:pPr>
            <a:r>
              <a:rPr lang="en-US" sz="2800" dirty="0"/>
              <a:t>Provides an example of a monitoring form that can help determine if an EL is making appropriate progress, or needs additional support to attain English proficiency</a:t>
            </a:r>
          </a:p>
        </p:txBody>
      </p:sp>
      <p:sp>
        <p:nvSpPr>
          <p:cNvPr id="6" name="Title 1">
            <a:extLst>
              <a:ext uri="{FF2B5EF4-FFF2-40B4-BE49-F238E27FC236}">
                <a16:creationId xmlns:a16="http://schemas.microsoft.com/office/drawing/2014/main" id="{FE2AFAC7-6A97-47B0-AF4B-2ABAA6BFFF75}"/>
              </a:ext>
            </a:extLst>
          </p:cNvPr>
          <p:cNvSpPr>
            <a:spLocks noGrp="1"/>
          </p:cNvSpPr>
          <p:nvPr>
            <p:ph type="title"/>
          </p:nvPr>
        </p:nvSpPr>
        <p:spPr>
          <a:xfrm>
            <a:off x="152400" y="990600"/>
            <a:ext cx="8385048" cy="990600"/>
          </a:xfrm>
        </p:spPr>
        <p:txBody>
          <a:bodyPr>
            <a:normAutofit fontScale="90000"/>
          </a:bodyPr>
          <a:lstStyle/>
          <a:p>
            <a:r>
              <a:rPr lang="en-US" dirty="0">
                <a:solidFill>
                  <a:srgbClr val="003E5A"/>
                </a:solidFill>
                <a:hlinkClick r:id="rId3"/>
              </a:rPr>
              <a:t>Tools for Monitoring and Exiting English Learners</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Tree>
    <p:extLst>
      <p:ext uri="{BB962C8B-B14F-4D97-AF65-F5344CB8AC3E}">
        <p14:creationId xmlns:p14="http://schemas.microsoft.com/office/powerpoint/2010/main" val="247320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351692" y="2667000"/>
            <a:ext cx="8385048" cy="3124200"/>
          </a:xfrm>
        </p:spPr>
        <p:txBody>
          <a:bodyPr/>
          <a:lstStyle/>
          <a:p>
            <a:pPr marL="0" indent="0">
              <a:buNone/>
            </a:pPr>
            <a:r>
              <a:rPr lang="en-US" sz="3600" b="1" dirty="0">
                <a:solidFill>
                  <a:schemeClr val="tx2"/>
                </a:solidFill>
              </a:rPr>
              <a:t>Tool #2</a:t>
            </a:r>
          </a:p>
          <a:p>
            <a:pPr marL="0" indent="0">
              <a:buNone/>
            </a:pPr>
            <a:r>
              <a:rPr lang="en-US" sz="3200" b="1" i="1" dirty="0"/>
              <a:t>Monitoring English Learner Progress in Core Content Areas</a:t>
            </a:r>
          </a:p>
          <a:p>
            <a:pPr marL="0" indent="0">
              <a:buNone/>
            </a:pPr>
            <a:r>
              <a:rPr lang="en-US" sz="2800" dirty="0"/>
              <a:t>Provides an example of a form that can help track an EL’s educational progress in the content areas.</a:t>
            </a:r>
          </a:p>
        </p:txBody>
      </p:sp>
      <p:sp>
        <p:nvSpPr>
          <p:cNvPr id="6" name="Title 1">
            <a:extLst>
              <a:ext uri="{FF2B5EF4-FFF2-40B4-BE49-F238E27FC236}">
                <a16:creationId xmlns:a16="http://schemas.microsoft.com/office/drawing/2014/main" id="{9C082C2A-173E-439F-BAC0-776C0E7B5172}"/>
              </a:ext>
            </a:extLst>
          </p:cNvPr>
          <p:cNvSpPr>
            <a:spLocks noGrp="1"/>
          </p:cNvSpPr>
          <p:nvPr>
            <p:ph type="title"/>
          </p:nvPr>
        </p:nvSpPr>
        <p:spPr>
          <a:xfrm>
            <a:off x="228600" y="990600"/>
            <a:ext cx="8508140" cy="990600"/>
          </a:xfrm>
        </p:spPr>
        <p:txBody>
          <a:bodyPr>
            <a:normAutofit fontScale="90000"/>
          </a:bodyPr>
          <a:lstStyle/>
          <a:p>
            <a:r>
              <a:rPr lang="en-US" dirty="0">
                <a:solidFill>
                  <a:srgbClr val="003E5A"/>
                </a:solidFill>
                <a:hlinkClick r:id="rId3"/>
              </a:rPr>
              <a:t>Tools for Monitoring and Exiting English Learners</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Tree>
    <p:extLst>
      <p:ext uri="{BB962C8B-B14F-4D97-AF65-F5344CB8AC3E}">
        <p14:creationId xmlns:p14="http://schemas.microsoft.com/office/powerpoint/2010/main" val="1926214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228600" y="2438400"/>
            <a:ext cx="8359648" cy="3124200"/>
          </a:xfrm>
        </p:spPr>
        <p:txBody>
          <a:bodyPr/>
          <a:lstStyle/>
          <a:p>
            <a:pPr marL="0" indent="0">
              <a:buNone/>
            </a:pPr>
            <a:r>
              <a:rPr lang="en-US" sz="3800" b="1" dirty="0">
                <a:solidFill>
                  <a:schemeClr val="tx2"/>
                </a:solidFill>
              </a:rPr>
              <a:t>Tool #3</a:t>
            </a:r>
          </a:p>
          <a:p>
            <a:pPr marL="0" indent="0">
              <a:buNone/>
            </a:pPr>
            <a:r>
              <a:rPr lang="en-US" sz="3200" b="1" i="1" dirty="0"/>
              <a:t>Digital Progress Monitoring</a:t>
            </a:r>
          </a:p>
          <a:p>
            <a:pPr marL="0" indent="0">
              <a:buNone/>
            </a:pPr>
            <a:r>
              <a:rPr lang="en-US" sz="2800" dirty="0"/>
              <a:t>Provides examples of five digital systems available online to monitor ELs’ progress.</a:t>
            </a:r>
          </a:p>
        </p:txBody>
      </p:sp>
      <p:sp>
        <p:nvSpPr>
          <p:cNvPr id="6" name="Title 1">
            <a:extLst>
              <a:ext uri="{FF2B5EF4-FFF2-40B4-BE49-F238E27FC236}">
                <a16:creationId xmlns:a16="http://schemas.microsoft.com/office/drawing/2014/main" id="{6747708E-B9E2-4767-AEF3-B6C113BE408E}"/>
              </a:ext>
            </a:extLst>
          </p:cNvPr>
          <p:cNvSpPr>
            <a:spLocks noGrp="1"/>
          </p:cNvSpPr>
          <p:nvPr>
            <p:ph type="title"/>
          </p:nvPr>
        </p:nvSpPr>
        <p:spPr>
          <a:xfrm>
            <a:off x="228600" y="990600"/>
            <a:ext cx="8512048" cy="990600"/>
          </a:xfrm>
        </p:spPr>
        <p:txBody>
          <a:bodyPr>
            <a:normAutofit fontScale="90000"/>
          </a:bodyPr>
          <a:lstStyle/>
          <a:p>
            <a:r>
              <a:rPr lang="en-US" dirty="0">
                <a:solidFill>
                  <a:srgbClr val="003E5A"/>
                </a:solidFill>
                <a:hlinkClick r:id="rId3"/>
              </a:rPr>
              <a:t>Tools for Monitoring and Exiting English Learners</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Tree>
    <p:extLst>
      <p:ext uri="{BB962C8B-B14F-4D97-AF65-F5344CB8AC3E}">
        <p14:creationId xmlns:p14="http://schemas.microsoft.com/office/powerpoint/2010/main" val="171605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304800" y="2590800"/>
            <a:ext cx="8385048" cy="3124200"/>
          </a:xfrm>
        </p:spPr>
        <p:txBody>
          <a:bodyPr/>
          <a:lstStyle/>
          <a:p>
            <a:pPr marL="0" indent="0">
              <a:buNone/>
            </a:pPr>
            <a:r>
              <a:rPr lang="en-US" sz="3800" b="1" dirty="0">
                <a:solidFill>
                  <a:schemeClr val="tx2"/>
                </a:solidFill>
              </a:rPr>
              <a:t>Tool #4</a:t>
            </a:r>
          </a:p>
          <a:p>
            <a:pPr marL="0" indent="0">
              <a:buNone/>
            </a:pPr>
            <a:r>
              <a:rPr lang="en-US" sz="3200" b="1" i="1" dirty="0"/>
              <a:t>Resources for Planning and Self-Assessments</a:t>
            </a:r>
          </a:p>
          <a:p>
            <a:pPr marL="0" indent="0">
              <a:buNone/>
            </a:pPr>
            <a:r>
              <a:rPr lang="en-US" sz="2800" dirty="0"/>
              <a:t>Provides reference tools, materials, and resources from the Office for Civil Rights (OCR).</a:t>
            </a:r>
          </a:p>
        </p:txBody>
      </p:sp>
      <p:sp>
        <p:nvSpPr>
          <p:cNvPr id="6" name="Title 1">
            <a:extLst>
              <a:ext uri="{FF2B5EF4-FFF2-40B4-BE49-F238E27FC236}">
                <a16:creationId xmlns:a16="http://schemas.microsoft.com/office/drawing/2014/main" id="{47A56BDD-FFCC-4FD8-95C4-BAFDBB823E68}"/>
              </a:ext>
            </a:extLst>
          </p:cNvPr>
          <p:cNvSpPr>
            <a:spLocks noGrp="1"/>
          </p:cNvSpPr>
          <p:nvPr>
            <p:ph type="title"/>
          </p:nvPr>
        </p:nvSpPr>
        <p:spPr>
          <a:xfrm>
            <a:off x="187569" y="1066800"/>
            <a:ext cx="8537448" cy="990600"/>
          </a:xfrm>
        </p:spPr>
        <p:txBody>
          <a:bodyPr>
            <a:normAutofit fontScale="90000"/>
          </a:bodyPr>
          <a:lstStyle/>
          <a:p>
            <a:r>
              <a:rPr lang="en-US" dirty="0">
                <a:solidFill>
                  <a:srgbClr val="003E5A"/>
                </a:solidFill>
                <a:hlinkClick r:id="rId3"/>
              </a:rPr>
              <a:t>Tools for Monitoring and Exiting English Learners</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Tree>
    <p:extLst>
      <p:ext uri="{BB962C8B-B14F-4D97-AF65-F5344CB8AC3E}">
        <p14:creationId xmlns:p14="http://schemas.microsoft.com/office/powerpoint/2010/main" val="341512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a:xfrm>
            <a:off x="236568" y="1524000"/>
            <a:ext cx="8755032" cy="4876800"/>
          </a:xfrm>
        </p:spPr>
        <p:txBody>
          <a:bodyPr>
            <a:noAutofit/>
          </a:bodyPr>
          <a:lstStyle/>
          <a:p>
            <a:r>
              <a:rPr lang="en-US" sz="2500" dirty="0"/>
              <a:t>Fact sheet on the responsibilities of school districts</a:t>
            </a:r>
          </a:p>
          <a:p>
            <a:r>
              <a:rPr lang="en-US" sz="2500" dirty="0"/>
              <a:t>Fact sheet answering common questions about the rights of limited English proficient parents and guardians</a:t>
            </a:r>
          </a:p>
          <a:p>
            <a:r>
              <a:rPr lang="en-US" sz="2500" dirty="0"/>
              <a:t>Original OCR/DOJ guidance in “Dear Colleague” letter </a:t>
            </a:r>
          </a:p>
          <a:p>
            <a:r>
              <a:rPr lang="en-US" sz="2500" dirty="0"/>
              <a:t>Translations into multiple languages</a:t>
            </a:r>
          </a:p>
          <a:p>
            <a:r>
              <a:rPr lang="en-US" sz="2500" dirty="0"/>
              <a:t>All available at </a:t>
            </a:r>
            <a:r>
              <a:rPr lang="en-US" sz="2500" dirty="0">
                <a:hlinkClick r:id="rId3"/>
              </a:rPr>
              <a:t>https://www2.ed.gov/about/offices/list/ocr/ellresources.html</a:t>
            </a:r>
            <a:r>
              <a:rPr lang="en-US" sz="2500" dirty="0"/>
              <a:t> </a:t>
            </a:r>
          </a:p>
          <a:p>
            <a:r>
              <a:rPr lang="en-US" sz="2500" dirty="0"/>
              <a:t>Companion toolkit from the Dept. of Education Office of English Language Acquisition: </a:t>
            </a:r>
            <a:r>
              <a:rPr lang="en-US" sz="2500" dirty="0">
                <a:hlinkClick r:id="rId4"/>
              </a:rPr>
              <a:t>https://www2.ed.gov/about/offices/list/oela/english-learner-toolkit/index.html</a:t>
            </a:r>
            <a:r>
              <a:rPr lang="en-US" sz="2500" dirty="0"/>
              <a:t> </a:t>
            </a:r>
          </a:p>
        </p:txBody>
      </p:sp>
    </p:spTree>
    <p:extLst>
      <p:ext uri="{BB962C8B-B14F-4D97-AF65-F5344CB8AC3E}">
        <p14:creationId xmlns:p14="http://schemas.microsoft.com/office/powerpoint/2010/main" val="198663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609600"/>
          </a:xfrm>
        </p:spPr>
        <p:txBody>
          <a:bodyPr>
            <a:normAutofit fontScale="90000"/>
          </a:bodyPr>
          <a:lstStyle/>
          <a:p>
            <a:r>
              <a:rPr lang="en-US" dirty="0"/>
              <a:t>Resources</a:t>
            </a:r>
            <a:endParaRPr lang="es-MX" dirty="0"/>
          </a:p>
        </p:txBody>
      </p:sp>
      <p:sp>
        <p:nvSpPr>
          <p:cNvPr id="3" name="Content Placeholder 2"/>
          <p:cNvSpPr>
            <a:spLocks noGrp="1"/>
          </p:cNvSpPr>
          <p:nvPr>
            <p:ph idx="4294967295"/>
          </p:nvPr>
        </p:nvSpPr>
        <p:spPr>
          <a:xfrm>
            <a:off x="457200" y="1676400"/>
            <a:ext cx="8229600" cy="5105400"/>
          </a:xfrm>
        </p:spPr>
        <p:txBody>
          <a:bodyPr>
            <a:noAutofit/>
          </a:bodyPr>
          <a:lstStyle/>
          <a:p>
            <a:pPr marL="0" indent="0">
              <a:spcBef>
                <a:spcPts val="0"/>
              </a:spcBef>
              <a:buNone/>
            </a:pPr>
            <a:r>
              <a:rPr lang="en-US" sz="1800" b="1" dirty="0"/>
              <a:t>English Learner Toolkit (see Chapter 8 on monitoring and exiting English Learners): </a:t>
            </a:r>
            <a:r>
              <a:rPr lang="es-MX" sz="1800" dirty="0">
                <a:hlinkClick r:id="rId3"/>
              </a:rPr>
              <a:t>http://www2.ed.gov/about/offices/list/oela/english-learner-toolkit/index.html</a:t>
            </a:r>
            <a:r>
              <a:rPr lang="es-MX" sz="1800" dirty="0"/>
              <a:t> </a:t>
            </a:r>
          </a:p>
          <a:p>
            <a:pPr marL="0" indent="0">
              <a:spcBef>
                <a:spcPts val="0"/>
              </a:spcBef>
              <a:buNone/>
            </a:pPr>
            <a:endParaRPr lang="en-US" sz="1800" dirty="0"/>
          </a:p>
          <a:p>
            <a:pPr marL="0" indent="0">
              <a:spcBef>
                <a:spcPts val="0"/>
              </a:spcBef>
              <a:buNone/>
            </a:pPr>
            <a:r>
              <a:rPr lang="en-US" sz="1800" b="1" dirty="0"/>
              <a:t>Dear Colleague Letter: Guidance to Ensure Equal Opportunities for English Learners:</a:t>
            </a:r>
          </a:p>
          <a:p>
            <a:pPr marL="0" indent="0">
              <a:spcBef>
                <a:spcPts val="0"/>
              </a:spcBef>
              <a:buNone/>
            </a:pPr>
            <a:r>
              <a:rPr lang="es-MX" sz="1800" dirty="0">
                <a:hlinkClick r:id="rId4"/>
              </a:rPr>
              <a:t>https://www.justice.gov/crt/guidance-ensure-equal-opportunities-english-learner-students</a:t>
            </a:r>
            <a:r>
              <a:rPr lang="es-MX" sz="1800" dirty="0"/>
              <a:t> </a:t>
            </a:r>
          </a:p>
          <a:p>
            <a:pPr marL="0" indent="0">
              <a:spcBef>
                <a:spcPts val="0"/>
              </a:spcBef>
              <a:buNone/>
            </a:pPr>
            <a:endParaRPr lang="es-MX" sz="1800" dirty="0"/>
          </a:p>
          <a:p>
            <a:pPr marL="0" indent="0">
              <a:spcBef>
                <a:spcPts val="0"/>
              </a:spcBef>
              <a:buNone/>
            </a:pPr>
            <a:r>
              <a:rPr lang="es-MX" sz="1800" b="1" dirty="0"/>
              <a:t>IL </a:t>
            </a:r>
            <a:r>
              <a:rPr lang="es-MX" sz="1800" b="1" dirty="0" err="1"/>
              <a:t>School</a:t>
            </a:r>
            <a:r>
              <a:rPr lang="es-MX" sz="1800" b="1" dirty="0"/>
              <a:t> </a:t>
            </a:r>
            <a:r>
              <a:rPr lang="es-MX" sz="1800" b="1" dirty="0" err="1"/>
              <a:t>Code</a:t>
            </a:r>
            <a:r>
              <a:rPr lang="es-MX" sz="1800" b="1" dirty="0"/>
              <a:t> 14C </a:t>
            </a:r>
            <a:r>
              <a:rPr lang="es-MX" sz="1800" b="1" dirty="0" err="1"/>
              <a:t>for</a:t>
            </a:r>
            <a:r>
              <a:rPr lang="es-MX" sz="1800" b="1" dirty="0"/>
              <a:t> </a:t>
            </a:r>
            <a:r>
              <a:rPr lang="es-MX" sz="1800" b="1" dirty="0" err="1"/>
              <a:t>Transitional</a:t>
            </a:r>
            <a:r>
              <a:rPr lang="es-MX" sz="1800" b="1" dirty="0"/>
              <a:t> </a:t>
            </a:r>
            <a:r>
              <a:rPr lang="es-MX" sz="1800" b="1" dirty="0" err="1"/>
              <a:t>Bilingual</a:t>
            </a:r>
            <a:r>
              <a:rPr lang="es-MX" sz="1800" b="1" dirty="0"/>
              <a:t> </a:t>
            </a:r>
            <a:r>
              <a:rPr lang="es-MX" sz="1800" b="1" dirty="0" err="1"/>
              <a:t>Programs</a:t>
            </a:r>
            <a:r>
              <a:rPr lang="es-MX" sz="1800" b="1" dirty="0"/>
              <a:t>: </a:t>
            </a:r>
            <a:r>
              <a:rPr lang="es-MX" sz="1800" dirty="0">
                <a:hlinkClick r:id="rId5"/>
              </a:rPr>
              <a:t>http://ilga.gov/legislation/ilcs/ilcs4.asp?DocName=010500050HArt%2E+14C&amp;ActID=1005&amp;ChapterID=17&amp;SeqStart=119100000&amp;SeqEnd=120600000</a:t>
            </a:r>
            <a:r>
              <a:rPr lang="es-MX" sz="1800" dirty="0"/>
              <a:t> </a:t>
            </a:r>
          </a:p>
          <a:p>
            <a:pPr marL="0" indent="0">
              <a:spcBef>
                <a:spcPts val="0"/>
              </a:spcBef>
              <a:buNone/>
            </a:pPr>
            <a:endParaRPr lang="es-MX" sz="1800" dirty="0"/>
          </a:p>
          <a:p>
            <a:pPr marL="0" indent="0">
              <a:spcBef>
                <a:spcPts val="0"/>
              </a:spcBef>
              <a:buNone/>
            </a:pPr>
            <a:r>
              <a:rPr lang="es-MX" sz="1800" b="1" dirty="0"/>
              <a:t>IL </a:t>
            </a:r>
            <a:r>
              <a:rPr lang="es-MX" sz="1800" b="1" dirty="0" err="1"/>
              <a:t>Admin</a:t>
            </a:r>
            <a:r>
              <a:rPr lang="es-MX" sz="1800" b="1" dirty="0"/>
              <a:t>. </a:t>
            </a:r>
            <a:r>
              <a:rPr lang="es-MX" sz="1800" b="1" dirty="0" err="1"/>
              <a:t>Code</a:t>
            </a:r>
            <a:r>
              <a:rPr lang="es-MX" sz="1800" b="1" dirty="0"/>
              <a:t> 228 </a:t>
            </a:r>
            <a:r>
              <a:rPr lang="es-MX" sz="1800" b="1" dirty="0" err="1"/>
              <a:t>for</a:t>
            </a:r>
            <a:r>
              <a:rPr lang="es-MX" sz="1800" b="1" dirty="0"/>
              <a:t> </a:t>
            </a:r>
            <a:r>
              <a:rPr lang="es-MX" sz="1800" b="1" dirty="0" err="1"/>
              <a:t>Transitional</a:t>
            </a:r>
            <a:r>
              <a:rPr lang="es-MX" sz="1800" b="1" dirty="0"/>
              <a:t> </a:t>
            </a:r>
            <a:r>
              <a:rPr lang="es-MX" sz="1800" b="1" dirty="0" err="1"/>
              <a:t>Bilingual</a:t>
            </a:r>
            <a:r>
              <a:rPr lang="es-MX" sz="1800" b="1" dirty="0"/>
              <a:t> </a:t>
            </a:r>
            <a:r>
              <a:rPr lang="es-MX" sz="1800" b="1" dirty="0" err="1"/>
              <a:t>Education</a:t>
            </a:r>
            <a:r>
              <a:rPr lang="es-MX" sz="1800" b="1" dirty="0"/>
              <a:t>:</a:t>
            </a:r>
          </a:p>
          <a:p>
            <a:pPr marL="0" indent="0">
              <a:spcBef>
                <a:spcPts val="0"/>
              </a:spcBef>
              <a:buNone/>
            </a:pPr>
            <a:r>
              <a:rPr lang="es-MX" sz="1800" dirty="0">
                <a:hlinkClick r:id="rId6"/>
              </a:rPr>
              <a:t>https://www.isbe.net/Documents/228ARK.pdf</a:t>
            </a:r>
            <a:endParaRPr lang="es-MX" sz="1800" dirty="0"/>
          </a:p>
          <a:p>
            <a:pPr marL="0" indent="0">
              <a:spcBef>
                <a:spcPts val="0"/>
              </a:spcBef>
              <a:buNone/>
            </a:pPr>
            <a:endParaRPr lang="es-MX" sz="1800" dirty="0"/>
          </a:p>
          <a:p>
            <a:pPr marL="0" indent="0">
              <a:spcBef>
                <a:spcPts val="0"/>
              </a:spcBef>
              <a:buNone/>
            </a:pPr>
            <a:r>
              <a:rPr lang="es-MX" sz="1800" b="1" dirty="0"/>
              <a:t>ISBE </a:t>
            </a:r>
            <a:r>
              <a:rPr lang="es-MX" sz="1800" b="1" dirty="0" err="1"/>
              <a:t>Guidance</a:t>
            </a:r>
            <a:r>
              <a:rPr lang="es-MX" sz="1800" b="1" dirty="0"/>
              <a:t> </a:t>
            </a:r>
            <a:r>
              <a:rPr lang="es-MX" sz="1800" b="1" dirty="0" err="1"/>
              <a:t>Document</a:t>
            </a:r>
            <a:r>
              <a:rPr lang="es-MX" sz="1800" b="1" dirty="0"/>
              <a:t> 228.27: Plan </a:t>
            </a:r>
            <a:r>
              <a:rPr lang="es-MX" sz="1800" b="1" dirty="0" err="1"/>
              <a:t>about</a:t>
            </a:r>
            <a:r>
              <a:rPr lang="es-MX" sz="1800" b="1" dirty="0"/>
              <a:t> </a:t>
            </a:r>
            <a:r>
              <a:rPr lang="es-MX" sz="1800" b="1" dirty="0" err="1"/>
              <a:t>Language</a:t>
            </a:r>
            <a:r>
              <a:rPr lang="es-MX" sz="1800" b="1" dirty="0"/>
              <a:t> Support Services:</a:t>
            </a:r>
          </a:p>
          <a:p>
            <a:pPr marL="0" indent="0">
              <a:spcBef>
                <a:spcPts val="0"/>
              </a:spcBef>
              <a:buNone/>
            </a:pPr>
            <a:r>
              <a:rPr lang="es-MX" sz="1800" dirty="0">
                <a:hlinkClick r:id="rId7"/>
              </a:rPr>
              <a:t>https://www.isbe.net/Documents/228-27_guidance_lang_svcs.pdf</a:t>
            </a:r>
            <a:endParaRPr lang="es-MX" sz="1800" dirty="0"/>
          </a:p>
          <a:p>
            <a:pPr marL="0" indent="0">
              <a:buNone/>
            </a:pPr>
            <a:endParaRPr lang="es-MX" sz="1800" dirty="0"/>
          </a:p>
          <a:p>
            <a:pPr marL="0" indent="0">
              <a:buNone/>
            </a:pPr>
            <a:endParaRPr lang="es-MX" sz="1800" dirty="0"/>
          </a:p>
          <a:p>
            <a:endParaRPr lang="es-MX" sz="2000" dirty="0"/>
          </a:p>
          <a:p>
            <a:pPr marL="0" indent="0">
              <a:buNone/>
            </a:pPr>
            <a:r>
              <a:rPr lang="es-MX" sz="2000" dirty="0"/>
              <a:t> </a:t>
            </a:r>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n-US" sz="2000" dirty="0"/>
          </a:p>
        </p:txBody>
      </p:sp>
      <p:sp>
        <p:nvSpPr>
          <p:cNvPr id="4" name="Slide Number Placeholder 3"/>
          <p:cNvSpPr>
            <a:spLocks noGrp="1"/>
          </p:cNvSpPr>
          <p:nvPr>
            <p:ph type="sldNum" sz="quarter" idx="10"/>
          </p:nvPr>
        </p:nvSpPr>
        <p:spPr/>
        <p:txBody>
          <a:bodyPr/>
          <a:lstStyle/>
          <a:p>
            <a:fld id="{A1ED25DC-7156-4753-AF0F-DA41061C2C7E}" type="slidenum">
              <a:rPr lang="en-US" smtClean="0"/>
              <a:pPr/>
              <a:t>27</a:t>
            </a:fld>
            <a:endParaRPr lang="en-US" dirty="0"/>
          </a:p>
        </p:txBody>
      </p:sp>
    </p:spTree>
    <p:extLst>
      <p:ext uri="{BB962C8B-B14F-4D97-AF65-F5344CB8AC3E}">
        <p14:creationId xmlns:p14="http://schemas.microsoft.com/office/powerpoint/2010/main" val="202544525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673D77-75BC-424E-BFFA-F0B1EFAD03D4}" type="slidenum">
              <a:rPr kumimoji="0" lang="en-US" sz="1200" b="0" i="0" u="none" strike="noStrike" kern="1200" cap="none" spc="0" normalizeH="0" baseline="0" noProof="0" smtClean="0">
                <a:ln>
                  <a:noFill/>
                </a:ln>
                <a:solidFill>
                  <a:prstClr val="white"/>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Tw Cen MT" pitchFamily="34" charset="0"/>
              <a:ea typeface="+mn-ea"/>
              <a:cs typeface="Arial" charset="0"/>
            </a:endParaRPr>
          </a:p>
        </p:txBody>
      </p:sp>
      <p:sp>
        <p:nvSpPr>
          <p:cNvPr id="8" name="Title 5">
            <a:extLst>
              <a:ext uri="{FF2B5EF4-FFF2-40B4-BE49-F238E27FC236}">
                <a16:creationId xmlns:a16="http://schemas.microsoft.com/office/drawing/2014/main" id="{19DA8821-78AB-498F-B7D7-00A3DE6FA867}"/>
              </a:ext>
            </a:extLst>
          </p:cNvPr>
          <p:cNvSpPr>
            <a:spLocks noGrp="1"/>
          </p:cNvSpPr>
          <p:nvPr>
            <p:ph type="title"/>
          </p:nvPr>
        </p:nvSpPr>
        <p:spPr>
          <a:xfrm>
            <a:off x="533400" y="838200"/>
            <a:ext cx="8153400" cy="990600"/>
          </a:xfrm>
        </p:spPr>
        <p:txBody>
          <a:bodyPr/>
          <a:lstStyle/>
          <a:p>
            <a:r>
              <a:rPr lang="en-US" sz="4000" dirty="0"/>
              <a:t>Further Reading</a:t>
            </a:r>
          </a:p>
        </p:txBody>
      </p:sp>
      <p:sp>
        <p:nvSpPr>
          <p:cNvPr id="2" name="Rectangle 1">
            <a:extLst>
              <a:ext uri="{FF2B5EF4-FFF2-40B4-BE49-F238E27FC236}">
                <a16:creationId xmlns:a16="http://schemas.microsoft.com/office/drawing/2014/main" id="{A0F18885-8620-4837-A66F-98A6525F0E12}"/>
              </a:ext>
            </a:extLst>
          </p:cNvPr>
          <p:cNvSpPr/>
          <p:nvPr/>
        </p:nvSpPr>
        <p:spPr>
          <a:xfrm>
            <a:off x="533400" y="1676400"/>
            <a:ext cx="8610600" cy="3970318"/>
          </a:xfrm>
          <a:prstGeom prst="rect">
            <a:avLst/>
          </a:prstGeom>
        </p:spPr>
        <p:txBody>
          <a:bodyPr wrap="square">
            <a:spAutoFit/>
          </a:bodyPr>
          <a:lstStyle/>
          <a:p>
            <a:pPr marL="0" indent="-457200">
              <a:spcBef>
                <a:spcPts val="0"/>
              </a:spcBef>
              <a:buNone/>
              <a:tabLst>
                <a:tab pos="457200" algn="l"/>
              </a:tabLst>
            </a:pPr>
            <a:r>
              <a:rPr lang="en-US" dirty="0" err="1">
                <a:latin typeface="+mn-lt"/>
              </a:rPr>
              <a:t>Abedi</a:t>
            </a:r>
            <a:r>
              <a:rPr lang="en-US" dirty="0">
                <a:latin typeface="+mn-lt"/>
              </a:rPr>
              <a:t>, J. (2008). </a:t>
            </a:r>
            <a:r>
              <a:rPr lang="en-US" dirty="0">
                <a:latin typeface="+mn-lt"/>
                <a:hlinkClick r:id="rId3"/>
              </a:rPr>
              <a:t>Classification system for English language learners: Issues and recommendations</a:t>
            </a:r>
            <a:r>
              <a:rPr lang="en-US" i="1" dirty="0">
                <a:latin typeface="+mn-lt"/>
                <a:hlinkClick r:id="rId3"/>
              </a:rPr>
              <a:t>.</a:t>
            </a:r>
            <a:r>
              <a:rPr lang="en-US" i="1" dirty="0">
                <a:latin typeface="+mn-lt"/>
              </a:rPr>
              <a:t> Educational Measurement: Issues 	and Practice,</a:t>
            </a:r>
            <a:r>
              <a:rPr lang="en-US" dirty="0">
                <a:latin typeface="+mn-lt"/>
              </a:rPr>
              <a:t> 27(3). </a:t>
            </a:r>
          </a:p>
          <a:p>
            <a:pPr marL="0" indent="-457200">
              <a:spcBef>
                <a:spcPts val="0"/>
              </a:spcBef>
              <a:buNone/>
              <a:tabLst>
                <a:tab pos="457200" algn="l"/>
              </a:tabLst>
            </a:pPr>
            <a:endParaRPr lang="en-US" dirty="0">
              <a:latin typeface="+mn-lt"/>
            </a:endParaRPr>
          </a:p>
          <a:p>
            <a:pPr marL="0" indent="-457200">
              <a:spcBef>
                <a:spcPts val="0"/>
              </a:spcBef>
              <a:buNone/>
              <a:tabLst>
                <a:tab pos="457200" algn="l"/>
              </a:tabLst>
            </a:pPr>
            <a:r>
              <a:rPr lang="en-US" dirty="0">
                <a:latin typeface="+mn-lt"/>
              </a:rPr>
              <a:t>Alvarez, L., Ananda, S., </a:t>
            </a:r>
            <a:r>
              <a:rPr lang="en-US" dirty="0" err="1">
                <a:latin typeface="+mn-lt"/>
              </a:rPr>
              <a:t>Walqui</a:t>
            </a:r>
            <a:r>
              <a:rPr lang="en-US" dirty="0">
                <a:latin typeface="+mn-lt"/>
              </a:rPr>
              <a:t>, A., Sato, E., &amp; Rabinowitz, S. (2014</a:t>
            </a:r>
            <a:r>
              <a:rPr lang="en-US" i="1" dirty="0">
                <a:latin typeface="+mn-lt"/>
              </a:rPr>
              <a:t>). </a:t>
            </a:r>
            <a:r>
              <a:rPr lang="en-US" dirty="0">
                <a:latin typeface="+mn-lt"/>
                <a:hlinkClick r:id="rId4"/>
              </a:rPr>
              <a:t>Focusing formative assessment on the needs of English language learners</a:t>
            </a:r>
            <a:r>
              <a:rPr lang="en-US" i="1" dirty="0">
                <a:latin typeface="+mn-lt"/>
              </a:rPr>
              <a:t>.</a:t>
            </a:r>
            <a:r>
              <a:rPr lang="en-US" dirty="0">
                <a:latin typeface="+mn-lt"/>
              </a:rPr>
              <a:t> San Francisco, CA: </a:t>
            </a:r>
            <a:r>
              <a:rPr lang="en-US" dirty="0" err="1">
                <a:latin typeface="+mn-lt"/>
              </a:rPr>
              <a:t>WestEd</a:t>
            </a:r>
            <a:r>
              <a:rPr lang="en-US" dirty="0">
                <a:latin typeface="+mn-lt"/>
              </a:rPr>
              <a:t>. </a:t>
            </a:r>
          </a:p>
          <a:p>
            <a:pPr marL="0" indent="-457200">
              <a:spcBef>
                <a:spcPts val="0"/>
              </a:spcBef>
              <a:buNone/>
              <a:tabLst>
                <a:tab pos="457200" algn="l"/>
              </a:tabLst>
            </a:pPr>
            <a:r>
              <a:rPr lang="en-US" dirty="0">
                <a:latin typeface="+mn-lt"/>
              </a:rPr>
              <a:t>	</a:t>
            </a:r>
          </a:p>
          <a:p>
            <a:pPr marL="0" indent="-457200">
              <a:spcBef>
                <a:spcPts val="0"/>
              </a:spcBef>
              <a:buNone/>
              <a:tabLst>
                <a:tab pos="457200" algn="l"/>
              </a:tabLst>
            </a:pPr>
            <a:r>
              <a:rPr lang="en-US" dirty="0">
                <a:latin typeface="+mn-lt"/>
              </a:rPr>
              <a:t>Assessment and Accountability Comprehensive Center. (2009). </a:t>
            </a:r>
            <a:r>
              <a:rPr lang="en-US" dirty="0">
                <a:latin typeface="+mn-lt"/>
                <a:hlinkClick r:id="rId5"/>
              </a:rPr>
              <a:t>Framework for high-quality English language proficiency standards and assessments.</a:t>
            </a:r>
            <a:r>
              <a:rPr lang="en-US" i="1" dirty="0">
                <a:latin typeface="+mn-lt"/>
              </a:rPr>
              <a:t> </a:t>
            </a:r>
            <a:r>
              <a:rPr lang="en-US" dirty="0">
                <a:latin typeface="+mn-lt"/>
              </a:rPr>
              <a:t>San Francisco, CA: </a:t>
            </a:r>
            <a:r>
              <a:rPr lang="en-US" dirty="0" err="1">
                <a:latin typeface="+mn-lt"/>
              </a:rPr>
              <a:t>WestEd</a:t>
            </a:r>
            <a:r>
              <a:rPr lang="en-US" dirty="0">
                <a:latin typeface="+mn-lt"/>
              </a:rPr>
              <a:t>. </a:t>
            </a:r>
          </a:p>
          <a:p>
            <a:pPr marL="0" indent="-457200">
              <a:spcBef>
                <a:spcPts val="0"/>
              </a:spcBef>
              <a:buNone/>
              <a:tabLst>
                <a:tab pos="457200" algn="l"/>
              </a:tabLst>
            </a:pPr>
            <a:endParaRPr lang="en-US" dirty="0">
              <a:latin typeface="+mn-lt"/>
            </a:endParaRPr>
          </a:p>
          <a:p>
            <a:pPr marL="0" indent="-457200">
              <a:spcBef>
                <a:spcPts val="0"/>
              </a:spcBef>
              <a:buNone/>
              <a:tabLst>
                <a:tab pos="457200" algn="l"/>
              </a:tabLst>
            </a:pPr>
            <a:r>
              <a:rPr lang="en-US" dirty="0">
                <a:latin typeface="+mn-lt"/>
              </a:rPr>
              <a:t>August, D., Estrada, J., &amp; Boyle, A. (2012). </a:t>
            </a:r>
            <a:r>
              <a:rPr lang="en-US" i="1" dirty="0">
                <a:latin typeface="+mn-lt"/>
                <a:hlinkClick r:id="rId6"/>
              </a:rPr>
              <a:t>Supporting English language learners: A pocket guide for state and district leaders.</a:t>
            </a:r>
            <a:r>
              <a:rPr lang="en-US" i="1" dirty="0">
                <a:latin typeface="+mn-lt"/>
              </a:rPr>
              <a:t> </a:t>
            </a:r>
            <a:r>
              <a:rPr lang="en-US" dirty="0">
                <a:latin typeface="+mn-lt"/>
              </a:rPr>
              <a:t>Washington, DC: American Institutes for Research. </a:t>
            </a:r>
          </a:p>
          <a:p>
            <a:pPr marL="0" indent="-457200">
              <a:spcBef>
                <a:spcPts val="0"/>
              </a:spcBef>
              <a:buNone/>
              <a:tabLst>
                <a:tab pos="457200" algn="l"/>
              </a:tabLst>
            </a:pPr>
            <a:endParaRPr lang="en-US" dirty="0">
              <a:latin typeface="+mn-lt"/>
            </a:endParaRPr>
          </a:p>
          <a:p>
            <a:pPr marL="0" indent="-457200">
              <a:spcBef>
                <a:spcPts val="0"/>
              </a:spcBef>
              <a:buNone/>
              <a:tabLst>
                <a:tab pos="457200" algn="l"/>
              </a:tabLst>
            </a:pPr>
            <a:r>
              <a:rPr lang="en-US" dirty="0">
                <a:latin typeface="+mn-lt"/>
              </a:rPr>
              <a:t>Bell, T. (2015). </a:t>
            </a:r>
            <a:r>
              <a:rPr lang="en-US" dirty="0">
                <a:latin typeface="+mn-lt"/>
                <a:hlinkClick r:id="rId7"/>
              </a:rPr>
              <a:t>Sample digital monitoring systems.</a:t>
            </a:r>
            <a:r>
              <a:rPr lang="en-US" dirty="0">
                <a:latin typeface="+mn-lt"/>
              </a:rPr>
              <a:t> Silver Spring, MD: National Clearinghouse for English Language Acquisition (NCELA).</a:t>
            </a:r>
          </a:p>
        </p:txBody>
      </p:sp>
    </p:spTree>
    <p:extLst>
      <p:ext uri="{BB962C8B-B14F-4D97-AF65-F5344CB8AC3E}">
        <p14:creationId xmlns:p14="http://schemas.microsoft.com/office/powerpoint/2010/main" val="1756882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673D77-75BC-424E-BFFA-F0B1EFAD03D4}" type="slidenum">
              <a:rPr kumimoji="0" lang="en-US" sz="1200" b="0" i="0" u="none" strike="noStrike" kern="1200" cap="none" spc="0" normalizeH="0" baseline="0" noProof="0" smtClean="0">
                <a:ln>
                  <a:noFill/>
                </a:ln>
                <a:solidFill>
                  <a:prstClr val="white"/>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Tw Cen MT" pitchFamily="34" charset="0"/>
              <a:ea typeface="+mn-ea"/>
              <a:cs typeface="Arial" charset="0"/>
            </a:endParaRPr>
          </a:p>
        </p:txBody>
      </p:sp>
      <p:sp>
        <p:nvSpPr>
          <p:cNvPr id="8" name="Title 5">
            <a:extLst>
              <a:ext uri="{FF2B5EF4-FFF2-40B4-BE49-F238E27FC236}">
                <a16:creationId xmlns:a16="http://schemas.microsoft.com/office/drawing/2014/main" id="{19DA8821-78AB-498F-B7D7-00A3DE6FA867}"/>
              </a:ext>
            </a:extLst>
          </p:cNvPr>
          <p:cNvSpPr>
            <a:spLocks noGrp="1"/>
          </p:cNvSpPr>
          <p:nvPr>
            <p:ph type="title"/>
          </p:nvPr>
        </p:nvSpPr>
        <p:spPr>
          <a:xfrm>
            <a:off x="527538" y="838200"/>
            <a:ext cx="8153400" cy="990600"/>
          </a:xfrm>
        </p:spPr>
        <p:txBody>
          <a:bodyPr/>
          <a:lstStyle/>
          <a:p>
            <a:r>
              <a:rPr lang="en-US" sz="4000" dirty="0"/>
              <a:t>Further Reading</a:t>
            </a:r>
          </a:p>
        </p:txBody>
      </p:sp>
      <p:sp>
        <p:nvSpPr>
          <p:cNvPr id="2" name="Rectangle 1">
            <a:extLst>
              <a:ext uri="{FF2B5EF4-FFF2-40B4-BE49-F238E27FC236}">
                <a16:creationId xmlns:a16="http://schemas.microsoft.com/office/drawing/2014/main" id="{A0F18885-8620-4837-A66F-98A6525F0E12}"/>
              </a:ext>
            </a:extLst>
          </p:cNvPr>
          <p:cNvSpPr/>
          <p:nvPr/>
        </p:nvSpPr>
        <p:spPr>
          <a:xfrm>
            <a:off x="533400" y="1676400"/>
            <a:ext cx="8610600" cy="3970318"/>
          </a:xfrm>
          <a:prstGeom prst="rect">
            <a:avLst/>
          </a:prstGeom>
        </p:spPr>
        <p:txBody>
          <a:bodyPr wrap="square">
            <a:spAutoFit/>
          </a:bodyPr>
          <a:lstStyle/>
          <a:p>
            <a:pPr marL="0" indent="-457200">
              <a:spcBef>
                <a:spcPts val="0"/>
              </a:spcBef>
              <a:buNone/>
              <a:tabLst>
                <a:tab pos="457200" algn="l"/>
              </a:tabLst>
            </a:pPr>
            <a:r>
              <a:rPr lang="en-US" dirty="0">
                <a:latin typeface="+mn-lt"/>
              </a:rPr>
              <a:t>Brown, J. E., &amp; Sanford, A. (2011). </a:t>
            </a:r>
            <a:r>
              <a:rPr lang="en-US" dirty="0">
                <a:latin typeface="+mn-lt"/>
                <a:hlinkClick r:id="rId3"/>
              </a:rPr>
              <a:t>RTI for English language learners: Appropriately using screening and progress monitoring tools to improve instructional outcomes.</a:t>
            </a:r>
            <a:r>
              <a:rPr lang="en-US" i="1" dirty="0">
                <a:latin typeface="+mn-lt"/>
              </a:rPr>
              <a:t> </a:t>
            </a:r>
            <a:r>
              <a:rPr lang="en-US" dirty="0">
                <a:latin typeface="+mn-lt"/>
              </a:rPr>
              <a:t>Washington, DC: U.S. Department of Education, Office of Special Education Programs, 	National Center on Response to Intervention.</a:t>
            </a:r>
          </a:p>
          <a:p>
            <a:pPr marL="0" indent="-457200">
              <a:spcBef>
                <a:spcPts val="0"/>
              </a:spcBef>
              <a:buNone/>
              <a:tabLst>
                <a:tab pos="457200" algn="l"/>
              </a:tabLst>
            </a:pPr>
            <a:endParaRPr lang="en-US" dirty="0">
              <a:latin typeface="+mn-lt"/>
            </a:endParaRPr>
          </a:p>
          <a:p>
            <a:pPr marL="0" indent="-457200">
              <a:spcBef>
                <a:spcPts val="0"/>
              </a:spcBef>
              <a:buNone/>
              <a:tabLst>
                <a:tab pos="457200" algn="l"/>
              </a:tabLst>
            </a:pPr>
            <a:r>
              <a:rPr lang="en-US" dirty="0">
                <a:latin typeface="+mn-lt"/>
              </a:rPr>
              <a:t>Callahan, R. M. (2005). </a:t>
            </a:r>
            <a:r>
              <a:rPr lang="en-US" dirty="0">
                <a:latin typeface="+mn-lt"/>
                <a:hlinkClick r:id="rId4"/>
              </a:rPr>
              <a:t>Tracking and high school English learners: Limiting opportunity to learn</a:t>
            </a:r>
            <a:r>
              <a:rPr lang="en-US" i="1" dirty="0">
                <a:latin typeface="+mn-lt"/>
                <a:hlinkClick r:id="rId4"/>
              </a:rPr>
              <a:t>.</a:t>
            </a:r>
            <a:r>
              <a:rPr lang="en-US" i="1" dirty="0">
                <a:latin typeface="+mn-lt"/>
              </a:rPr>
              <a:t> American Educational Research Journal</a:t>
            </a:r>
            <a:r>
              <a:rPr lang="en-US" dirty="0">
                <a:latin typeface="+mn-lt"/>
              </a:rPr>
              <a:t>, 42(2), 305-328. </a:t>
            </a:r>
          </a:p>
          <a:p>
            <a:pPr marL="0" indent="-457200">
              <a:spcBef>
                <a:spcPts val="0"/>
              </a:spcBef>
              <a:buNone/>
              <a:tabLst>
                <a:tab pos="457200" algn="l"/>
              </a:tabLst>
            </a:pPr>
            <a:endParaRPr lang="en-US" dirty="0">
              <a:latin typeface="+mn-lt"/>
            </a:endParaRPr>
          </a:p>
          <a:p>
            <a:pPr marL="0" indent="-457200" algn="just">
              <a:spcBef>
                <a:spcPts val="0"/>
              </a:spcBef>
              <a:buNone/>
              <a:tabLst>
                <a:tab pos="457200" algn="l"/>
              </a:tabLst>
            </a:pPr>
            <a:r>
              <a:rPr lang="en-US" dirty="0" err="1">
                <a:latin typeface="+mn-lt"/>
              </a:rPr>
              <a:t>Colorín</a:t>
            </a:r>
            <a:r>
              <a:rPr lang="en-US" dirty="0">
                <a:latin typeface="+mn-lt"/>
              </a:rPr>
              <a:t> Colorado. (</a:t>
            </a:r>
            <a:r>
              <a:rPr lang="en-US" dirty="0" err="1">
                <a:latin typeface="+mn-lt"/>
              </a:rPr>
              <a:t>n.d</a:t>
            </a:r>
            <a:r>
              <a:rPr lang="en-US" i="1" dirty="0" err="1">
                <a:latin typeface="+mn-lt"/>
              </a:rPr>
              <a:t>.</a:t>
            </a:r>
            <a:r>
              <a:rPr lang="en-US" dirty="0">
                <a:latin typeface="+mn-lt"/>
              </a:rPr>
              <a:t>)</a:t>
            </a:r>
            <a:r>
              <a:rPr lang="en-US" i="1" dirty="0">
                <a:latin typeface="+mn-lt"/>
              </a:rPr>
              <a:t>. </a:t>
            </a:r>
            <a:r>
              <a:rPr lang="en-US" dirty="0">
                <a:latin typeface="+mn-lt"/>
                <a:hlinkClick r:id="rId5"/>
              </a:rPr>
              <a:t>Assessment of English language learners</a:t>
            </a:r>
            <a:r>
              <a:rPr lang="en-US" dirty="0">
                <a:latin typeface="+mn-lt"/>
              </a:rPr>
              <a:t> [Webcast]. </a:t>
            </a:r>
          </a:p>
          <a:p>
            <a:pPr marL="0" indent="-457200" algn="just">
              <a:spcBef>
                <a:spcPts val="0"/>
              </a:spcBef>
              <a:buNone/>
              <a:tabLst>
                <a:tab pos="457200" algn="l"/>
              </a:tabLst>
            </a:pPr>
            <a:endParaRPr lang="en-US" dirty="0">
              <a:latin typeface="+mn-lt"/>
            </a:endParaRPr>
          </a:p>
          <a:p>
            <a:pPr marL="0" indent="-457200">
              <a:spcBef>
                <a:spcPts val="0"/>
              </a:spcBef>
              <a:buNone/>
              <a:tabLst>
                <a:tab pos="457200" algn="l"/>
              </a:tabLst>
            </a:pPr>
            <a:r>
              <a:rPr lang="en-US" dirty="0" err="1">
                <a:latin typeface="+mn-lt"/>
              </a:rPr>
              <a:t>Colorín</a:t>
            </a:r>
            <a:r>
              <a:rPr lang="en-US" dirty="0">
                <a:latin typeface="+mn-lt"/>
              </a:rPr>
              <a:t> Colorado. (</a:t>
            </a:r>
            <a:r>
              <a:rPr lang="en-US" dirty="0" err="1">
                <a:latin typeface="+mn-lt"/>
              </a:rPr>
              <a:t>n.d.</a:t>
            </a:r>
            <a:r>
              <a:rPr lang="en-US" dirty="0">
                <a:latin typeface="+mn-lt"/>
              </a:rPr>
              <a:t>). </a:t>
            </a:r>
            <a:r>
              <a:rPr lang="en-US" dirty="0">
                <a:latin typeface="+mn-lt"/>
                <a:hlinkClick r:id="rId6"/>
              </a:rPr>
              <a:t>English language learners with learning disabilities</a:t>
            </a:r>
            <a:r>
              <a:rPr lang="en-US" i="1" dirty="0">
                <a:latin typeface="+mn-lt"/>
              </a:rPr>
              <a:t> </a:t>
            </a:r>
            <a:r>
              <a:rPr lang="en-US" dirty="0">
                <a:latin typeface="+mn-lt"/>
              </a:rPr>
              <a:t>[Webcast]. </a:t>
            </a:r>
          </a:p>
          <a:p>
            <a:pPr marL="0" indent="-457200">
              <a:spcBef>
                <a:spcPts val="0"/>
              </a:spcBef>
              <a:buNone/>
              <a:tabLst>
                <a:tab pos="457200" algn="l"/>
              </a:tabLst>
            </a:pPr>
            <a:endParaRPr lang="en-US" dirty="0">
              <a:latin typeface="+mn-lt"/>
            </a:endParaRPr>
          </a:p>
          <a:p>
            <a:pPr marL="0" indent="-457200">
              <a:spcBef>
                <a:spcPts val="0"/>
              </a:spcBef>
              <a:buNone/>
              <a:tabLst>
                <a:tab pos="457200" algn="l"/>
              </a:tabLst>
            </a:pPr>
            <a:r>
              <a:rPr lang="en-US" dirty="0" err="1">
                <a:latin typeface="+mn-lt"/>
              </a:rPr>
              <a:t>Colorín</a:t>
            </a:r>
            <a:r>
              <a:rPr lang="en-US" dirty="0">
                <a:latin typeface="+mn-lt"/>
              </a:rPr>
              <a:t> Colorado. (</a:t>
            </a:r>
            <a:r>
              <a:rPr lang="en-US" dirty="0" err="1">
                <a:latin typeface="+mn-lt"/>
              </a:rPr>
              <a:t>n.d.</a:t>
            </a:r>
            <a:r>
              <a:rPr lang="en-US" dirty="0">
                <a:latin typeface="+mn-lt"/>
              </a:rPr>
              <a:t>). </a:t>
            </a:r>
            <a:r>
              <a:rPr lang="en-US" dirty="0">
                <a:latin typeface="+mn-lt"/>
                <a:hlinkClick r:id="rId7"/>
              </a:rPr>
              <a:t>ELL starter kit for educators: Tools for monitoring language skills. </a:t>
            </a:r>
            <a:r>
              <a:rPr lang="en-US" dirty="0">
                <a:latin typeface="+mn-lt"/>
              </a:rPr>
              <a:t>Washington, DC: American Federation of Teachers.	</a:t>
            </a:r>
          </a:p>
        </p:txBody>
      </p:sp>
    </p:spTree>
    <p:extLst>
      <p:ext uri="{BB962C8B-B14F-4D97-AF65-F5344CB8AC3E}">
        <p14:creationId xmlns:p14="http://schemas.microsoft.com/office/powerpoint/2010/main" val="137067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a:xfrm>
            <a:off x="635302" y="1066800"/>
            <a:ext cx="8153400" cy="990600"/>
          </a:xfrm>
        </p:spPr>
        <p:txBody>
          <a:bodyPr/>
          <a:lstStyle/>
          <a:p>
            <a:r>
              <a:rPr lang="en-US" i="1" dirty="0" smtClean="0"/>
              <a:t>English Learner Tool Kit </a:t>
            </a:r>
            <a:r>
              <a:rPr lang="en-US" dirty="0" smtClean="0"/>
              <a:t>Topics</a:t>
            </a:r>
            <a:endParaRPr lang="en-US" dirty="0"/>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152400" y="2133600"/>
            <a:ext cx="8864902" cy="4648200"/>
          </a:xfrm>
        </p:spPr>
        <p:txBody>
          <a:bodyPr numCol="2"/>
          <a:lstStyle/>
          <a:p>
            <a:pPr marL="465138" indent="-465138">
              <a:spcBef>
                <a:spcPts val="0"/>
              </a:spcBef>
              <a:buClrTx/>
              <a:buSzPct val="100000"/>
              <a:buFont typeface="+mj-lt"/>
              <a:buAutoNum type="arabicPeriod"/>
            </a:pPr>
            <a:r>
              <a:rPr lang="en-US" sz="3200" dirty="0" smtClean="0"/>
              <a:t>Identifying All ELs</a:t>
            </a:r>
            <a:endParaRPr lang="en-US" sz="3200" dirty="0"/>
          </a:p>
          <a:p>
            <a:pPr marL="465138" indent="-465138">
              <a:spcBef>
                <a:spcPts val="0"/>
              </a:spcBef>
              <a:buClrTx/>
              <a:buSzPct val="100000"/>
              <a:buFont typeface="+mj-lt"/>
              <a:buAutoNum type="arabicPeriod"/>
            </a:pPr>
            <a:r>
              <a:rPr lang="en-US" sz="3200" dirty="0" smtClean="0"/>
              <a:t>Language Assistance Programs</a:t>
            </a:r>
            <a:endParaRPr lang="en-US" sz="3200" dirty="0"/>
          </a:p>
          <a:p>
            <a:pPr marL="465138" indent="-465138">
              <a:spcBef>
                <a:spcPts val="0"/>
              </a:spcBef>
              <a:buClrTx/>
              <a:buSzPct val="100000"/>
              <a:buFont typeface="+mj-lt"/>
              <a:buAutoNum type="arabicPeriod"/>
            </a:pPr>
            <a:r>
              <a:rPr lang="en-US" sz="3200" dirty="0" smtClean="0"/>
              <a:t>Staffing </a:t>
            </a:r>
            <a:r>
              <a:rPr lang="en-US" sz="3200" dirty="0"/>
              <a:t>and </a:t>
            </a:r>
            <a:r>
              <a:rPr lang="en-US" sz="3200" dirty="0" smtClean="0"/>
              <a:t>Supports</a:t>
            </a:r>
            <a:endParaRPr lang="en-US" sz="3200" dirty="0"/>
          </a:p>
          <a:p>
            <a:pPr marL="465138" indent="-465138">
              <a:spcBef>
                <a:spcPts val="0"/>
              </a:spcBef>
              <a:buClrTx/>
              <a:buSzPct val="100000"/>
              <a:buFont typeface="+mj-lt"/>
              <a:buAutoNum type="arabicPeriod"/>
            </a:pPr>
            <a:r>
              <a:rPr lang="en-US" sz="3200" dirty="0"/>
              <a:t>Meaningful </a:t>
            </a:r>
            <a:r>
              <a:rPr lang="en-US" sz="3200" dirty="0" smtClean="0"/>
              <a:t>Access</a:t>
            </a:r>
          </a:p>
          <a:p>
            <a:pPr marL="465138" indent="-465138">
              <a:spcBef>
                <a:spcPts val="0"/>
              </a:spcBef>
              <a:buClrTx/>
              <a:buSzPct val="100000"/>
              <a:buFont typeface="+mj-lt"/>
              <a:buAutoNum type="arabicPeriod"/>
            </a:pPr>
            <a:r>
              <a:rPr lang="en-US" sz="3200" dirty="0" smtClean="0"/>
              <a:t>Inclusive Environment</a:t>
            </a:r>
            <a:endParaRPr lang="en-US" sz="3200" dirty="0"/>
          </a:p>
          <a:p>
            <a:pPr marL="465138" indent="-465138">
              <a:spcBef>
                <a:spcPts val="0"/>
              </a:spcBef>
              <a:buClrTx/>
              <a:buSzPct val="100000"/>
              <a:buFont typeface="+mj-lt"/>
              <a:buAutoNum type="arabicPeriod"/>
            </a:pPr>
            <a:r>
              <a:rPr lang="en-US" sz="3200" dirty="0" smtClean="0"/>
              <a:t>ELs </a:t>
            </a:r>
            <a:r>
              <a:rPr lang="en-US" sz="3200" dirty="0"/>
              <a:t>with </a:t>
            </a:r>
            <a:r>
              <a:rPr lang="en-US" sz="3200" dirty="0" smtClean="0"/>
              <a:t>Disabilities</a:t>
            </a:r>
          </a:p>
          <a:p>
            <a:pPr marL="514350" indent="-514350">
              <a:spcBef>
                <a:spcPts val="0"/>
              </a:spcBef>
              <a:buClrTx/>
              <a:buFont typeface="+mj-lt"/>
              <a:buAutoNum type="arabicPeriod"/>
            </a:pPr>
            <a:endParaRPr lang="en-US" sz="3200" dirty="0"/>
          </a:p>
          <a:p>
            <a:pPr marL="514350" indent="-514350">
              <a:spcBef>
                <a:spcPts val="0"/>
              </a:spcBef>
              <a:buClrTx/>
              <a:buFont typeface="+mj-lt"/>
              <a:buAutoNum type="arabicPeriod"/>
            </a:pPr>
            <a:endParaRPr lang="en-US" sz="3200" dirty="0"/>
          </a:p>
          <a:p>
            <a:pPr marL="798513" indent="-514350">
              <a:spcBef>
                <a:spcPts val="0"/>
              </a:spcBef>
              <a:buClrTx/>
              <a:buSzPct val="100000"/>
              <a:buFont typeface="+mj-lt"/>
              <a:buAutoNum type="arabicPeriod"/>
            </a:pPr>
            <a:r>
              <a:rPr lang="en-US" sz="3200" dirty="0" smtClean="0"/>
              <a:t>ELs </a:t>
            </a:r>
            <a:r>
              <a:rPr lang="en-US" sz="3200" dirty="0"/>
              <a:t>Who Opt </a:t>
            </a:r>
            <a:r>
              <a:rPr lang="en-US" sz="3200" dirty="0" smtClean="0"/>
              <a:t>Out of Programs</a:t>
            </a:r>
            <a:endParaRPr lang="en-US" sz="3200" dirty="0"/>
          </a:p>
          <a:p>
            <a:pPr marL="798513" indent="-514350">
              <a:spcBef>
                <a:spcPts val="0"/>
              </a:spcBef>
              <a:buClrTx/>
              <a:buSzPct val="100000"/>
              <a:buFont typeface="+mj-lt"/>
              <a:buAutoNum type="arabicPeriod"/>
            </a:pPr>
            <a:r>
              <a:rPr lang="en-US" sz="3200" b="1" u="sng" dirty="0"/>
              <a:t>Monitoring and </a:t>
            </a:r>
            <a:r>
              <a:rPr lang="en-US" sz="3200" b="1" u="sng" dirty="0" smtClean="0"/>
              <a:t>Exiting EL Programs</a:t>
            </a:r>
            <a:endParaRPr lang="en-US" sz="3200" b="1" u="sng" dirty="0"/>
          </a:p>
          <a:p>
            <a:pPr marL="798513" indent="-514350">
              <a:spcBef>
                <a:spcPts val="0"/>
              </a:spcBef>
              <a:buClrTx/>
              <a:buSzPct val="100000"/>
              <a:buFont typeface="+mj-lt"/>
              <a:buAutoNum type="arabicPeriod"/>
            </a:pPr>
            <a:r>
              <a:rPr lang="en-US" sz="3200" dirty="0" smtClean="0"/>
              <a:t>Evaluation of EL Programs</a:t>
            </a:r>
            <a:endParaRPr lang="en-US" sz="3200" dirty="0"/>
          </a:p>
          <a:p>
            <a:pPr marL="798513" indent="-514350">
              <a:spcBef>
                <a:spcPts val="0"/>
              </a:spcBef>
              <a:buClrTx/>
              <a:buSzPct val="100000"/>
              <a:buFont typeface="+mj-lt"/>
              <a:buAutoNum type="arabicPeriod"/>
            </a:pPr>
            <a:r>
              <a:rPr lang="en-US" sz="3200" dirty="0" smtClean="0"/>
              <a:t>Communication with EL Parents</a:t>
            </a:r>
            <a:endParaRPr lang="en-US" sz="3200" dirty="0"/>
          </a:p>
        </p:txBody>
      </p:sp>
    </p:spTree>
    <p:extLst>
      <p:ext uri="{BB962C8B-B14F-4D97-AF65-F5344CB8AC3E}">
        <p14:creationId xmlns:p14="http://schemas.microsoft.com/office/powerpoint/2010/main" val="138142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a:xfrm>
            <a:off x="457200" y="1905000"/>
            <a:ext cx="8153400" cy="4495800"/>
          </a:xfrm>
        </p:spPr>
        <p:txBody>
          <a:bodyPr/>
          <a:lstStyle/>
          <a:p>
            <a:r>
              <a:rPr lang="en-US" dirty="0">
                <a:hlinkClick r:id="rId3"/>
              </a:rPr>
              <a:t>Title VI of the Civil Rights </a:t>
            </a:r>
            <a:r>
              <a:rPr lang="en-US" dirty="0" smtClean="0">
                <a:hlinkClick r:id="rId3"/>
              </a:rPr>
              <a:t>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a:t>
            </a:r>
            <a:r>
              <a:rPr lang="en-US" dirty="0" smtClean="0"/>
              <a:t>legally interpreted </a:t>
            </a:r>
            <a:r>
              <a:rPr lang="en-US" dirty="0"/>
              <a:t>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Tree>
    <p:extLst>
      <p:ext uri="{BB962C8B-B14F-4D97-AF65-F5344CB8AC3E}">
        <p14:creationId xmlns:p14="http://schemas.microsoft.com/office/powerpoint/2010/main" val="3100878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a:xfrm>
            <a:off x="612648" y="1752600"/>
            <a:ext cx="8153400" cy="4495800"/>
          </a:xfrm>
        </p:spPr>
        <p:txBody>
          <a:bodyPr/>
          <a:lstStyle/>
          <a:p>
            <a:r>
              <a:rPr lang="en-US" sz="3200" i="1" dirty="0">
                <a:solidFill>
                  <a:schemeClr val="accent2"/>
                </a:solidFill>
                <a:hlinkClick r:id="rId3"/>
              </a:rPr>
              <a:t>Lau v. Nichols </a:t>
            </a:r>
            <a:r>
              <a:rPr lang="en-US" sz="3200" dirty="0">
                <a:solidFill>
                  <a:schemeClr val="accent2"/>
                </a:solidFill>
                <a:hlinkClick r:id="rId3"/>
              </a:rPr>
              <a:t>Court </a:t>
            </a:r>
            <a:r>
              <a:rPr lang="en-US" sz="3200" dirty="0" smtClean="0">
                <a:solidFill>
                  <a:schemeClr val="accent2"/>
                </a:solidFill>
                <a:hlinkClick r:id="rId3"/>
              </a:rPr>
              <a:t>Case, </a:t>
            </a:r>
            <a:r>
              <a:rPr lang="en-US" sz="3200" dirty="0">
                <a:solidFill>
                  <a:schemeClr val="accent2"/>
                </a:solidFill>
                <a:hlinkClick r:id="rId3"/>
              </a:rPr>
              <a:t>1974</a:t>
            </a:r>
            <a:endParaRPr lang="en-US" sz="3200" dirty="0">
              <a:solidFill>
                <a:schemeClr val="accent2"/>
              </a:solidFill>
            </a:endParaRPr>
          </a:p>
          <a:p>
            <a:pPr lvl="1"/>
            <a:r>
              <a:rPr lang="en-US" sz="2700" dirty="0"/>
              <a:t>Case dealt with San Francisco school system’s failure to provide English language instruction to 1,800 students of Chinese ancestry.</a:t>
            </a:r>
          </a:p>
          <a:p>
            <a:pPr lvl="1"/>
            <a:r>
              <a:rPr lang="en-US" sz="2700" dirty="0"/>
              <a:t>U.S. Supreme Court unanimously ruled that a lack of supplemental instruction for English learners denies them a </a:t>
            </a:r>
            <a:r>
              <a:rPr lang="en-US" sz="2700" b="1" dirty="0">
                <a:solidFill>
                  <a:srgbClr val="17375E"/>
                </a:solidFill>
              </a:rPr>
              <a:t>meaningful </a:t>
            </a:r>
            <a:r>
              <a:rPr lang="en-US" sz="2700" dirty="0"/>
              <a:t>opportunity to participate in </a:t>
            </a:r>
            <a:r>
              <a:rPr lang="en-US" sz="2700" dirty="0" smtClean="0"/>
              <a:t>educational programs, </a:t>
            </a:r>
            <a:r>
              <a:rPr lang="en-US" sz="2700" dirty="0"/>
              <a:t>which violates the Civil Rights Act of 1964. </a:t>
            </a:r>
          </a:p>
        </p:txBody>
      </p:sp>
    </p:spTree>
    <p:extLst>
      <p:ext uri="{BB962C8B-B14F-4D97-AF65-F5344CB8AC3E}">
        <p14:creationId xmlns:p14="http://schemas.microsoft.com/office/powerpoint/2010/main" val="677461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a:xfrm>
            <a:off x="612648" y="1752600"/>
            <a:ext cx="8153400" cy="4495800"/>
          </a:xfrm>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educational agency to take appropriate action to overcome language barriers that impede equal participation by its students in its instructional programs. </a:t>
            </a:r>
          </a:p>
          <a:p>
            <a:endParaRPr lang="en-US" dirty="0"/>
          </a:p>
        </p:txBody>
      </p:sp>
    </p:spTree>
    <p:extLst>
      <p:ext uri="{BB962C8B-B14F-4D97-AF65-F5344CB8AC3E}">
        <p14:creationId xmlns:p14="http://schemas.microsoft.com/office/powerpoint/2010/main" val="4084848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206419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a:xfrm>
            <a:off x="635302" y="914400"/>
            <a:ext cx="8153400" cy="990600"/>
          </a:xfrm>
        </p:spPr>
        <p:txBody>
          <a:bodyPr/>
          <a:lstStyle/>
          <a:p>
            <a:r>
              <a:rPr lang="en-US" dirty="0" smtClean="0"/>
              <a:t>Legal </a:t>
            </a:r>
            <a:r>
              <a:rPr lang="en-US" dirty="0"/>
              <a:t>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12648" y="1752600"/>
            <a:ext cx="586435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a:t>
            </a:r>
            <a:r>
              <a:rPr lang="en-US" sz="2800" dirty="0" smtClean="0"/>
              <a:t>schools meet legal obligations to ELs.</a:t>
            </a:r>
            <a:endParaRPr lang="en-US" sz="2800" dirty="0"/>
          </a:p>
          <a:p>
            <a:r>
              <a:rPr lang="en-US" sz="2800" dirty="0"/>
              <a:t>Guidance identifies </a:t>
            </a:r>
            <a:r>
              <a:rPr lang="en-US" sz="2800" dirty="0">
                <a:hlinkClick r:id="rId3"/>
              </a:rPr>
              <a:t>10 common civil rights issues for English </a:t>
            </a:r>
            <a:r>
              <a:rPr lang="en-US" sz="2800" dirty="0" smtClean="0">
                <a:hlinkClick r:id="rId3"/>
              </a:rPr>
              <a:t>learners.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546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1637" y="2526838"/>
            <a:ext cx="8842363" cy="1283162"/>
          </a:xfrm>
        </p:spPr>
        <p:txBody>
          <a:bodyPr/>
          <a:lstStyle/>
          <a:p>
            <a:r>
              <a:rPr lang="en-US" cap="none" dirty="0"/>
              <a:t>Monitoring and Exiting ELs from Programs and Services</a:t>
            </a:r>
          </a:p>
        </p:txBody>
      </p:sp>
    </p:spTree>
    <p:extLst>
      <p:ext uri="{BB962C8B-B14F-4D97-AF65-F5344CB8AC3E}">
        <p14:creationId xmlns:p14="http://schemas.microsoft.com/office/powerpoint/2010/main" val="38395591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SBE Layout 1">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10F2C1-52E8-4748-BBAA-ABA4AD37E123}">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3EB3BB73-D929-414C-984D-7DBA91FEE507}"/>
</file>

<file path=customXml/itemProps2.xml><?xml version="1.0" encoding="utf-8"?>
<ds:datastoreItem xmlns:ds="http://schemas.openxmlformats.org/officeDocument/2006/customXml" ds:itemID="{07E45351-37E2-4B33-BE50-9DEF10ABDFA0}"/>
</file>

<file path=customXml/itemProps3.xml><?xml version="1.0" encoding="utf-8"?>
<ds:datastoreItem xmlns:ds="http://schemas.openxmlformats.org/officeDocument/2006/customXml" ds:itemID="{D5C61867-7D2B-4B31-BCAD-1830FCA856B6}"/>
</file>

<file path=docProps/app.xml><?xml version="1.0" encoding="utf-8"?>
<Properties xmlns="http://schemas.openxmlformats.org/officeDocument/2006/extended-properties" xmlns:vt="http://schemas.openxmlformats.org/officeDocument/2006/docPropsVTypes">
  <Template>EL Toolkit Intro _ edited</Template>
  <TotalTime>7717</TotalTime>
  <Words>2736</Words>
  <Application>Microsoft Office PowerPoint</Application>
  <PresentationFormat>On-screen Show (4:3)</PresentationFormat>
  <Paragraphs>251</Paragraphs>
  <Slides>29</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Britannic Bold</vt:lpstr>
      <vt:lpstr>Calibri</vt:lpstr>
      <vt:lpstr>Tw Cen MT</vt:lpstr>
      <vt:lpstr>Wingdings</vt:lpstr>
      <vt:lpstr>Wingdings 2</vt:lpstr>
      <vt:lpstr>ISBE Layout 1</vt:lpstr>
      <vt:lpstr>1_Median</vt:lpstr>
      <vt:lpstr>Median</vt:lpstr>
      <vt:lpstr>Professional Development Modules: English Learner Tool Kit  Chapter Eight - Monitoring and Exiting EL Programs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Monitoring and Exiting ELs from Programs and Services</vt:lpstr>
      <vt:lpstr>ENGLISH LEARNER TOOLKIT Chapter 8: Tools and Resources for Monitoring and Exiting English Learners from EL Programs and Services</vt:lpstr>
      <vt:lpstr>ENGLISH LEARNER TOOLKIT Chapter 8: Tools and Resources for Monitoring and Exiting English Learners from EL Programs and Services</vt:lpstr>
      <vt:lpstr>ENGLISH LEARNER TOOLKIT Chapter 8: Tools and Resources for Monitoring and Exiting English Learners from EL Programs and Services</vt:lpstr>
      <vt:lpstr>PowerPoint Presentation</vt:lpstr>
      <vt:lpstr>PowerPoint Presentation</vt:lpstr>
      <vt:lpstr>ILLINOIS REQUIREMENTs</vt:lpstr>
      <vt:lpstr>Tracking the Progress of English Learners</vt:lpstr>
      <vt:lpstr>Tracking the Progress of English Learners</vt:lpstr>
      <vt:lpstr>Monitoring of Former English Learners</vt:lpstr>
      <vt:lpstr>Re-entry of ELs in EL Services</vt:lpstr>
      <vt:lpstr>Pause and Reflect</vt:lpstr>
      <vt:lpstr>Additional Resources to consider From the EL Toolkit</vt:lpstr>
      <vt:lpstr>Tools for Monitoring and Exiting English Learners  </vt:lpstr>
      <vt:lpstr>Tools for Monitoring and Exiting English Learners  </vt:lpstr>
      <vt:lpstr>Tools for Monitoring and Exiting English Learners  </vt:lpstr>
      <vt:lpstr>Tools for Monitoring and Exiting English Learners  </vt:lpstr>
      <vt:lpstr>Background Resources</vt:lpstr>
      <vt:lpstr>Resources</vt:lpstr>
      <vt:lpstr>Further Reading</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Monitoring and Existing English Learners from EL Programs and Services</dc:title>
  <dc:creator>EUN SEON HWA;GIL LIBIA</dc:creator>
  <cp:lastModifiedBy>AGUIRRE SAMUEL</cp:lastModifiedBy>
  <cp:revision>646</cp:revision>
  <cp:lastPrinted>2017-10-30T17:37:29Z</cp:lastPrinted>
  <dcterms:created xsi:type="dcterms:W3CDTF">2013-03-29T15:08:11Z</dcterms:created>
  <dcterms:modified xsi:type="dcterms:W3CDTF">2018-08-31T16:32:43Z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