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Slides/notesSlide23.xml" ContentType="application/vnd.openxmlformats-officedocument.presentationml.notesSlide+xml"/>
  <Override PartName="/ppt/slideLayouts/slideLayout34.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2.xml" ContentType="application/vnd.openxmlformats-officedocument.presentationml.slideLayout+xml"/>
  <Override PartName="/ppt/slideLayouts/slideLayout35.xml" ContentType="application/vnd.openxmlformats-officedocument.presentationml.slideLayout+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theme/theme3.xml" ContentType="application/vnd.openxmlformats-officedocument.theme+xml"/>
  <Override PartName="/ppt/webextensions/taskpanes.xml" ContentType="application/vnd.ms-office.webextensiontaskpanes+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Lst>
  <p:notesMasterIdLst>
    <p:notesMasterId r:id="rId29"/>
  </p:notesMasterIdLst>
  <p:handoutMasterIdLst>
    <p:handoutMasterId r:id="rId30"/>
  </p:handoutMasterIdLst>
  <p:sldIdLst>
    <p:sldId id="372" r:id="rId4"/>
    <p:sldId id="373" r:id="rId5"/>
    <p:sldId id="374" r:id="rId6"/>
    <p:sldId id="375" r:id="rId7"/>
    <p:sldId id="376" r:id="rId8"/>
    <p:sldId id="377" r:id="rId9"/>
    <p:sldId id="378" r:id="rId10"/>
    <p:sldId id="379" r:id="rId11"/>
    <p:sldId id="302" r:id="rId12"/>
    <p:sldId id="335" r:id="rId13"/>
    <p:sldId id="336" r:id="rId14"/>
    <p:sldId id="337" r:id="rId15"/>
    <p:sldId id="347" r:id="rId16"/>
    <p:sldId id="351" r:id="rId17"/>
    <p:sldId id="371" r:id="rId18"/>
    <p:sldId id="338" r:id="rId19"/>
    <p:sldId id="339" r:id="rId20"/>
    <p:sldId id="341" r:id="rId21"/>
    <p:sldId id="348" r:id="rId22"/>
    <p:sldId id="349" r:id="rId23"/>
    <p:sldId id="350" r:id="rId24"/>
    <p:sldId id="352" r:id="rId25"/>
    <p:sldId id="342" r:id="rId26"/>
    <p:sldId id="363" r:id="rId27"/>
    <p:sldId id="343" r:id="rId28"/>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E269DB9C-E4E7-4838-8596-39E512BFA9AB}">
          <p14:sldIdLst>
            <p14:sldId id="372"/>
          </p14:sldIdLst>
        </p14:section>
        <p14:section name="Background" id="{004F18CA-9F9E-4CB4-B7D9-86604D34ADE6}">
          <p14:sldIdLst>
            <p14:sldId id="373"/>
            <p14:sldId id="374"/>
            <p14:sldId id="375"/>
            <p14:sldId id="376"/>
            <p14:sldId id="377"/>
            <p14:sldId id="378"/>
            <p14:sldId id="379"/>
          </p14:sldIdLst>
        </p14:section>
        <p14:section name="Evaluation of EL Programs" id="{CFFD37AF-B239-455C-A766-3E32286754D7}">
          <p14:sldIdLst>
            <p14:sldId id="302"/>
            <p14:sldId id="335"/>
            <p14:sldId id="336"/>
            <p14:sldId id="337"/>
            <p14:sldId id="347"/>
            <p14:sldId id="351"/>
          </p14:sldIdLst>
        </p14:section>
        <p14:section name="Supplemental Resources" id="{072ADECD-1D67-4CEA-B9CD-6B2AC07D12E1}">
          <p14:sldIdLst>
            <p14:sldId id="371"/>
            <p14:sldId id="338"/>
            <p14:sldId id="339"/>
            <p14:sldId id="341"/>
            <p14:sldId id="348"/>
            <p14:sldId id="349"/>
            <p14:sldId id="350"/>
            <p14:sldId id="352"/>
            <p14:sldId id="342"/>
            <p14:sldId id="363"/>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7" name="AGUIRRE SAMUEL" initials="AS" lastIdx="5" clrIdx="7">
    <p:extLst>
      <p:ext uri="{19B8F6BF-5375-455C-9EA6-DF929625EA0E}">
        <p15:presenceInfo xmlns:p15="http://schemas.microsoft.com/office/powerpoint/2012/main" userId="S-1-5-21-44243306-824406822-553663824-26392" providerId="AD"/>
      </p:ext>
    </p:extLst>
  </p:cmAuthor>
  <p:cmAuthor id="1" name="Garcia, Alicia" initials="GA" lastIdx="10" clrIdx="1">
    <p:extLst>
      <p:ext uri="{19B8F6BF-5375-455C-9EA6-DF929625EA0E}">
        <p15:presenceInfo xmlns:p15="http://schemas.microsoft.com/office/powerpoint/2012/main" userId="S-1-5-21-1472932569-214068005-926709054-44536" providerId="AD"/>
      </p:ext>
    </p:extLst>
  </p:cmAuthor>
  <p:cmAuthor id="2" name="Shimmel, Lisa" initials="SL" lastIdx="23" clrIdx="2">
    <p:extLst>
      <p:ext uri="{19B8F6BF-5375-455C-9EA6-DF929625EA0E}">
        <p15:presenceInfo xmlns:p15="http://schemas.microsoft.com/office/powerpoint/2012/main" userId="S-1-5-21-1472932569-214068005-926709054-44542" providerId="AD"/>
      </p:ext>
    </p:extLst>
  </p:cmAuthor>
  <p:cmAuthor id="3" name="Gilbert, Kelly" initials="GK" lastIdx="23" clrIdx="3">
    <p:extLst>
      <p:ext uri="{19B8F6BF-5375-455C-9EA6-DF929625EA0E}">
        <p15:presenceInfo xmlns:p15="http://schemas.microsoft.com/office/powerpoint/2012/main" userId="S-1-5-21-1472932569-214068005-926709054-63721" providerId="AD"/>
      </p:ext>
    </p:extLst>
  </p:cmAuthor>
  <p:cmAuthor id="4" name="Furlano, Patti" initials="FP" lastIdx="11" clrIdx="4">
    <p:extLst>
      <p:ext uri="{19B8F6BF-5375-455C-9EA6-DF929625EA0E}">
        <p15:presenceInfo xmlns:p15="http://schemas.microsoft.com/office/powerpoint/2012/main" userId="S-1-5-21-1472932569-214068005-926709054-58881" providerId="AD"/>
      </p:ext>
    </p:extLst>
  </p:cmAuthor>
  <p:cmAuthor id="5" name="Colyott, James" initials="CJ" lastIdx="1" clrIdx="5">
    <p:extLst>
      <p:ext uri="{19B8F6BF-5375-455C-9EA6-DF929625EA0E}">
        <p15:presenceInfo xmlns:p15="http://schemas.microsoft.com/office/powerpoint/2012/main" userId="S-1-5-21-1472932569-214068005-926709054-70661" providerId="AD"/>
      </p:ext>
    </p:extLst>
  </p:cmAuthor>
  <p:cmAuthor id="6" name="Adams, Taishya" initials="AT" lastIdx="4" clrIdx="6">
    <p:extLst>
      <p:ext uri="{19B8F6BF-5375-455C-9EA6-DF929625EA0E}">
        <p15:presenceInfo xmlns:p15="http://schemas.microsoft.com/office/powerpoint/2012/main" userId="S-1-5-21-1472932569-214068005-926709054-58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0000"/>
    <a:srgbClr val="B7D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1" autoAdjust="0"/>
    <p:restoredTop sz="74265" autoAdjust="0"/>
  </p:normalViewPr>
  <p:slideViewPr>
    <p:cSldViewPr>
      <p:cViewPr varScale="1">
        <p:scale>
          <a:sx n="64" d="100"/>
          <a:sy n="64" d="100"/>
        </p:scale>
        <p:origin x="13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45"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2.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8-06-26T16:11:34.701" idx="4">
    <p:pos x="10" y="10"/>
    <p:text>The tool looks like it is LEA focused yet the green text box mentions SEAs.</p:text>
    <p:extLst mod="1">
      <p:ext uri="{C676402C-5697-4E1C-873F-D02D1690AC5C}">
        <p15:threadingInfo xmlns:p15="http://schemas.microsoft.com/office/powerpoint/2012/main" timeZoneBias="360"/>
      </p:ext>
    </p:extLst>
  </p:cm>
  <p:cm authorId="7" dt="2018-07-03T01:12:00.656" idx="3">
    <p:pos x="10" y="106"/>
    <p:text>Same as last slide, if we can turn this into something useful for LEAs, let's keep it and frame it that way.</p:text>
    <p:extLst>
      <p:ext uri="{C676402C-5697-4E1C-873F-D02D1690AC5C}">
        <p15:threadingInfo xmlns:p15="http://schemas.microsoft.com/office/powerpoint/2012/main" timeZoneBias="300">
          <p15:parentCm authorId="6" idx="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382" cy="465296"/>
          </a:xfrm>
          <a:prstGeom prst="rect">
            <a:avLst/>
          </a:prstGeom>
        </p:spPr>
        <p:txBody>
          <a:bodyPr vert="horz" lIns="92583" tIns="46292" rIns="92583" bIns="46292" rtlCol="0"/>
          <a:lstStyle>
            <a:lvl1pPr algn="l">
              <a:defRPr sz="1200"/>
            </a:lvl1pPr>
          </a:lstStyle>
          <a:p>
            <a:endParaRPr lang="en-US" dirty="0"/>
          </a:p>
        </p:txBody>
      </p:sp>
      <p:sp>
        <p:nvSpPr>
          <p:cNvPr id="3" name="Date Placeholder 2"/>
          <p:cNvSpPr>
            <a:spLocks noGrp="1"/>
          </p:cNvSpPr>
          <p:nvPr>
            <p:ph type="dt" sz="quarter" idx="1"/>
          </p:nvPr>
        </p:nvSpPr>
        <p:spPr>
          <a:xfrm>
            <a:off x="3976948" y="0"/>
            <a:ext cx="3041381" cy="465296"/>
          </a:xfrm>
          <a:prstGeom prst="rect">
            <a:avLst/>
          </a:prstGeom>
        </p:spPr>
        <p:txBody>
          <a:bodyPr vert="horz" lIns="92583" tIns="46292" rIns="92583" bIns="46292" rtlCol="0"/>
          <a:lstStyle>
            <a:lvl1pPr algn="r">
              <a:defRPr sz="1200"/>
            </a:lvl1pPr>
          </a:lstStyle>
          <a:p>
            <a:fld id="{041BB975-2753-40CC-9BDA-35CF867D80A5}" type="datetimeFigureOut">
              <a:rPr lang="en-US" smtClean="0"/>
              <a:pPr/>
              <a:t>8/31/2018</a:t>
            </a:fld>
            <a:endParaRPr lang="en-US" dirty="0"/>
          </a:p>
        </p:txBody>
      </p:sp>
      <p:sp>
        <p:nvSpPr>
          <p:cNvPr id="4" name="Footer Placeholder 3"/>
          <p:cNvSpPr>
            <a:spLocks noGrp="1"/>
          </p:cNvSpPr>
          <p:nvPr>
            <p:ph type="ftr" sz="quarter" idx="2"/>
          </p:nvPr>
        </p:nvSpPr>
        <p:spPr>
          <a:xfrm>
            <a:off x="0" y="8839014"/>
            <a:ext cx="3041382" cy="465296"/>
          </a:xfrm>
          <a:prstGeom prst="rect">
            <a:avLst/>
          </a:prstGeom>
        </p:spPr>
        <p:txBody>
          <a:bodyPr vert="horz" lIns="92583" tIns="46292" rIns="92583" bIns="462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948" y="8839014"/>
            <a:ext cx="3041381" cy="465296"/>
          </a:xfrm>
          <a:prstGeom prst="rect">
            <a:avLst/>
          </a:prstGeom>
        </p:spPr>
        <p:txBody>
          <a:bodyPr vert="horz" lIns="92583" tIns="46292" rIns="92583" bIns="46292" rtlCol="0" anchor="b"/>
          <a:lstStyle>
            <a:lvl1pPr algn="r">
              <a:defRPr sz="1200"/>
            </a:lvl1pPr>
          </a:lstStyle>
          <a:p>
            <a:fld id="{AA1CB7E3-2371-4F24-A078-1DE817ED1EA0}" type="slidenum">
              <a:rPr lang="en-US" smtClean="0"/>
              <a:pPr/>
              <a:t>‹#›</a:t>
            </a:fld>
            <a:endParaRPr lang="en-US" dirty="0"/>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1968" cy="465296"/>
          </a:xfrm>
          <a:prstGeom prst="rect">
            <a:avLst/>
          </a:prstGeom>
        </p:spPr>
        <p:txBody>
          <a:bodyPr vert="horz" lIns="92583" tIns="46292" rIns="92583" bIns="46292" rtlCol="0"/>
          <a:lstStyle>
            <a:lvl1pPr algn="l">
              <a:defRPr sz="1200"/>
            </a:lvl1pPr>
          </a:lstStyle>
          <a:p>
            <a:endParaRPr lang="fr-CA" dirty="0"/>
          </a:p>
        </p:txBody>
      </p:sp>
      <p:sp>
        <p:nvSpPr>
          <p:cNvPr id="3" name="Espace réservé de la date 2"/>
          <p:cNvSpPr>
            <a:spLocks noGrp="1"/>
          </p:cNvSpPr>
          <p:nvPr>
            <p:ph type="dt" idx="1"/>
          </p:nvPr>
        </p:nvSpPr>
        <p:spPr>
          <a:xfrm>
            <a:off x="3976333" y="0"/>
            <a:ext cx="3041968" cy="465296"/>
          </a:xfrm>
          <a:prstGeom prst="rect">
            <a:avLst/>
          </a:prstGeom>
        </p:spPr>
        <p:txBody>
          <a:bodyPr vert="horz" lIns="92583" tIns="46292" rIns="92583" bIns="46292" rtlCol="0"/>
          <a:lstStyle>
            <a:lvl1pPr algn="r">
              <a:defRPr sz="1200"/>
            </a:lvl1pPr>
          </a:lstStyle>
          <a:p>
            <a:fld id="{1ADB9F1D-B996-4BA0-9039-613E6AF2E072}" type="datetimeFigureOut">
              <a:rPr lang="fr-FR" smtClean="0"/>
              <a:pPr/>
              <a:t>31/08/2018</a:t>
            </a:fld>
            <a:endParaRPr lang="fr-CA" dirty="0"/>
          </a:p>
        </p:txBody>
      </p:sp>
      <p:sp>
        <p:nvSpPr>
          <p:cNvPr id="4" name="Espace réservé de l'image des diapositives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583" tIns="46292" rIns="92583" bIns="46292" rtlCol="0" anchor="ctr"/>
          <a:lstStyle/>
          <a:p>
            <a:endParaRPr lang="fr-CA" dirty="0"/>
          </a:p>
        </p:txBody>
      </p:sp>
      <p:sp>
        <p:nvSpPr>
          <p:cNvPr id="5" name="Espace réservé des commentaires 4"/>
          <p:cNvSpPr>
            <a:spLocks noGrp="1"/>
          </p:cNvSpPr>
          <p:nvPr>
            <p:ph type="body" sz="quarter" idx="3"/>
          </p:nvPr>
        </p:nvSpPr>
        <p:spPr>
          <a:xfrm>
            <a:off x="701993" y="4420315"/>
            <a:ext cx="5615940" cy="4187666"/>
          </a:xfrm>
          <a:prstGeom prst="rect">
            <a:avLst/>
          </a:prstGeom>
        </p:spPr>
        <p:txBody>
          <a:bodyPr vert="horz" lIns="92583" tIns="46292" rIns="92583" bIns="4629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39014"/>
            <a:ext cx="3041968" cy="465296"/>
          </a:xfrm>
          <a:prstGeom prst="rect">
            <a:avLst/>
          </a:prstGeom>
        </p:spPr>
        <p:txBody>
          <a:bodyPr vert="horz" lIns="92583" tIns="46292" rIns="92583" bIns="46292"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6333" y="8839014"/>
            <a:ext cx="3041968" cy="465296"/>
          </a:xfrm>
          <a:prstGeom prst="rect">
            <a:avLst/>
          </a:prstGeom>
        </p:spPr>
        <p:txBody>
          <a:bodyPr vert="horz" lIns="92583" tIns="46292" rIns="92583" bIns="46292" rtlCol="0" anchor="b"/>
          <a:lstStyle>
            <a:lvl1pPr algn="r">
              <a:defRPr sz="1200"/>
            </a:lvl1pPr>
          </a:lstStyle>
          <a:p>
            <a:fld id="{3F7CA053-64A5-468B-A4AC-F179676E72A7}" type="slidenum">
              <a:rPr lang="fr-CA" smtClean="0"/>
              <a:pPr/>
              <a:t>‹#›</a:t>
            </a:fld>
            <a:endParaRPr lang="fr-CA" dirty="0"/>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263148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Research </a:t>
            </a:r>
            <a:r>
              <a:rPr lang="en-US" sz="1200" b="0" i="0" u="none" strike="noStrike" kern="1200" baseline="0" dirty="0">
                <a:solidFill>
                  <a:schemeClr val="tx1"/>
                </a:solidFill>
                <a:latin typeface="+mn-lt"/>
                <a:ea typeface="+mn-ea"/>
                <a:cs typeface="+mn-cs"/>
              </a:rPr>
              <a:t>shows that </a:t>
            </a:r>
            <a:r>
              <a:rPr lang="en-US" sz="1200" b="0" i="0" u="none" strike="noStrike" kern="1200" baseline="0" dirty="0" smtClean="0">
                <a:solidFill>
                  <a:schemeClr val="tx1"/>
                </a:solidFill>
                <a:latin typeface="+mn-lt"/>
                <a:ea typeface="+mn-ea"/>
                <a:cs typeface="+mn-cs"/>
              </a:rPr>
              <a:t>effective </a:t>
            </a:r>
            <a:r>
              <a:rPr lang="en-US" sz="1200" b="0" i="0" u="none" strike="noStrike" kern="1200" baseline="0" dirty="0">
                <a:solidFill>
                  <a:schemeClr val="tx1"/>
                </a:solidFill>
                <a:latin typeface="+mn-lt"/>
                <a:ea typeface="+mn-ea"/>
                <a:cs typeface="+mn-cs"/>
              </a:rPr>
              <a:t>programs for </a:t>
            </a:r>
            <a:r>
              <a:rPr lang="en-US" sz="1200" b="0" i="0" u="none" strike="noStrike" kern="1200" baseline="0" dirty="0" smtClean="0">
                <a:solidFill>
                  <a:schemeClr val="tx1"/>
                </a:solidFill>
                <a:latin typeface="+mn-lt"/>
                <a:ea typeface="+mn-ea"/>
                <a:cs typeface="+mn-cs"/>
              </a:rPr>
              <a:t>ELs  provide </a:t>
            </a:r>
            <a:r>
              <a:rPr lang="en-US" sz="1200" b="0" i="0" u="none" strike="noStrike" kern="1200" baseline="0" dirty="0">
                <a:solidFill>
                  <a:schemeClr val="tx1"/>
                </a:solidFill>
                <a:latin typeface="+mn-lt"/>
                <a:ea typeface="+mn-ea"/>
                <a:cs typeface="+mn-cs"/>
              </a:rPr>
              <a:t>sustained systems of support</a:t>
            </a:r>
            <a:r>
              <a:rPr lang="en-US" sz="1200" b="0" i="0" u="none" strike="noStrike" kern="1200" baseline="0" dirty="0" smtClean="0">
                <a:solidFill>
                  <a:schemeClr val="tx1"/>
                </a:solidFill>
                <a:latin typeface="+mn-lt"/>
                <a:ea typeface="+mn-ea"/>
                <a:cs typeface="+mn-cs"/>
              </a:rPr>
              <a:t>. Districts should </a:t>
            </a:r>
            <a:r>
              <a:rPr lang="en-US" sz="1200" b="0" i="0" u="none" strike="noStrike" kern="1200" baseline="0" dirty="0">
                <a:solidFill>
                  <a:schemeClr val="tx1"/>
                </a:solidFill>
                <a:latin typeface="+mn-lt"/>
                <a:ea typeface="+mn-ea"/>
                <a:cs typeface="+mn-cs"/>
              </a:rPr>
              <a:t>periodically evaluate </a:t>
            </a:r>
            <a:r>
              <a:rPr lang="en-US" sz="1200" b="0" i="0" u="none" strike="noStrike" kern="1200" baseline="0" dirty="0" smtClean="0">
                <a:solidFill>
                  <a:schemeClr val="tx1"/>
                </a:solidFill>
                <a:latin typeface="+mn-lt"/>
                <a:ea typeface="+mn-ea"/>
                <a:cs typeface="+mn-cs"/>
              </a:rPr>
              <a:t>their </a:t>
            </a:r>
            <a:r>
              <a:rPr lang="en-US" sz="1200" b="0" i="0" u="none" strike="noStrike" kern="1200" baseline="0" dirty="0">
                <a:solidFill>
                  <a:schemeClr val="tx1"/>
                </a:solidFill>
                <a:latin typeface="+mn-lt"/>
                <a:ea typeface="+mn-ea"/>
                <a:cs typeface="+mn-cs"/>
              </a:rPr>
              <a:t>EL </a:t>
            </a:r>
            <a:r>
              <a:rPr lang="en-US" sz="1200" b="0" i="0" u="none" strike="noStrike" kern="1200" baseline="0" dirty="0" smtClean="0">
                <a:solidFill>
                  <a:schemeClr val="tx1"/>
                </a:solidFill>
                <a:latin typeface="+mn-lt"/>
                <a:ea typeface="+mn-ea"/>
                <a:cs typeface="+mn-cs"/>
              </a:rPr>
              <a:t>programs to determine </a:t>
            </a:r>
            <a:r>
              <a:rPr lang="en-US" sz="1200" b="0" i="0" u="none" strike="noStrike" kern="1200" baseline="0" dirty="0" smtClean="0">
                <a:solidFill>
                  <a:schemeClr val="tx1"/>
                </a:solidFill>
                <a:latin typeface="+mn-lt"/>
                <a:ea typeface="+mn-ea"/>
                <a:cs typeface="+mn-cs"/>
              </a:rPr>
              <a:t>their </a:t>
            </a:r>
            <a:r>
              <a:rPr lang="en-US" sz="1200" b="0" i="0" u="none" strike="noStrike" kern="1200" baseline="0" dirty="0" smtClean="0">
                <a:solidFill>
                  <a:schemeClr val="tx1"/>
                </a:solidFill>
                <a:latin typeface="+mn-lt"/>
                <a:ea typeface="+mn-ea"/>
                <a:cs typeface="+mn-cs"/>
              </a:rPr>
              <a:t>effectiveness. </a:t>
            </a:r>
            <a:r>
              <a:rPr lang="en-US" sz="1200" b="0" i="0" u="none" strike="noStrike" kern="1200" baseline="0" dirty="0" smtClean="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should </a:t>
            </a:r>
            <a:r>
              <a:rPr lang="en-US" sz="1200" b="0" i="0" u="none" strike="noStrike" kern="1200" baseline="0" dirty="0" smtClean="0">
                <a:solidFill>
                  <a:schemeClr val="tx1"/>
                </a:solidFill>
                <a:latin typeface="+mn-lt"/>
                <a:ea typeface="+mn-ea"/>
                <a:cs typeface="+mn-cs"/>
              </a:rPr>
              <a:t>focus on </a:t>
            </a:r>
            <a:r>
              <a:rPr lang="en-US" sz="1200" b="0" i="0" u="none" strike="noStrike" kern="1200" baseline="0" dirty="0">
                <a:solidFill>
                  <a:schemeClr val="tx1"/>
                </a:solidFill>
                <a:latin typeface="+mn-lt"/>
                <a:ea typeface="+mn-ea"/>
                <a:cs typeface="+mn-cs"/>
              </a:rPr>
              <a:t>all </a:t>
            </a:r>
            <a:r>
              <a:rPr lang="en-US" sz="1200" b="0" i="0" u="none" strike="noStrike" kern="1200" baseline="0" dirty="0" smtClean="0">
                <a:solidFill>
                  <a:schemeClr val="tx1"/>
                </a:solidFill>
                <a:latin typeface="+mn-lt"/>
                <a:ea typeface="+mn-ea"/>
                <a:cs typeface="+mn-cs"/>
              </a:rPr>
              <a:t>aspects of EL programming </a:t>
            </a:r>
            <a:r>
              <a:rPr lang="en-US" sz="1200" b="0" i="0" u="none" strike="noStrike" kern="1200" baseline="0" dirty="0" smtClean="0">
                <a:solidFill>
                  <a:schemeClr val="tx1"/>
                </a:solidFill>
                <a:latin typeface="+mn-lt"/>
                <a:ea typeface="+mn-ea"/>
                <a:cs typeface="+mn-cs"/>
              </a:rPr>
              <a:t>including </a:t>
            </a:r>
            <a:r>
              <a:rPr lang="en-US" sz="1200" b="0" i="0" u="none" strike="noStrike" kern="1200" baseline="0" dirty="0">
                <a:solidFill>
                  <a:schemeClr val="tx1"/>
                </a:solidFill>
                <a:latin typeface="+mn-lt"/>
                <a:ea typeface="+mn-ea"/>
                <a:cs typeface="+mn-cs"/>
              </a:rPr>
              <a:t>policies, procedures, programs, practices, resources, staffing, and student outcomes. Student achievement data is necessary to determine an EL program’s effectiveness and ensure compliance with </a:t>
            </a:r>
            <a:r>
              <a:rPr lang="en-US" sz="1200" b="0" i="0" u="none" strike="noStrike" kern="1200" baseline="0" dirty="0" smtClean="0">
                <a:solidFill>
                  <a:schemeClr val="tx1"/>
                </a:solidFill>
                <a:latin typeface="+mn-lt"/>
                <a:ea typeface="+mn-ea"/>
                <a:cs typeface="+mn-cs"/>
              </a:rPr>
              <a:t>state </a:t>
            </a:r>
            <a:r>
              <a:rPr lang="en-US" sz="1200" b="0" i="0" u="none" strike="noStrike" kern="1200" baseline="0" dirty="0">
                <a:solidFill>
                  <a:schemeClr val="tx1"/>
                </a:solidFill>
                <a:latin typeface="+mn-lt"/>
                <a:ea typeface="+mn-ea"/>
                <a:cs typeface="+mn-cs"/>
              </a:rPr>
              <a:t>and federal reporting requirements. An evaluation of an EL program should be continuous and include multiple data points on ELs.  If evaluations show that EL programs are not effective, the </a:t>
            </a:r>
            <a:r>
              <a:rPr lang="en-US" sz="1200" b="0" i="0" u="none" strike="noStrike" kern="1200" baseline="0" dirty="0" smtClean="0">
                <a:solidFill>
                  <a:schemeClr val="tx1"/>
                </a:solidFill>
                <a:latin typeface="+mn-lt"/>
                <a:ea typeface="+mn-ea"/>
                <a:cs typeface="+mn-cs"/>
              </a:rPr>
              <a:t>district must </a:t>
            </a:r>
            <a:r>
              <a:rPr lang="en-US" sz="1200" b="0" i="0" u="none" strike="noStrike" kern="1200" baseline="0" dirty="0">
                <a:solidFill>
                  <a:schemeClr val="tx1"/>
                </a:solidFill>
                <a:latin typeface="+mn-lt"/>
                <a:ea typeface="+mn-ea"/>
                <a:cs typeface="+mn-cs"/>
              </a:rPr>
              <a:t>make appropriate programmatic changes.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following tools are intended to assist with evaluating programs and services for ELs.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24991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a:t>
            </a:r>
            <a:r>
              <a:rPr lang="en-US" sz="1200" b="0" i="0" u="none" strike="noStrike" kern="1200" baseline="0" dirty="0">
                <a:solidFill>
                  <a:schemeClr val="tx1"/>
                </a:solidFill>
                <a:latin typeface="+mn-lt"/>
                <a:ea typeface="+mn-ea"/>
                <a:cs typeface="+mn-cs"/>
              </a:rPr>
              <a:t>checklist is intended to assist with evaluating the effectiveness of programs and services for ELs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full checklist can be found here: </a:t>
            </a:r>
            <a:r>
              <a:rPr lang="en-US" sz="1200" dirty="0" smtClean="0">
                <a:solidFill>
                  <a:schemeClr val="tx1"/>
                </a:solidFill>
              </a:rPr>
              <a:t>http</a:t>
            </a:r>
            <a:r>
              <a:rPr lang="en-US" sz="1200" dirty="0">
                <a:solidFill>
                  <a:schemeClr val="tx1"/>
                </a:solidFill>
              </a:rPr>
              <a:t>://www2.ed.gov/about/offices/list/oela/english-learner-toolkit/index.html</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357546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(Checklist Continued) </a:t>
            </a:r>
            <a:r>
              <a:rPr lang="en-US" sz="1200" b="0" i="0" u="none" strike="noStrike" kern="1200" baseline="0" dirty="0">
                <a:solidFill>
                  <a:schemeClr val="tx1"/>
                </a:solidFill>
                <a:latin typeface="+mn-lt"/>
                <a:ea typeface="+mn-ea"/>
                <a:cs typeface="+mn-cs"/>
              </a:rPr>
              <a:t>The checklist is intended to assist with evaluating the effectiveness of programs and services for ELs. </a:t>
            </a:r>
            <a:r>
              <a:rPr lang="en-US" sz="1200" b="0" i="0" u="none" strike="noStrike" kern="1200" baseline="0" dirty="0" smtClean="0">
                <a:solidFill>
                  <a:schemeClr val="tx1"/>
                </a:solidFill>
                <a:latin typeface="+mn-lt"/>
                <a:ea typeface="+mn-ea"/>
                <a:cs typeface="+mn-cs"/>
              </a:rPr>
              <a:t>The full checklist can be found here:</a:t>
            </a:r>
            <a:r>
              <a:rPr lang="en-US" sz="1200" b="0" i="0" u="none" strike="noStrike" kern="1200" baseline="0" dirty="0">
                <a:solidFill>
                  <a:schemeClr val="tx1"/>
                </a:solidFill>
                <a:latin typeface="+mn-lt"/>
                <a:ea typeface="+mn-ea"/>
                <a:cs typeface="+mn-cs"/>
              </a:rPr>
              <a:t> </a:t>
            </a:r>
            <a:r>
              <a:rPr lang="en-US" sz="1200" dirty="0" smtClean="0">
                <a:solidFill>
                  <a:schemeClr val="tx1"/>
                </a:solidFill>
              </a:rPr>
              <a:t>http</a:t>
            </a:r>
            <a:r>
              <a:rPr lang="en-US" sz="1200" dirty="0">
                <a:solidFill>
                  <a:schemeClr val="tx1"/>
                </a:solidFill>
              </a:rPr>
              <a:t>://www2.ed.gov/about/offices/list/oela/english-learner-toolkit/index.html</a:t>
            </a:r>
            <a:endParaRPr lang="en-US" dirty="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12</a:t>
            </a:fld>
            <a:endParaRPr lang="fr-CA" dirty="0"/>
          </a:p>
        </p:txBody>
      </p:sp>
    </p:spTree>
    <p:extLst>
      <p:ext uri="{BB962C8B-B14F-4D97-AF65-F5344CB8AC3E}">
        <p14:creationId xmlns:p14="http://schemas.microsoft.com/office/powerpoint/2010/main" val="311916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(Checklist Continued) </a:t>
            </a:r>
            <a:r>
              <a:rPr lang="en-US" sz="1200" b="0" i="0" u="none" strike="noStrike" kern="1200" baseline="0" dirty="0">
                <a:solidFill>
                  <a:schemeClr val="tx1"/>
                </a:solidFill>
                <a:latin typeface="+mn-lt"/>
                <a:ea typeface="+mn-ea"/>
                <a:cs typeface="+mn-cs"/>
              </a:rPr>
              <a:t>The checklist is intended to assist with evaluating the effectiveness of programs and services for </a:t>
            </a:r>
            <a:r>
              <a:rPr lang="en-US" sz="1200" b="0" i="0" u="none" strike="noStrike" kern="1200" baseline="0" dirty="0" smtClean="0">
                <a:solidFill>
                  <a:schemeClr val="tx1"/>
                </a:solidFill>
                <a:latin typeface="+mn-lt"/>
                <a:ea typeface="+mn-ea"/>
                <a:cs typeface="+mn-cs"/>
              </a:rPr>
              <a:t>ELs. The full checklist can be found here: </a:t>
            </a:r>
            <a:r>
              <a:rPr lang="en-US" sz="1200" dirty="0" smtClean="0">
                <a:solidFill>
                  <a:schemeClr val="tx1"/>
                </a:solidFill>
              </a:rPr>
              <a:t>http</a:t>
            </a:r>
            <a:r>
              <a:rPr lang="en-US" sz="1200" dirty="0">
                <a:solidFill>
                  <a:schemeClr val="tx1"/>
                </a:solidFill>
              </a:rPr>
              <a:t>://www2.ed.gov/about/offices/list/oela/english-learner-toolkit/index.html</a:t>
            </a:r>
            <a:endParaRPr lang="en-US" dirty="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dirty="0"/>
          </a:p>
        </p:txBody>
      </p:sp>
    </p:spTree>
    <p:extLst>
      <p:ext uri="{BB962C8B-B14F-4D97-AF65-F5344CB8AC3E}">
        <p14:creationId xmlns:p14="http://schemas.microsoft.com/office/powerpoint/2010/main" val="345230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Building and district leaders may choose to collect the pause and reflect responses. This would be serve as data to also pause and reflect about your English learner programming options. </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dirty="0"/>
          </a:p>
        </p:txBody>
      </p:sp>
    </p:spTree>
    <p:extLst>
      <p:ext uri="{BB962C8B-B14F-4D97-AF65-F5344CB8AC3E}">
        <p14:creationId xmlns:p14="http://schemas.microsoft.com/office/powerpoint/2010/main" val="24717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15</a:t>
            </a:fld>
            <a:endParaRPr lang="fr-CA"/>
          </a:p>
        </p:txBody>
      </p:sp>
    </p:spTree>
    <p:extLst>
      <p:ext uri="{BB962C8B-B14F-4D97-AF65-F5344CB8AC3E}">
        <p14:creationId xmlns:p14="http://schemas.microsoft.com/office/powerpoint/2010/main" val="429340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following tools are intended to assist schools, </a:t>
            </a:r>
            <a:r>
              <a:rPr lang="en-US" sz="1200" b="0" i="0" u="none" strike="noStrike" kern="1200" baseline="0" dirty="0" smtClean="0">
                <a:solidFill>
                  <a:schemeClr val="tx1"/>
                </a:solidFill>
                <a:latin typeface="+mn-lt"/>
                <a:ea typeface="+mn-ea"/>
                <a:cs typeface="+mn-cs"/>
              </a:rPr>
              <a:t>and districts  </a:t>
            </a:r>
            <a:r>
              <a:rPr lang="en-US" sz="1200" b="0" i="0" u="none" strike="noStrike" kern="1200" baseline="0" dirty="0">
                <a:solidFill>
                  <a:schemeClr val="tx1"/>
                </a:solidFill>
                <a:latin typeface="+mn-lt"/>
                <a:ea typeface="+mn-ea"/>
                <a:cs typeface="+mn-cs"/>
              </a:rPr>
              <a:t>in evaluating EL programs and services. The </a:t>
            </a:r>
            <a:r>
              <a:rPr lang="en-US" sz="1200" b="0" i="0" u="none" strike="noStrike" kern="1200" baseline="0" dirty="0" smtClean="0">
                <a:solidFill>
                  <a:schemeClr val="tx1"/>
                </a:solidFill>
                <a:latin typeface="+mn-lt"/>
                <a:ea typeface="+mn-ea"/>
                <a:cs typeface="+mn-cs"/>
              </a:rPr>
              <a:t>sample tools </a:t>
            </a:r>
            <a:r>
              <a:rPr lang="en-US" sz="1200" b="0" i="0" u="none" strike="noStrike" kern="1200" baseline="0" dirty="0">
                <a:solidFill>
                  <a:schemeClr val="tx1"/>
                </a:solidFill>
                <a:latin typeface="+mn-lt"/>
                <a:ea typeface="+mn-ea"/>
                <a:cs typeface="+mn-cs"/>
              </a:rPr>
              <a:t>provide guidelines and specific examples of program elements to evaluate.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Toolkit </a:t>
            </a:r>
            <a:r>
              <a:rPr lang="en-US" sz="1200" b="0" i="0" u="none" strike="noStrike" kern="1200" baseline="0" dirty="0">
                <a:solidFill>
                  <a:schemeClr val="tx1"/>
                </a:solidFill>
                <a:latin typeface="+mn-lt"/>
                <a:ea typeface="+mn-ea"/>
                <a:cs typeface="+mn-cs"/>
              </a:rPr>
              <a:t>contains examples of, adaptations of, and links to resources created and maintained by other public and private organizations. This information is included here to offer examples of the many resources that educators</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advocates, </a:t>
            </a:r>
            <a:r>
              <a:rPr lang="en-US" sz="1200" b="0" i="0" u="none" strike="noStrike" kern="1200" baseline="0" dirty="0" smtClean="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other concerned parties may find helpful and use at their discretion. </a:t>
            </a:r>
            <a:r>
              <a:rPr lang="en-US" sz="1200" dirty="0" smtClean="0">
                <a:latin typeface="+mn-lt"/>
              </a:rPr>
              <a:t>Available at http://www2.ed.gov/about/offices/list/oela/english-learner-toolkit/index.html. </a:t>
            </a:r>
            <a:endParaRPr lang="en-US" sz="1200" b="1" dirty="0" smtClean="0">
              <a:latin typeface="+mn-lt"/>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16</a:t>
            </a:fld>
            <a:endParaRPr lang="en-US" dirty="0"/>
          </a:p>
        </p:txBody>
      </p:sp>
    </p:spTree>
    <p:extLst>
      <p:ext uri="{BB962C8B-B14F-4D97-AF65-F5344CB8AC3E}">
        <p14:creationId xmlns:p14="http://schemas.microsoft.com/office/powerpoint/2010/main" val="40817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is important that evaluations of EL programs and services focus on overall and specific </a:t>
            </a:r>
            <a:r>
              <a:rPr lang="en-US" sz="1200" b="0" i="0" u="none" strike="noStrike" kern="1200" baseline="0" dirty="0" smtClean="0">
                <a:solidFill>
                  <a:schemeClr val="tx1"/>
                </a:solidFill>
                <a:latin typeface="+mn-lt"/>
                <a:ea typeface="+mn-ea"/>
                <a:cs typeface="+mn-cs"/>
              </a:rPr>
              <a:t>student learning </a:t>
            </a:r>
            <a:r>
              <a:rPr lang="en-US" sz="1200" b="0" i="0" u="none" strike="noStrike" kern="1200" baseline="0" dirty="0">
                <a:solidFill>
                  <a:schemeClr val="tx1"/>
                </a:solidFill>
                <a:latin typeface="+mn-lt"/>
                <a:ea typeface="+mn-ea"/>
                <a:cs typeface="+mn-cs"/>
              </a:rPr>
              <a:t>goals. The goals should address expected progress in English language development and core-content instruction.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following tool is based on the U.S. Department of Education’s Office for Civil Rights’ Web page “Developing Programs for English Language Learners,” located at the following address: </a:t>
            </a:r>
            <a:r>
              <a:rPr lang="en-US" sz="1200" b="1" kern="1200" dirty="0">
                <a:solidFill>
                  <a:schemeClr val="tx1"/>
                </a:solidFill>
                <a:latin typeface="+mn-lt"/>
                <a:ea typeface="+mn-ea"/>
                <a:cs typeface="+mn-cs"/>
              </a:rPr>
              <a:t>http://</a:t>
            </a:r>
            <a:r>
              <a:rPr lang="en-US" sz="1200" b="1" kern="1200" dirty="0" smtClean="0">
                <a:solidFill>
                  <a:schemeClr val="tx1"/>
                </a:solidFill>
                <a:latin typeface="+mn-lt"/>
                <a:ea typeface="+mn-ea"/>
                <a:cs typeface="+mn-cs"/>
              </a:rPr>
              <a:t>www2.ed.gov/about/offices/list/ocr/ell/programeval.html</a:t>
            </a:r>
            <a:r>
              <a:rPr lang="en-US"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a:t>
            </a:r>
            <a:r>
              <a:rPr lang="en-US" sz="1200" b="0" i="0" u="none" strike="noStrike" kern="1200" baseline="0" dirty="0">
                <a:solidFill>
                  <a:schemeClr val="tx1"/>
                </a:solidFill>
                <a:latin typeface="+mn-lt"/>
                <a:ea typeface="+mn-ea"/>
                <a:cs typeface="+mn-cs"/>
              </a:rPr>
              <a:t>may help </a:t>
            </a:r>
            <a:r>
              <a:rPr lang="en-US" sz="1200" b="0" i="0" u="none" strike="noStrike" kern="1200" baseline="0" dirty="0" smtClean="0">
                <a:solidFill>
                  <a:schemeClr val="tx1"/>
                </a:solidFill>
                <a:latin typeface="+mn-lt"/>
                <a:ea typeface="+mn-ea"/>
                <a:cs typeface="+mn-cs"/>
              </a:rPr>
              <a:t>districts </a:t>
            </a:r>
            <a:r>
              <a:rPr lang="en-US" sz="1200" b="0" i="0" u="none" strike="noStrike" kern="1200" baseline="0" dirty="0" smtClean="0">
                <a:solidFill>
                  <a:schemeClr val="tx1"/>
                </a:solidFill>
                <a:latin typeface="+mn-lt"/>
                <a:ea typeface="+mn-ea"/>
                <a:cs typeface="+mn-cs"/>
              </a:rPr>
              <a:t>identify </a:t>
            </a:r>
            <a:r>
              <a:rPr lang="en-US" sz="1200" b="0" i="0" u="none" strike="noStrike" kern="1200" baseline="0" dirty="0">
                <a:solidFill>
                  <a:schemeClr val="tx1"/>
                </a:solidFill>
                <a:latin typeface="+mn-lt"/>
                <a:ea typeface="+mn-ea"/>
                <a:cs typeface="+mn-cs"/>
              </a:rPr>
              <a:t>elements for evaluating EL programs and services. Questions and data sources focus on EL program implementation </a:t>
            </a:r>
            <a:r>
              <a:rPr lang="en-US" sz="1200" b="0" i="0" u="none" strike="noStrike" kern="1200" baseline="0" dirty="0" smtClean="0">
                <a:solidFill>
                  <a:schemeClr val="tx1"/>
                </a:solidFill>
                <a:latin typeface="+mn-lt"/>
                <a:ea typeface="+mn-ea"/>
                <a:cs typeface="+mn-cs"/>
              </a:rPr>
              <a:t>information, </a:t>
            </a:r>
            <a:r>
              <a:rPr lang="en-US" sz="1200" b="0" i="0" u="none" strike="noStrike" kern="1200" baseline="0" dirty="0">
                <a:solidFill>
                  <a:schemeClr val="tx1"/>
                </a:solidFill>
                <a:latin typeface="+mn-lt"/>
                <a:ea typeface="+mn-ea"/>
                <a:cs typeface="+mn-cs"/>
              </a:rPr>
              <a:t>staffing and professional learning; student performance in English language development and academic content </a:t>
            </a:r>
            <a:r>
              <a:rPr lang="en-US" sz="1200" b="0" i="0" u="none" strike="noStrike" kern="1200" baseline="0" dirty="0" smtClean="0">
                <a:solidFill>
                  <a:schemeClr val="tx1"/>
                </a:solidFill>
                <a:latin typeface="+mn-lt"/>
                <a:ea typeface="+mn-ea"/>
                <a:cs typeface="+mn-cs"/>
              </a:rPr>
              <a:t>areas, </a:t>
            </a:r>
            <a:r>
              <a:rPr lang="en-US" sz="1200" b="0" i="0" u="none" strike="noStrike" kern="1200" baseline="0" dirty="0">
                <a:solidFill>
                  <a:schemeClr val="tx1"/>
                </a:solidFill>
                <a:latin typeface="+mn-lt"/>
                <a:ea typeface="+mn-ea"/>
                <a:cs typeface="+mn-cs"/>
              </a:rPr>
              <a:t>and analyzing the information collected and identifying areas for improvement. EL program evaluation will vary from </a:t>
            </a:r>
            <a:r>
              <a:rPr lang="en-US" sz="1200" b="0" i="0" u="none" strike="noStrike" kern="1200" baseline="0" dirty="0" smtClean="0">
                <a:solidFill>
                  <a:schemeClr val="tx1"/>
                </a:solidFill>
                <a:latin typeface="+mn-lt"/>
                <a:ea typeface="+mn-ea"/>
                <a:cs typeface="+mn-cs"/>
              </a:rPr>
              <a:t>district to district.</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dirty="0"/>
          </a:p>
        </p:txBody>
      </p:sp>
    </p:spTree>
    <p:extLst>
      <p:ext uri="{BB962C8B-B14F-4D97-AF65-F5344CB8AC3E}">
        <p14:creationId xmlns:p14="http://schemas.microsoft.com/office/powerpoint/2010/main" val="2987891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Evaluating the effectiveness of EL programs and services is essential for ensuring that </a:t>
            </a:r>
            <a:r>
              <a:rPr lang="en-US" sz="1200" b="0" i="0" u="none" strike="noStrike" kern="1200" baseline="0" dirty="0" smtClean="0">
                <a:solidFill>
                  <a:schemeClr val="tx1"/>
                </a:solidFill>
                <a:latin typeface="+mn-lt"/>
                <a:ea typeface="+mn-ea"/>
                <a:cs typeface="+mn-cs"/>
              </a:rPr>
              <a:t>districts </a:t>
            </a:r>
            <a:r>
              <a:rPr lang="en-US" sz="1200" b="0" i="0" u="none" strike="noStrike" kern="1200" baseline="0" dirty="0">
                <a:solidFill>
                  <a:schemeClr val="tx1"/>
                </a:solidFill>
                <a:latin typeface="+mn-lt"/>
                <a:ea typeface="+mn-ea"/>
                <a:cs typeface="+mn-cs"/>
              </a:rPr>
              <a:t>meet the needs of all ELs. The following tool may help </a:t>
            </a:r>
            <a:r>
              <a:rPr lang="en-US" sz="1200" b="0" i="0" u="none" strike="noStrike" kern="1200" baseline="0" dirty="0" smtClean="0">
                <a:solidFill>
                  <a:schemeClr val="tx1"/>
                </a:solidFill>
                <a:latin typeface="+mn-lt"/>
                <a:ea typeface="+mn-ea"/>
                <a:cs typeface="+mn-cs"/>
              </a:rPr>
              <a:t>districts </a:t>
            </a:r>
            <a:r>
              <a:rPr lang="en-US" sz="1200" b="0" i="0" u="none" strike="noStrike" kern="1200" baseline="0" dirty="0">
                <a:solidFill>
                  <a:schemeClr val="tx1"/>
                </a:solidFill>
                <a:latin typeface="+mn-lt"/>
                <a:ea typeface="+mn-ea"/>
                <a:cs typeface="+mn-cs"/>
              </a:rPr>
              <a:t>evaluate various aspects of their EL programs and services, collect data, and inform instructional program decisions for ELs. </a:t>
            </a:r>
          </a:p>
          <a:p>
            <a:r>
              <a:rPr lang="en-US" sz="1200" kern="1200" dirty="0">
                <a:solidFill>
                  <a:schemeClr val="tx1"/>
                </a:solidFill>
                <a:latin typeface="+mn-lt"/>
                <a:ea typeface="+mn-ea"/>
                <a:cs typeface="+mn-cs"/>
              </a:rPr>
              <a:t>The Promoting Excellence Appraisal System (PEAS) was developed by the George Washington University Center for Equity and Excellence in Education to support higher achievement among ELs. The system comprises seven dimensions and corresponding standards of practice: leadership, personnel, professional development, instructional program design, instructional implementation, assessment and accountability, and parent and community outreach.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following tool is excerpted </a:t>
            </a:r>
            <a:r>
              <a:rPr lang="en-US" sz="1200" b="1" u="sng" kern="1200" dirty="0">
                <a:solidFill>
                  <a:schemeClr val="tx1"/>
                </a:solidFill>
                <a:latin typeface="+mn-lt"/>
                <a:ea typeface="+mn-ea"/>
                <a:cs typeface="+mn-cs"/>
              </a:rPr>
              <a:t>from one dimension</a:t>
            </a:r>
            <a:r>
              <a:rPr lang="en-US" sz="1200" kern="1200" dirty="0">
                <a:solidFill>
                  <a:schemeClr val="tx1"/>
                </a:solidFill>
                <a:latin typeface="+mn-lt"/>
                <a:ea typeface="+mn-ea"/>
                <a:cs typeface="+mn-cs"/>
              </a:rPr>
              <a:t>—instructional program design. </a:t>
            </a:r>
            <a:r>
              <a:rPr lang="en-US" sz="1200" kern="1200" dirty="0" smtClean="0">
                <a:solidFill>
                  <a:schemeClr val="tx1"/>
                </a:solidFill>
                <a:latin typeface="+mn-lt"/>
                <a:ea typeface="+mn-ea"/>
                <a:cs typeface="+mn-cs"/>
              </a:rPr>
              <a:t>In </a:t>
            </a:r>
            <a:r>
              <a:rPr lang="en-US" sz="1200" kern="1200" dirty="0">
                <a:solidFill>
                  <a:schemeClr val="tx1"/>
                </a:solidFill>
                <a:latin typeface="+mn-lt"/>
                <a:ea typeface="+mn-ea"/>
                <a:cs typeface="+mn-cs"/>
              </a:rPr>
              <a:t>this tool, the term “ELL” (English Language Learner) is used to refer to “EL” (English Learner).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Source</a:t>
            </a:r>
            <a:r>
              <a:rPr lang="en-US" sz="1200" b="0" i="0" u="none" strike="noStrike" kern="1200" baseline="0" dirty="0">
                <a:solidFill>
                  <a:schemeClr val="tx1"/>
                </a:solidFill>
                <a:latin typeface="+mn-lt"/>
                <a:ea typeface="+mn-ea"/>
                <a:cs typeface="+mn-cs"/>
              </a:rPr>
              <a:t>: Acosta, B., Marzucco, L., Bayraktar, B., &amp; Rivera, C. (2012)</a:t>
            </a:r>
            <a:r>
              <a:rPr lang="en-US" sz="1200" b="0" i="1" u="none" strike="noStrike" kern="1200" baseline="0" dirty="0">
                <a:solidFill>
                  <a:schemeClr val="tx1"/>
                </a:solidFill>
                <a:latin typeface="+mn-lt"/>
                <a:ea typeface="+mn-ea"/>
                <a:cs typeface="+mn-cs"/>
              </a:rPr>
              <a:t>. Evaluation of English learner programs in Alexandria City Public Schools. </a:t>
            </a:r>
            <a:r>
              <a:rPr lang="en-US" sz="1200" b="0" i="0" u="none" strike="noStrike" kern="1200" baseline="0" dirty="0">
                <a:solidFill>
                  <a:schemeClr val="tx1"/>
                </a:solidFill>
                <a:latin typeface="+mn-lt"/>
                <a:ea typeface="+mn-ea"/>
                <a:cs typeface="+mn-cs"/>
              </a:rPr>
              <a:t>Washington, DC: The George Washington Center for Equity and Excellence in Education. Retrieved from http://www.acps.k12.va.us/curriculum/ell/gwu-report.pdf </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dirty="0"/>
          </a:p>
        </p:txBody>
      </p:sp>
    </p:spTree>
    <p:extLst>
      <p:ext uri="{BB962C8B-B14F-4D97-AF65-F5344CB8AC3E}">
        <p14:creationId xmlns:p14="http://schemas.microsoft.com/office/powerpoint/2010/main" val="84545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continuation of Tool #3.</a:t>
            </a:r>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dirty="0"/>
          </a:p>
        </p:txBody>
      </p:sp>
    </p:spTree>
    <p:extLst>
      <p:ext uri="{BB962C8B-B14F-4D97-AF65-F5344CB8AC3E}">
        <p14:creationId xmlns:p14="http://schemas.microsoft.com/office/powerpoint/2010/main" val="343141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745528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continuation of Tool #3.</a:t>
            </a:r>
            <a:endParaRPr lang="en-US" dirty="0" smtClean="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dirty="0"/>
          </a:p>
        </p:txBody>
      </p:sp>
    </p:spTree>
    <p:extLst>
      <p:ext uri="{BB962C8B-B14F-4D97-AF65-F5344CB8AC3E}">
        <p14:creationId xmlns:p14="http://schemas.microsoft.com/office/powerpoint/2010/main" val="350265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continuation of Tool #3.</a:t>
            </a:r>
            <a:endParaRPr lang="en-US" dirty="0" smtClean="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dirty="0"/>
          </a:p>
        </p:txBody>
      </p:sp>
    </p:spTree>
    <p:extLst>
      <p:ext uri="{BB962C8B-B14F-4D97-AF65-F5344CB8AC3E}">
        <p14:creationId xmlns:p14="http://schemas.microsoft.com/office/powerpoint/2010/main" val="4264830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Building and district leaders may choose to collect the pause and reflect responses. This would be serve as data to also pause and reflect about your English learner programming options. </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dirty="0"/>
          </a:p>
        </p:txBody>
      </p:sp>
    </p:spTree>
    <p:extLst>
      <p:ext uri="{BB962C8B-B14F-4D97-AF65-F5344CB8AC3E}">
        <p14:creationId xmlns:p14="http://schemas.microsoft.com/office/powerpoint/2010/main" val="95933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Evaluating the effectiveness of EL programs and services is essential for ensuring that schools meet the needs of all ELs. The following tool may help schools evaluate various aspects of their EL programs and services, collect data, and inform instructional program decisions for 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Regional Educational Laboratory Northeast &amp; Islands (REL-NEI), administered by the Education Development Center, and the English Language Learners Alliance developed a survey to collect consistent data on EL programs and students. The survey is designed for school principals and covers EL programs, policies, and practices. The survey itself is a multi-page document. Below is an overview of its domains and the information obtained by each domain. Both </a:t>
            </a:r>
            <a:r>
              <a:rPr lang="en-US" sz="1200" b="0" i="0" u="none" strike="noStrike" kern="1200" baseline="0" dirty="0" smtClean="0">
                <a:solidFill>
                  <a:schemeClr val="tx1"/>
                </a:solidFill>
                <a:latin typeface="+mn-lt"/>
                <a:ea typeface="+mn-ea"/>
                <a:cs typeface="+mn-cs"/>
              </a:rPr>
              <a:t>schools and districts </a:t>
            </a:r>
            <a:r>
              <a:rPr lang="en-US" sz="1200" b="0" i="0" u="none" strike="noStrike" kern="1200" baseline="0" dirty="0">
                <a:solidFill>
                  <a:schemeClr val="tx1"/>
                </a:solidFill>
                <a:latin typeface="+mn-lt"/>
                <a:ea typeface="+mn-ea"/>
                <a:cs typeface="+mn-cs"/>
              </a:rPr>
              <a:t>may wish to use the survey as a planning tool for providing school leaders professional learning opportunities about ELs. “ELL” (English Language Learner) is </a:t>
            </a:r>
            <a:r>
              <a:rPr lang="en-US" sz="1200" b="0" i="0" u="none" strike="noStrike" kern="1200" baseline="0" dirty="0" smtClean="0">
                <a:solidFill>
                  <a:schemeClr val="tx1"/>
                </a:solidFill>
                <a:latin typeface="+mn-lt"/>
                <a:ea typeface="+mn-ea"/>
                <a:cs typeface="+mn-cs"/>
              </a:rPr>
              <a:t>sometimes used </a:t>
            </a:r>
            <a:r>
              <a:rPr lang="en-US" sz="1200" b="0" i="0" u="none" strike="noStrike" kern="1200" baseline="0" dirty="0">
                <a:solidFill>
                  <a:schemeClr val="tx1"/>
                </a:solidFill>
                <a:latin typeface="+mn-lt"/>
                <a:ea typeface="+mn-ea"/>
                <a:cs typeface="+mn-cs"/>
              </a:rPr>
              <a:t>to refer to “EL” (English Learner). </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http://ies.ed.gov/ncee/edlabs/regions/northeast/pdf/REL_2014027.pdf</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23</a:t>
            </a:fld>
            <a:endParaRPr lang="fr-CA" dirty="0"/>
          </a:p>
        </p:txBody>
      </p:sp>
    </p:spTree>
    <p:extLst>
      <p:ext uri="{BB962C8B-B14F-4D97-AF65-F5344CB8AC3E}">
        <p14:creationId xmlns:p14="http://schemas.microsoft.com/office/powerpoint/2010/main" val="2290773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resources </a:t>
            </a:r>
            <a:r>
              <a:rPr lang="en-US" i="0" dirty="0" smtClean="0"/>
              <a:t>are </a:t>
            </a:r>
            <a:r>
              <a:rPr lang="en-US" i="0" dirty="0"/>
              <a:t>accessible to district and building leaders and </a:t>
            </a:r>
            <a:r>
              <a:rPr lang="en-US" i="0" dirty="0" smtClean="0"/>
              <a:t>staff.  </a:t>
            </a:r>
            <a:r>
              <a:rPr lang="en-US" i="0" dirty="0" smtClean="0"/>
              <a:t>Parent </a:t>
            </a:r>
            <a:r>
              <a:rPr lang="en-US" i="0" dirty="0"/>
              <a:t>resources are available in multiple languages. </a:t>
            </a:r>
            <a:r>
              <a:rPr lang="en-US" i="0" dirty="0" smtClean="0"/>
              <a:t>Additionally</a:t>
            </a:r>
            <a:r>
              <a:rPr lang="en-US" i="0" dirty="0"/>
              <a:t>, English learner program self-evaluation tools are available to support deeper conversations within your district. </a:t>
            </a:r>
          </a:p>
          <a:p>
            <a:r>
              <a:rPr lang="en-US" i="0" dirty="0"/>
              <a:t>The listed resources can be downloaded at </a:t>
            </a:r>
            <a:r>
              <a:rPr lang="en-US" i="0" dirty="0">
                <a:hlinkClick r:id="rId3"/>
              </a:rPr>
              <a:t>https://www2.ed.gov/about/offices/list/ocr/ellresources.html</a:t>
            </a:r>
            <a:r>
              <a:rPr lang="en-US" i="0" dirty="0"/>
              <a:t>.</a:t>
            </a:r>
          </a:p>
          <a:p>
            <a:r>
              <a:rPr lang="en-US" i="0" dirty="0"/>
              <a:t>District and school leaders may wish to review and share the resources with staff to support development and implementation of EL initiatives and programs in their buildings. The companion toolkit which can be downloaded at </a:t>
            </a:r>
            <a:r>
              <a:rPr lang="en-US" i="0" dirty="0">
                <a:hlinkClick r:id="rId4"/>
              </a:rPr>
              <a:t>https://www2.ed.gov/about/offices/list/oela/english-learner-toolkit/index.html</a:t>
            </a:r>
            <a:r>
              <a:rPr lang="en-US" i="0" dirty="0"/>
              <a:t> can 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24</a:t>
            </a:fld>
            <a:endParaRPr lang="fr-CA"/>
          </a:p>
        </p:txBody>
      </p:sp>
    </p:spTree>
    <p:extLst>
      <p:ext uri="{BB962C8B-B14F-4D97-AF65-F5344CB8AC3E}">
        <p14:creationId xmlns:p14="http://schemas.microsoft.com/office/powerpoint/2010/main" val="191151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U.S. Department of </a:t>
            </a:r>
            <a:r>
              <a:rPr lang="en-US" sz="1200" b="0" i="0" u="none" strike="noStrike" kern="1200" baseline="0" dirty="0" smtClean="0">
                <a:solidFill>
                  <a:schemeClr val="tx1"/>
                </a:solidFill>
                <a:latin typeface="+mn-lt"/>
                <a:ea typeface="+mn-ea"/>
                <a:cs typeface="+mn-cs"/>
              </a:rPr>
              <a:t>Education and the Illinois State Board of Education do </a:t>
            </a:r>
            <a:r>
              <a:rPr lang="en-US" sz="1200" b="0" i="0" u="none" strike="noStrike" kern="1200" baseline="0" dirty="0">
                <a:solidFill>
                  <a:schemeClr val="tx1"/>
                </a:solidFill>
                <a:latin typeface="+mn-lt"/>
                <a:ea typeface="+mn-ea"/>
                <a:cs typeface="+mn-cs"/>
              </a:rPr>
              <a:t>not mandate or prescribe particular curricula, lesson plans</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or other </a:t>
            </a:r>
            <a:r>
              <a:rPr lang="en-US" sz="1200" b="0" i="0" u="none" strike="noStrike" kern="1200" baseline="0" dirty="0" smtClean="0">
                <a:solidFill>
                  <a:schemeClr val="tx1"/>
                </a:solidFill>
                <a:latin typeface="+mn-lt"/>
                <a:ea typeface="+mn-ea"/>
                <a:cs typeface="+mn-cs"/>
              </a:rPr>
              <a:t>instruments. The Tool </a:t>
            </a:r>
            <a:r>
              <a:rPr lang="en-US" sz="1200" b="0" i="0" u="none" strike="noStrike" kern="1200" baseline="0" dirty="0">
                <a:solidFill>
                  <a:schemeClr val="tx1"/>
                </a:solidFill>
                <a:latin typeface="+mn-lt"/>
                <a:ea typeface="+mn-ea"/>
                <a:cs typeface="+mn-cs"/>
              </a:rPr>
              <a:t>K</a:t>
            </a:r>
            <a:r>
              <a:rPr lang="en-US" sz="1200" b="0" i="0" u="none" strike="noStrike" kern="1200" baseline="0" dirty="0" smtClean="0">
                <a:solidFill>
                  <a:schemeClr val="tx1"/>
                </a:solidFill>
                <a:latin typeface="+mn-lt"/>
                <a:ea typeface="+mn-ea"/>
                <a:cs typeface="+mn-cs"/>
              </a:rPr>
              <a:t>it </a:t>
            </a:r>
            <a:r>
              <a:rPr lang="en-US" sz="1200" b="0" i="0" u="none" strike="noStrike" kern="1200" baseline="0" dirty="0">
                <a:solidFill>
                  <a:schemeClr val="tx1"/>
                </a:solidFill>
                <a:latin typeface="+mn-lt"/>
                <a:ea typeface="+mn-ea"/>
                <a:cs typeface="+mn-cs"/>
              </a:rPr>
              <a:t>contains examples of, adaptations of, and links to resources created and maintained by other public and private organizations. This information is provided for the reader’s convenience and is included here to offer examples of the many resources that educators, parents, advocates, administrators, and other concerned parties may find helpful and use at their discretion. The U.S. Department of Education does not control or guarantee the accuracy, relevance, timeliness, or completeness of this outside information. Further, the inclusion of links to items does not reflect their importance, nor is it intended to endorse any views expressed, or materials provided. All links were verified on September 8, 2015. </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25</a:t>
            </a:fld>
            <a:endParaRPr lang="en-US" dirty="0"/>
          </a:p>
        </p:txBody>
      </p:sp>
    </p:spTree>
    <p:extLst>
      <p:ext uri="{BB962C8B-B14F-4D97-AF65-F5344CB8AC3E}">
        <p14:creationId xmlns:p14="http://schemas.microsoft.com/office/powerpoint/2010/main" val="389440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a:t>
            </a:r>
            <a:r>
              <a:rPr lang="en-US" sz="1200" b="1" kern="1200" dirty="0" smtClean="0">
                <a:solidFill>
                  <a:schemeClr val="tx1"/>
                </a:solidFill>
                <a:effectLst/>
                <a:latin typeface="+mn-lt"/>
                <a:ea typeface="+mn-ea"/>
                <a:cs typeface="+mn-cs"/>
              </a:rPr>
              <a:t>9: Evaluating the Effectiveness</a:t>
            </a:r>
            <a:r>
              <a:rPr lang="en-US" sz="1200" b="1" kern="1200" baseline="0" dirty="0" smtClean="0">
                <a:solidFill>
                  <a:schemeClr val="tx1"/>
                </a:solidFill>
                <a:effectLst/>
                <a:latin typeface="+mn-lt"/>
                <a:ea typeface="+mn-ea"/>
                <a:cs typeface="+mn-cs"/>
              </a:rPr>
              <a:t> of a District’s EL Program</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14468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203981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402511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337542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313666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161067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dirty="0"/>
          </a:p>
        </p:txBody>
      </p:sp>
    </p:spTree>
    <p:extLst>
      <p:ext uri="{BB962C8B-B14F-4D97-AF65-F5344CB8AC3E}">
        <p14:creationId xmlns:p14="http://schemas.microsoft.com/office/powerpoint/2010/main" val="52836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348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315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44553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30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2267844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38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784679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6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4662838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16405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93080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2990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6672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22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390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8676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3959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4054"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3984" r:id="rId17"/>
    <p:sldLayoutId id="2147483985" r:id="rId18"/>
    <p:sldLayoutId id="2147484053" r:id="rId19"/>
    <p:sldLayoutId id="2147484041" r:id="rId20"/>
    <p:sldLayoutId id="2147484076" r:id="rId21"/>
    <p:sldLayoutId id="2147484077"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index.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ies.ed.gov/ncee/edlabs/regions/northeast/pdf/REL_2014027.pdf" TargetMode="External"/><Relationship Id="rId3" Type="http://schemas.openxmlformats.org/officeDocument/2006/relationships/hyperlink" Target="http://www.acps.k12.va.us/curriculum/ell/gwu-report.pdf" TargetMode="External"/><Relationship Id="rId7" Type="http://schemas.openxmlformats.org/officeDocument/2006/relationships/hyperlink" Target="http://www2.ed.gov/about/offices/list/oese/sst/evaluationmatters.pdf"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www.cgu.edu/include/guidingprinciples.pdf" TargetMode="External"/><Relationship Id="rId5" Type="http://schemas.openxmlformats.org/officeDocument/2006/relationships/hyperlink" Target="http://www.princeton.edu/futureofchildren/publications/docs/21_01_05.pdf" TargetMode="External"/><Relationship Id="rId4" Type="http://schemas.openxmlformats.org/officeDocument/2006/relationships/hyperlink" Target="http://ies.ed.gov/ncee/wwc/practiceguide.aspx?sid=1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a:bodyPr>
          <a:lstStyle/>
          <a:p>
            <a:r>
              <a:rPr lang="en-US" sz="3200" b="1" dirty="0" smtClean="0"/>
              <a:t>Professional Development Modules: </a:t>
            </a:r>
            <a:r>
              <a:rPr lang="en-US" sz="3200" b="1" i="1" dirty="0" smtClean="0"/>
              <a:t>English Learner Tool Kit</a:t>
            </a:r>
            <a:r>
              <a:rPr lang="en-US" sz="3600" b="1" dirty="0"/>
              <a:t/>
            </a:r>
            <a:br>
              <a:rPr lang="en-US" sz="3600" b="1" dirty="0"/>
            </a:br>
            <a:r>
              <a:rPr lang="en-US" sz="1800" b="1" dirty="0"/>
              <a:t/>
            </a:r>
            <a:br>
              <a:rPr lang="en-US" sz="1800" b="1" dirty="0"/>
            </a:br>
            <a:r>
              <a:rPr lang="en-US" sz="2500" b="1" dirty="0"/>
              <a:t>Chapter </a:t>
            </a:r>
            <a:r>
              <a:rPr lang="en-US" sz="2500" b="1" dirty="0" smtClean="0"/>
              <a:t>Nine</a:t>
            </a:r>
            <a:r>
              <a:rPr lang="en-US" sz="2500" b="1" dirty="0" smtClean="0"/>
              <a:t> - </a:t>
            </a:r>
            <a:r>
              <a:rPr lang="en-US" sz="2500" b="1" i="1" dirty="0" smtClean="0"/>
              <a:t>Evaluation of EL Programs</a:t>
            </a:r>
            <a:endParaRPr lang="en-US" sz="25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421717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04800" y="762000"/>
            <a:ext cx="1161020" cy="1148534"/>
          </a:xfrm>
          <a:prstGeom prst="rect">
            <a:avLst/>
          </a:prstGeom>
        </p:spPr>
      </p:pic>
      <p:sp>
        <p:nvSpPr>
          <p:cNvPr id="2" name="Title 1"/>
          <p:cNvSpPr>
            <a:spLocks noGrp="1"/>
          </p:cNvSpPr>
          <p:nvPr>
            <p:ph type="title"/>
          </p:nvPr>
        </p:nvSpPr>
        <p:spPr>
          <a:xfrm>
            <a:off x="768868" y="1017388"/>
            <a:ext cx="8153400" cy="990600"/>
          </a:xfrm>
        </p:spPr>
        <p:txBody>
          <a:bodyPr>
            <a:normAutofit fontScale="90000"/>
          </a:bodyPr>
          <a:lstStyle/>
          <a:p>
            <a:pPr algn="ctr"/>
            <a:r>
              <a:rPr lang="en-US" sz="4900" b="1" dirty="0">
                <a:solidFill>
                  <a:srgbClr val="003E5A"/>
                </a:solidFill>
              </a:rPr>
              <a:t>ENGLISH LEARNER TOOLKIT</a:t>
            </a:r>
            <a:r>
              <a:rPr lang="en-US" b="1" dirty="0">
                <a:solidFill>
                  <a:srgbClr val="B7DB57"/>
                </a:solidFill>
              </a:rPr>
              <a:t/>
            </a:r>
            <a:br>
              <a:rPr lang="en-US" b="1" dirty="0">
                <a:solidFill>
                  <a:srgbClr val="B7DB57"/>
                </a:solidFill>
              </a:rPr>
            </a:br>
            <a:r>
              <a:rPr lang="en-US" sz="3100" b="1" dirty="0">
                <a:solidFill>
                  <a:srgbClr val="006AB0"/>
                </a:solidFill>
              </a:rPr>
              <a:t>Chapter 9: Tools and Resources for Evaluating the Effectiveness of a District’s EL Program</a:t>
            </a: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10</a:t>
            </a:fld>
            <a:endParaRPr lang="en-US" dirty="0"/>
          </a:p>
        </p:txBody>
      </p:sp>
      <p:sp>
        <p:nvSpPr>
          <p:cNvPr id="4" name="TextBox 3"/>
          <p:cNvSpPr txBox="1"/>
          <p:nvPr/>
        </p:nvSpPr>
        <p:spPr>
          <a:xfrm>
            <a:off x="381000" y="2590801"/>
            <a:ext cx="8382000" cy="3708708"/>
          </a:xfrm>
          <a:prstGeom prst="rect">
            <a:avLst/>
          </a:prstGeom>
          <a:solidFill>
            <a:srgbClr val="006AB0"/>
          </a:solidFill>
        </p:spPr>
        <p:txBody>
          <a:bodyPr wrap="square" rtlCol="0">
            <a:spAutoFit/>
          </a:bodyPr>
          <a:lstStyle/>
          <a:p>
            <a:r>
              <a:rPr lang="en-US" sz="2000" b="1" dirty="0">
                <a:solidFill>
                  <a:schemeClr val="bg1"/>
                </a:solidFill>
                <a:latin typeface="+mj-lt"/>
              </a:rPr>
              <a:t>KEY POINTS</a:t>
            </a:r>
          </a:p>
          <a:p>
            <a:pPr marL="285750" indent="-285750">
              <a:spcBef>
                <a:spcPts val="600"/>
              </a:spcBef>
              <a:buFont typeface="Arial" panose="020B0604020202020204" pitchFamily="34" charset="0"/>
              <a:buChar char="•"/>
            </a:pPr>
            <a:r>
              <a:rPr lang="en-US" sz="2000" b="1" dirty="0">
                <a:solidFill>
                  <a:schemeClr val="bg1"/>
                </a:solidFill>
                <a:latin typeface="+mj-lt"/>
              </a:rPr>
              <a:t>Successful EL programs enable EL students to attain both English proficiency and parity of participation in the standard instructional program within a reasonable period of time.</a:t>
            </a:r>
          </a:p>
          <a:p>
            <a:pPr marL="285750" indent="-285750">
              <a:spcBef>
                <a:spcPts val="600"/>
              </a:spcBef>
              <a:buFont typeface="Arial" panose="020B0604020202020204" pitchFamily="34" charset="0"/>
              <a:buChar char="•"/>
            </a:pPr>
            <a:r>
              <a:rPr lang="en-US" sz="2000" b="1" dirty="0">
                <a:solidFill>
                  <a:schemeClr val="bg1"/>
                </a:solidFill>
                <a:latin typeface="+mj-lt"/>
              </a:rPr>
              <a:t>LEAs should collect longitudinal data to monitor and compare the performance of current ELs, former ELs, and never-ELs in the LEA’s standard instructional program. Data should not be limited to data collected for ESSA accountability purposes.</a:t>
            </a:r>
          </a:p>
          <a:p>
            <a:pPr marL="285750" indent="-285750">
              <a:spcBef>
                <a:spcPts val="600"/>
              </a:spcBef>
              <a:buFont typeface="Arial" panose="020B0604020202020204" pitchFamily="34" charset="0"/>
              <a:buChar char="•"/>
            </a:pPr>
            <a:r>
              <a:rPr lang="en-US" sz="2000" b="1" dirty="0">
                <a:solidFill>
                  <a:schemeClr val="bg1"/>
                </a:solidFill>
                <a:latin typeface="+mj-lt"/>
              </a:rPr>
              <a:t>When EL programs do not produce both English proficiency and parity of participation within a reasonable period of time. SEAs and LEAs must modify the EL program. </a:t>
            </a:r>
          </a:p>
        </p:txBody>
      </p:sp>
    </p:spTree>
    <p:extLst>
      <p:ext uri="{BB962C8B-B14F-4D97-AF65-F5344CB8AC3E}">
        <p14:creationId xmlns:p14="http://schemas.microsoft.com/office/powerpoint/2010/main" val="162095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13" y="1295400"/>
            <a:ext cx="8192685" cy="613984"/>
          </a:xfrm>
          <a:solidFill>
            <a:srgbClr val="B7DB57"/>
          </a:solidFill>
        </p:spPr>
        <p:txBody>
          <a:bodyPr>
            <a:noAutofit/>
          </a:bodyPr>
          <a:lstStyle/>
          <a:p>
            <a:r>
              <a:rPr lang="en-US" sz="1600" dirty="0">
                <a:solidFill>
                  <a:schemeClr val="tx1"/>
                </a:solidFill>
              </a:rPr>
              <a:t>You can access </a:t>
            </a:r>
            <a:r>
              <a:rPr lang="en-US" sz="1600" b="1" dirty="0">
                <a:solidFill>
                  <a:schemeClr val="tx1"/>
                </a:solidFill>
              </a:rPr>
              <a:t>Tools and Resources </a:t>
            </a:r>
            <a:r>
              <a:rPr lang="en-US" sz="1600" dirty="0">
                <a:solidFill>
                  <a:schemeClr val="tx1"/>
                </a:solidFill>
              </a:rPr>
              <a:t>for </a:t>
            </a:r>
            <a:r>
              <a:rPr lang="en-US" sz="1600" b="1" dirty="0">
                <a:solidFill>
                  <a:schemeClr val="tx1"/>
                </a:solidFill>
              </a:rPr>
              <a:t>Evaluating the Effectiveness of an EL Program</a:t>
            </a:r>
            <a:br>
              <a:rPr lang="en-US" sz="1600" b="1" dirty="0">
                <a:solidFill>
                  <a:schemeClr val="tx1"/>
                </a:solidFill>
              </a:rPr>
            </a:br>
            <a:r>
              <a:rPr lang="en-US" sz="1600" dirty="0">
                <a:solidFill>
                  <a:schemeClr val="tx1"/>
                </a:solidFill>
              </a:rPr>
              <a:t>at</a:t>
            </a:r>
            <a:r>
              <a:rPr lang="en-US" sz="1600" b="1" dirty="0">
                <a:solidFill>
                  <a:schemeClr val="tx1"/>
                </a:solidFill>
              </a:rPr>
              <a:t> </a:t>
            </a:r>
            <a:r>
              <a:rPr lang="en-US" sz="1600" dirty="0">
                <a:solidFill>
                  <a:schemeClr val="tx1"/>
                </a:solidFill>
              </a:rPr>
              <a:t>http://www2.ed.gov/about/offices/list/oela/english-learner-toolkit/index.html. </a:t>
            </a:r>
          </a:p>
        </p:txBody>
      </p:sp>
      <p:sp>
        <p:nvSpPr>
          <p:cNvPr id="4" name="TextBox 3"/>
          <p:cNvSpPr txBox="1"/>
          <p:nvPr/>
        </p:nvSpPr>
        <p:spPr>
          <a:xfrm>
            <a:off x="576538" y="2057400"/>
            <a:ext cx="8332633" cy="4493538"/>
          </a:xfrm>
          <a:prstGeom prst="rect">
            <a:avLst/>
          </a:prstGeom>
          <a:noFill/>
        </p:spPr>
        <p:txBody>
          <a:bodyPr wrap="square" rtlCol="0">
            <a:spAutoFit/>
          </a:bodyPr>
          <a:lstStyle/>
          <a:p>
            <a:pPr marL="342900" indent="-342900">
              <a:spcBef>
                <a:spcPts val="600"/>
              </a:spcBef>
              <a:buClr>
                <a:schemeClr val="accent2">
                  <a:lumMod val="75000"/>
                </a:schemeClr>
              </a:buClr>
              <a:buSzPct val="125000"/>
              <a:buFont typeface="Arial" panose="020B0604020202020204" pitchFamily="34" charset="0"/>
              <a:buChar char="•"/>
            </a:pPr>
            <a:r>
              <a:rPr lang="en-US" sz="2400" dirty="0">
                <a:latin typeface="+mj-lt"/>
              </a:rPr>
              <a:t>To what extent is the LEA tracking data, both periodically and longitudinally, and by EL program, on ELs’ acquisition of English proficiency and mastery of grade-level content?   </a:t>
            </a:r>
          </a:p>
          <a:p>
            <a:pPr marL="342900" indent="-342900">
              <a:spcBef>
                <a:spcPts val="600"/>
              </a:spcBef>
              <a:buClr>
                <a:schemeClr val="accent2">
                  <a:lumMod val="75000"/>
                </a:schemeClr>
              </a:buClr>
              <a:buSzPct val="120000"/>
              <a:buFont typeface="Arial" panose="020B0604020202020204" pitchFamily="34" charset="0"/>
              <a:buChar char="•"/>
            </a:pPr>
            <a:r>
              <a:rPr lang="en-US" sz="2400" dirty="0">
                <a:latin typeface="+mj-lt"/>
              </a:rPr>
              <a:t>To what extent is the EL program meeting its stated educational goals without unnecessarily segregating EL students from never-EL students? </a:t>
            </a:r>
          </a:p>
          <a:p>
            <a:pPr marL="342900" indent="-342900">
              <a:spcBef>
                <a:spcPts val="600"/>
              </a:spcBef>
              <a:buClr>
                <a:schemeClr val="accent2">
                  <a:lumMod val="75000"/>
                </a:schemeClr>
              </a:buClr>
              <a:buSzPct val="125000"/>
              <a:buFont typeface="Arial" panose="020B0604020202020204" pitchFamily="34" charset="0"/>
              <a:buChar char="•"/>
            </a:pPr>
            <a:r>
              <a:rPr lang="en-US" sz="2400" dirty="0">
                <a:latin typeface="+mj-lt"/>
              </a:rPr>
              <a:t>Do all ELs have comparable access to opportunities that prepare them for college and careers (e.g., higher-level courses, extracurricular activities, field trips, etc.) as their never-EL peers?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Slide Number Placeholder 7"/>
          <p:cNvSpPr>
            <a:spLocks noGrp="1"/>
          </p:cNvSpPr>
          <p:nvPr>
            <p:ph type="sldNum" sz="quarter" idx="12"/>
          </p:nvPr>
        </p:nvSpPr>
        <p:spPr/>
        <p:txBody>
          <a:bodyPr/>
          <a:lstStyle/>
          <a:p>
            <a:fld id="{51673D77-75BC-424E-BFFA-F0B1EFAD03D4}" type="slidenum">
              <a:rPr lang="en-US" smtClean="0"/>
              <a:pPr/>
              <a:t>11</a:t>
            </a:fld>
            <a:endParaRPr lang="en-US" dirty="0"/>
          </a:p>
        </p:txBody>
      </p:sp>
      <p:sp>
        <p:nvSpPr>
          <p:cNvPr id="6" name="Title 1"/>
          <p:cNvSpPr txBox="1">
            <a:spLocks/>
          </p:cNvSpPr>
          <p:nvPr/>
        </p:nvSpPr>
        <p:spPr>
          <a:xfrm>
            <a:off x="646514" y="905933"/>
            <a:ext cx="8192685" cy="389467"/>
          </a:xfrm>
          <a:prstGeom prst="rect">
            <a:avLst/>
          </a:prstGeom>
          <a:solidFill>
            <a:srgbClr val="17375E"/>
          </a:solidFill>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a:solidFill>
                  <a:schemeClr val="bg2"/>
                </a:solidFill>
              </a:rPr>
              <a:t>Checklist for Evaluating the Effectiveness of an EL Program</a:t>
            </a:r>
          </a:p>
        </p:txBody>
      </p:sp>
    </p:spTree>
    <p:extLst>
      <p:ext uri="{BB962C8B-B14F-4D97-AF65-F5344CB8AC3E}">
        <p14:creationId xmlns:p14="http://schemas.microsoft.com/office/powerpoint/2010/main" val="188022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43339" y="1394460"/>
            <a:ext cx="8153400" cy="4495800"/>
          </a:xfrm>
          <a:prstGeom prst="rect">
            <a:avLst/>
          </a:prstGeom>
        </p:spPr>
        <p:txBody>
          <a:bodyPr/>
          <a:lstStyle/>
          <a:p>
            <a:pPr>
              <a:buClr>
                <a:srgbClr val="23538D"/>
              </a:buClr>
              <a:buSzPct val="140000"/>
              <a:buFont typeface="Arial" panose="020B0604020202020204" pitchFamily="34" charset="0"/>
              <a:buChar char="•"/>
            </a:pPr>
            <a:r>
              <a:rPr lang="en-US" sz="2400" dirty="0"/>
              <a:t>Are ELs making progress toward achieving language proficiency within a reasonable period of time, as evidenced by multiple performance indicators? </a:t>
            </a:r>
          </a:p>
          <a:p>
            <a:pPr>
              <a:buClr>
                <a:srgbClr val="23538D"/>
              </a:buClr>
              <a:buSzPct val="140000"/>
              <a:buFont typeface="Arial" panose="020B0604020202020204" pitchFamily="34" charset="0"/>
              <a:buChar char="•"/>
            </a:pPr>
            <a:r>
              <a:rPr lang="en-US" sz="2400" dirty="0"/>
              <a:t>To what extent do longitudinal data compare performance in the core-content areas (e.g., via valid and reliable standardized tests), and graduation, drop-out, and retention data among current ELs, former ELs, and never-ELs?</a:t>
            </a:r>
          </a:p>
          <a:p>
            <a:pPr>
              <a:buClr>
                <a:srgbClr val="23538D"/>
              </a:buClr>
              <a:buSzPct val="140000"/>
              <a:buFont typeface="Arial" panose="020B0604020202020204" pitchFamily="34" charset="0"/>
              <a:buChar char="•"/>
            </a:pPr>
            <a:r>
              <a:rPr lang="en-US" sz="2400" dirty="0"/>
              <a:t>To what extent are EL students meeting exit criteria and being exited from EL programs within a reasonable period of time? </a:t>
            </a:r>
          </a:p>
          <a:p>
            <a:pPr>
              <a:buClr>
                <a:srgbClr val="23538D"/>
              </a:buClr>
              <a:buSzPct val="140000"/>
              <a:buFont typeface="Arial" panose="020B0604020202020204" pitchFamily="34" charset="0"/>
              <a:buChar char="•"/>
            </a:pPr>
            <a:r>
              <a:rPr lang="en-US" sz="2400" dirty="0"/>
              <a:t>Are all ELs receiving EL services until they achieve English proficiency and not exited from these services based on time in the EL program or opted-out status?</a:t>
            </a:r>
          </a:p>
          <a:p>
            <a:pPr marL="0" indent="0">
              <a:buNone/>
            </a:pPr>
            <a:endParaRPr lang="en-US" sz="1800" dirty="0"/>
          </a:p>
          <a:p>
            <a:pPr marL="0" indent="0">
              <a:buNone/>
            </a:pPr>
            <a:endParaRPr lang="en-US" sz="1800" dirty="0"/>
          </a:p>
          <a:p>
            <a:pPr marL="0" indent="0">
              <a:buNone/>
            </a:pPr>
            <a:endParaRPr lang="en-US" sz="1800" dirty="0"/>
          </a:p>
          <a:p>
            <a:pPr marL="0" indent="0">
              <a:buClr>
                <a:schemeClr val="tx1"/>
              </a:buClr>
              <a:buNone/>
            </a:pPr>
            <a:endParaRPr lang="en-US" sz="1800" dirty="0"/>
          </a:p>
          <a:p>
            <a:pPr marL="0" indent="0">
              <a:buClr>
                <a:schemeClr val="tx1"/>
              </a:buClr>
              <a:buNone/>
            </a:pPr>
            <a:endParaRPr lang="en-US" sz="1800" dirty="0"/>
          </a:p>
          <a:p>
            <a:pPr marL="0" indent="0">
              <a:buClr>
                <a:schemeClr val="tx1"/>
              </a:buClr>
              <a:buNone/>
            </a:pPr>
            <a:endParaRPr lang="en-US" sz="1800" dirty="0"/>
          </a:p>
        </p:txBody>
      </p:sp>
      <p:sp>
        <p:nvSpPr>
          <p:cNvPr id="8" name="Slide Number Placeholder 7"/>
          <p:cNvSpPr>
            <a:spLocks noGrp="1"/>
          </p:cNvSpPr>
          <p:nvPr>
            <p:ph type="sldNum" sz="quarter" idx="12"/>
          </p:nvPr>
        </p:nvSpPr>
        <p:spPr/>
        <p:txBody>
          <a:bodyPr/>
          <a:lstStyle/>
          <a:p>
            <a:fld id="{51673D77-75BC-424E-BFFA-F0B1EFAD03D4}" type="slidenum">
              <a:rPr lang="en-US" smtClean="0"/>
              <a:pPr/>
              <a:t>12</a:t>
            </a:fld>
            <a:endParaRPr lang="en-US" dirty="0"/>
          </a:p>
        </p:txBody>
      </p:sp>
      <p:sp>
        <p:nvSpPr>
          <p:cNvPr id="6" name="Title 1"/>
          <p:cNvSpPr txBox="1">
            <a:spLocks/>
          </p:cNvSpPr>
          <p:nvPr/>
        </p:nvSpPr>
        <p:spPr>
          <a:xfrm>
            <a:off x="680382" y="918783"/>
            <a:ext cx="8192685" cy="376617"/>
          </a:xfrm>
          <a:prstGeom prst="rect">
            <a:avLst/>
          </a:prstGeom>
          <a:solidFill>
            <a:srgbClr val="17375E"/>
          </a:solidFill>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a:solidFill>
                  <a:schemeClr val="bg2"/>
                </a:solidFill>
              </a:rPr>
              <a:t>Checklist for Evaluating the Effectiveness of an EL Program, continued</a:t>
            </a:r>
          </a:p>
        </p:txBody>
      </p:sp>
    </p:spTree>
    <p:extLst>
      <p:ext uri="{BB962C8B-B14F-4D97-AF65-F5344CB8AC3E}">
        <p14:creationId xmlns:p14="http://schemas.microsoft.com/office/powerpoint/2010/main" val="131302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394460"/>
            <a:ext cx="8153400" cy="4495800"/>
          </a:xfrm>
          <a:prstGeom prst="rect">
            <a:avLst/>
          </a:prstGeom>
        </p:spPr>
        <p:txBody>
          <a:bodyPr/>
          <a:lstStyle/>
          <a:p>
            <a:pPr>
              <a:buClr>
                <a:srgbClr val="23538D"/>
              </a:buClr>
              <a:buSzPct val="140000"/>
              <a:buFont typeface="Arial" panose="020B0604020202020204" pitchFamily="34" charset="0"/>
              <a:buChar char="•"/>
            </a:pPr>
            <a:r>
              <a:rPr lang="en-US" sz="2400" dirty="0"/>
              <a:t>Is the LEA tracking data of former ELs over time and is it able to compare that data to that of their never-EL peers? For example, to what extent do grades and state and local assessment data in the core-content areas indicate that former ELs:</a:t>
            </a:r>
          </a:p>
          <a:p>
            <a:pPr lvl="2">
              <a:buClr>
                <a:srgbClr val="23538D"/>
              </a:buClr>
              <a:buSzPct val="112000"/>
              <a:buFont typeface="Wingdings" panose="05000000000000000000" pitchFamily="2" charset="2"/>
              <a:buChar char="Ø"/>
            </a:pPr>
            <a:r>
              <a:rPr lang="en-US" sz="2400" dirty="0"/>
              <a:t>participate meaningfully in classes without EL services?</a:t>
            </a:r>
          </a:p>
          <a:p>
            <a:pPr lvl="2">
              <a:buClr>
                <a:srgbClr val="23538D"/>
              </a:buClr>
              <a:buSzPct val="112000"/>
              <a:buFont typeface="Wingdings" panose="05000000000000000000" pitchFamily="2" charset="2"/>
              <a:buChar char="Ø"/>
            </a:pPr>
            <a:r>
              <a:rPr lang="en-US" sz="2400" dirty="0"/>
              <a:t>perform comparably to their never-EL peers in the standard instructional program?</a:t>
            </a:r>
          </a:p>
          <a:p>
            <a:pPr>
              <a:buClr>
                <a:srgbClr val="23538D"/>
              </a:buClr>
              <a:buSzPct val="140000"/>
              <a:buFont typeface="Arial" panose="020B0604020202020204" pitchFamily="34" charset="0"/>
              <a:buChar char="•"/>
            </a:pPr>
            <a:r>
              <a:rPr lang="en-US" sz="2400" dirty="0"/>
              <a:t>Do LEAs modify EL programs when longitudinal performance data indicate ELs are not reaching English proficiency within a reasonable period of time, or when former ELs are not participating in the standard instructional program comparable to their never-EL peers?</a:t>
            </a:r>
          </a:p>
          <a:p>
            <a:pPr marL="0" indent="0">
              <a:buNone/>
            </a:pPr>
            <a:endParaRPr lang="en-US" sz="1800" dirty="0"/>
          </a:p>
          <a:p>
            <a:pPr marL="0" indent="0">
              <a:buNone/>
            </a:pPr>
            <a:endParaRPr lang="en-US" sz="1800" dirty="0"/>
          </a:p>
          <a:p>
            <a:pPr marL="0" indent="0">
              <a:buNone/>
            </a:pPr>
            <a:endParaRPr lang="en-US" sz="1800" dirty="0"/>
          </a:p>
          <a:p>
            <a:pPr marL="0" indent="0">
              <a:buClr>
                <a:schemeClr val="tx1"/>
              </a:buClr>
              <a:buNone/>
            </a:pPr>
            <a:endParaRPr lang="en-US" sz="1800" dirty="0"/>
          </a:p>
          <a:p>
            <a:pPr marL="0" indent="0">
              <a:buClr>
                <a:schemeClr val="tx1"/>
              </a:buClr>
              <a:buNone/>
            </a:pPr>
            <a:endParaRPr lang="en-US" sz="1800" dirty="0"/>
          </a:p>
          <a:p>
            <a:pPr marL="0" indent="0">
              <a:buClr>
                <a:schemeClr val="tx1"/>
              </a:buClr>
              <a:buNone/>
            </a:pPr>
            <a:endParaRPr lang="en-US" sz="1800" dirty="0"/>
          </a:p>
        </p:txBody>
      </p:sp>
      <p:sp>
        <p:nvSpPr>
          <p:cNvPr id="8" name="Slide Number Placeholder 7"/>
          <p:cNvSpPr>
            <a:spLocks noGrp="1"/>
          </p:cNvSpPr>
          <p:nvPr>
            <p:ph type="sldNum" sz="quarter" idx="12"/>
          </p:nvPr>
        </p:nvSpPr>
        <p:spPr/>
        <p:txBody>
          <a:bodyPr/>
          <a:lstStyle/>
          <a:p>
            <a:fld id="{51673D77-75BC-424E-BFFA-F0B1EFAD03D4}" type="slidenum">
              <a:rPr lang="en-US" smtClean="0"/>
              <a:pPr/>
              <a:t>13</a:t>
            </a:fld>
            <a:endParaRPr lang="en-US" dirty="0"/>
          </a:p>
        </p:txBody>
      </p:sp>
      <p:sp>
        <p:nvSpPr>
          <p:cNvPr id="6" name="Title 1"/>
          <p:cNvSpPr txBox="1">
            <a:spLocks/>
          </p:cNvSpPr>
          <p:nvPr/>
        </p:nvSpPr>
        <p:spPr>
          <a:xfrm>
            <a:off x="680382" y="918783"/>
            <a:ext cx="8192685" cy="376617"/>
          </a:xfrm>
          <a:prstGeom prst="rect">
            <a:avLst/>
          </a:prstGeom>
          <a:solidFill>
            <a:srgbClr val="17375E"/>
          </a:solidFill>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2000" b="1" dirty="0">
                <a:solidFill>
                  <a:schemeClr val="bg2"/>
                </a:solidFill>
              </a:rPr>
              <a:t>Checklist for Evaluating the Effectiveness of an EL Program, continued </a:t>
            </a:r>
          </a:p>
        </p:txBody>
      </p:sp>
    </p:spTree>
    <p:extLst>
      <p:ext uri="{BB962C8B-B14F-4D97-AF65-F5344CB8AC3E}">
        <p14:creationId xmlns:p14="http://schemas.microsoft.com/office/powerpoint/2010/main" val="203021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B47F2-BD27-4A09-9DBE-B0DA9D445606}"/>
              </a:ext>
            </a:extLst>
          </p:cNvPr>
          <p:cNvPicPr>
            <a:picLocks noChangeAspect="1"/>
          </p:cNvPicPr>
          <p:nvPr/>
        </p:nvPicPr>
        <p:blipFill>
          <a:blip r:embed="rId3"/>
          <a:stretch>
            <a:fillRect/>
          </a:stretch>
        </p:blipFill>
        <p:spPr>
          <a:xfrm>
            <a:off x="6705600" y="3352800"/>
            <a:ext cx="3276600" cy="3193870"/>
          </a:xfrm>
          <a:prstGeom prst="rect">
            <a:avLst/>
          </a:prstGeom>
        </p:spPr>
      </p:pic>
      <p:sp>
        <p:nvSpPr>
          <p:cNvPr id="2" name="Title 1">
            <a:extLst>
              <a:ext uri="{FF2B5EF4-FFF2-40B4-BE49-F238E27FC236}">
                <a16:creationId xmlns:a16="http://schemas.microsoft.com/office/drawing/2014/main" id="{46C882EE-580A-4122-B438-42E878F9F6ED}"/>
              </a:ext>
            </a:extLst>
          </p:cNvPr>
          <p:cNvSpPr>
            <a:spLocks noGrp="1"/>
          </p:cNvSpPr>
          <p:nvPr>
            <p:ph type="title"/>
          </p:nvPr>
        </p:nvSpPr>
        <p:spPr>
          <a:xfrm>
            <a:off x="304800" y="770863"/>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124083F5-47AC-4941-AD08-F0BD354ED12A}"/>
              </a:ext>
            </a:extLst>
          </p:cNvPr>
          <p:cNvSpPr>
            <a:spLocks noGrp="1"/>
          </p:cNvSpPr>
          <p:nvPr>
            <p:ph sz="quarter" idx="1"/>
          </p:nvPr>
        </p:nvSpPr>
        <p:spPr>
          <a:xfrm>
            <a:off x="304800" y="1600200"/>
            <a:ext cx="6781800" cy="4800600"/>
          </a:xfrm>
        </p:spPr>
        <p:txBody>
          <a:bodyPr>
            <a:noAutofit/>
          </a:bodyPr>
          <a:lstStyle/>
          <a:p>
            <a:pPr>
              <a:buClr>
                <a:schemeClr val="accent2">
                  <a:lumMod val="50000"/>
                </a:schemeClr>
              </a:buClr>
              <a:buFont typeface="Wingdings" panose="05000000000000000000" pitchFamily="2" charset="2"/>
              <a:buChar char="q"/>
            </a:pPr>
            <a:r>
              <a:rPr lang="en-US" sz="2400" dirty="0" smtClean="0">
                <a:latin typeface="+mj-lt"/>
              </a:rPr>
              <a:t>What data do we need to </a:t>
            </a:r>
            <a:r>
              <a:rPr lang="en-US" sz="2400" dirty="0">
                <a:latin typeface="+mj-lt"/>
              </a:rPr>
              <a:t>make informed educational decisions regarding our EL program?  H</a:t>
            </a:r>
            <a:r>
              <a:rPr lang="en-US" sz="2400" dirty="0" smtClean="0">
                <a:latin typeface="+mj-lt"/>
              </a:rPr>
              <a:t>ow </a:t>
            </a:r>
            <a:r>
              <a:rPr lang="en-US" sz="2400" dirty="0">
                <a:latin typeface="+mj-lt"/>
              </a:rPr>
              <a:t>and where can we obtain the data?</a:t>
            </a:r>
          </a:p>
          <a:p>
            <a:pPr>
              <a:buClr>
                <a:schemeClr val="accent2">
                  <a:lumMod val="50000"/>
                </a:schemeClr>
              </a:buClr>
              <a:buFont typeface="Wingdings" panose="05000000000000000000" pitchFamily="2" charset="2"/>
              <a:buChar char="q"/>
            </a:pPr>
            <a:r>
              <a:rPr lang="en-US" sz="2400" dirty="0">
                <a:latin typeface="+mj-lt"/>
              </a:rPr>
              <a:t>What formal process do we have in place to regularly analyze our EL </a:t>
            </a:r>
            <a:r>
              <a:rPr lang="en-US" sz="2400" dirty="0" smtClean="0">
                <a:latin typeface="+mj-lt"/>
              </a:rPr>
              <a:t>program and </a:t>
            </a:r>
            <a:r>
              <a:rPr lang="en-US" sz="2400" dirty="0">
                <a:latin typeface="+mj-lt"/>
              </a:rPr>
              <a:t>give opportunities for program stakeholders to provide feedback? </a:t>
            </a:r>
          </a:p>
          <a:p>
            <a:pPr>
              <a:buClr>
                <a:schemeClr val="accent2">
                  <a:lumMod val="50000"/>
                </a:schemeClr>
              </a:buClr>
              <a:buFont typeface="Wingdings" panose="05000000000000000000" pitchFamily="2" charset="2"/>
              <a:buChar char="q"/>
            </a:pPr>
            <a:r>
              <a:rPr lang="en-US" sz="2400" dirty="0">
                <a:latin typeface="+mj-lt"/>
              </a:rPr>
              <a:t>What data management system is in place to collect and maintain our data throughout the </a:t>
            </a:r>
            <a:r>
              <a:rPr lang="en-US" sz="2400" dirty="0" smtClean="0">
                <a:latin typeface="+mj-lt"/>
              </a:rPr>
              <a:t>school year?</a:t>
            </a: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marL="0" indent="0">
              <a:buNone/>
            </a:pPr>
            <a:r>
              <a:rPr lang="en-US" sz="2400" dirty="0"/>
              <a:t>	</a:t>
            </a:r>
          </a:p>
        </p:txBody>
      </p:sp>
    </p:spTree>
    <p:extLst>
      <p:ext uri="{BB962C8B-B14F-4D97-AF65-F5344CB8AC3E}">
        <p14:creationId xmlns:p14="http://schemas.microsoft.com/office/powerpoint/2010/main" val="21461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15</a:t>
            </a:fld>
            <a:endParaRPr lang="en-US"/>
          </a:p>
        </p:txBody>
      </p:sp>
    </p:spTree>
    <p:extLst>
      <p:ext uri="{BB962C8B-B14F-4D97-AF65-F5344CB8AC3E}">
        <p14:creationId xmlns:p14="http://schemas.microsoft.com/office/powerpoint/2010/main" val="214585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53400" cy="381000"/>
          </a:xfrm>
          <a:solidFill>
            <a:srgbClr val="17375E"/>
          </a:solidFill>
        </p:spPr>
        <p:txBody>
          <a:bodyPr>
            <a:noAutofit/>
          </a:bodyPr>
          <a:lstStyle/>
          <a:p>
            <a:r>
              <a:rPr lang="en-US" sz="2000" b="1" dirty="0">
                <a:solidFill>
                  <a:schemeClr val="bg2"/>
                </a:solidFill>
              </a:rPr>
              <a:t>Evaluating the Effectiveness of an EL Program - Tools</a:t>
            </a:r>
            <a:r>
              <a:rPr lang="en-US" sz="1600" b="1" dirty="0">
                <a:solidFill>
                  <a:schemeClr val="bg2"/>
                </a:solidFill>
              </a:rPr>
              <a:t/>
            </a:r>
            <a:br>
              <a:rPr lang="en-US" sz="1600" b="1" dirty="0">
                <a:solidFill>
                  <a:schemeClr val="bg2"/>
                </a:solidFill>
              </a:rPr>
            </a:br>
            <a:endParaRPr lang="en-US" sz="1200" b="1" dirty="0">
              <a:solidFill>
                <a:schemeClr val="bg2"/>
              </a:solidFill>
            </a:endParaRPr>
          </a:p>
        </p:txBody>
      </p:sp>
      <p:sp>
        <p:nvSpPr>
          <p:cNvPr id="5" name="TextBox 4"/>
          <p:cNvSpPr txBox="1"/>
          <p:nvPr/>
        </p:nvSpPr>
        <p:spPr>
          <a:xfrm>
            <a:off x="685800" y="1219200"/>
            <a:ext cx="8153400" cy="338554"/>
          </a:xfrm>
          <a:prstGeom prst="rect">
            <a:avLst/>
          </a:prstGeom>
          <a:solidFill>
            <a:srgbClr val="B7DB57"/>
          </a:solidFill>
        </p:spPr>
        <p:txBody>
          <a:bodyPr wrap="square" rtlCol="0">
            <a:spAutoFit/>
          </a:bodyPr>
          <a:lstStyle/>
          <a:p>
            <a:r>
              <a:rPr lang="en-US" sz="1600" dirty="0">
                <a:latin typeface="+mn-lt"/>
              </a:rPr>
              <a:t>Available at http://www2.ed.gov/about/offices/list/oela/english-learner-toolkit/index.html. </a:t>
            </a:r>
            <a:endParaRPr lang="en-US" sz="1600" b="1" dirty="0">
              <a:latin typeface="+mn-lt"/>
            </a:endParaRPr>
          </a:p>
        </p:txBody>
      </p:sp>
      <p:sp>
        <p:nvSpPr>
          <p:cNvPr id="7" name="Rectangle 6"/>
          <p:cNvSpPr/>
          <p:nvPr/>
        </p:nvSpPr>
        <p:spPr>
          <a:xfrm>
            <a:off x="532453" y="1600200"/>
            <a:ext cx="8306747" cy="4016484"/>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b="1" dirty="0">
                <a:solidFill>
                  <a:schemeClr val="accent2">
                    <a:lumMod val="50000"/>
                  </a:schemeClr>
                </a:solidFill>
                <a:latin typeface="+mj-lt"/>
              </a:rPr>
              <a:t>Tool #1</a:t>
            </a:r>
            <a:r>
              <a:rPr lang="en-US" sz="2400" dirty="0">
                <a:latin typeface="+mj-lt"/>
              </a:rPr>
              <a:t>, </a:t>
            </a:r>
            <a:r>
              <a:rPr lang="en-US" sz="2400" b="1" i="1" dirty="0">
                <a:latin typeface="+mj-lt"/>
              </a:rPr>
              <a:t>Evaluating Programs and Services for English Learners, </a:t>
            </a:r>
            <a:r>
              <a:rPr lang="en-US" sz="2400" dirty="0">
                <a:latin typeface="+mj-lt"/>
              </a:rPr>
              <a:t>offers suggested topics and questions for EL program evaluation</a:t>
            </a:r>
            <a:r>
              <a:rPr lang="en-US" sz="2400" dirty="0" smtClean="0">
                <a:latin typeface="+mj-lt"/>
              </a:rPr>
              <a:t>.</a:t>
            </a:r>
          </a:p>
          <a:p>
            <a:pPr marL="285750" indent="-285750">
              <a:spcBef>
                <a:spcPts val="600"/>
              </a:spcBef>
              <a:buFont typeface="Arial" panose="020B0604020202020204" pitchFamily="34" charset="0"/>
              <a:buChar char="•"/>
            </a:pPr>
            <a:r>
              <a:rPr lang="en-US" sz="2400" b="1" dirty="0" smtClean="0">
                <a:solidFill>
                  <a:schemeClr val="tx2"/>
                </a:solidFill>
                <a:latin typeface="+mj-lt"/>
              </a:rPr>
              <a:t>Tool #2,</a:t>
            </a:r>
            <a:r>
              <a:rPr lang="en-US" sz="2400" dirty="0" smtClean="0">
                <a:latin typeface="+mj-lt"/>
              </a:rPr>
              <a:t> Not applicable to districts.</a:t>
            </a:r>
            <a:endParaRPr lang="en-US" sz="2400" dirty="0">
              <a:latin typeface="+mj-lt"/>
            </a:endParaRPr>
          </a:p>
          <a:p>
            <a:pPr marL="285750" indent="-285750">
              <a:spcBef>
                <a:spcPts val="600"/>
              </a:spcBef>
              <a:buFont typeface="Arial" panose="020B0604020202020204" pitchFamily="34" charset="0"/>
              <a:buChar char="•"/>
            </a:pPr>
            <a:r>
              <a:rPr lang="en-US" sz="2400" b="1" dirty="0">
                <a:solidFill>
                  <a:schemeClr val="accent2">
                    <a:lumMod val="50000"/>
                  </a:schemeClr>
                </a:solidFill>
                <a:latin typeface="+mj-lt"/>
              </a:rPr>
              <a:t>Tool #3</a:t>
            </a:r>
            <a:r>
              <a:rPr lang="en-US" sz="2400" dirty="0">
                <a:latin typeface="+mj-lt"/>
              </a:rPr>
              <a:t>, </a:t>
            </a:r>
            <a:r>
              <a:rPr lang="en-US" sz="2400" b="1" i="1" dirty="0">
                <a:latin typeface="+mj-lt"/>
              </a:rPr>
              <a:t>Improving LEA Systems to Support English Learners, </a:t>
            </a:r>
            <a:r>
              <a:rPr lang="en-US" sz="2400" dirty="0">
                <a:latin typeface="+mj-lt"/>
              </a:rPr>
              <a:t>provides information that may help LEAs strengthen their EL programs.</a:t>
            </a:r>
          </a:p>
          <a:p>
            <a:pPr marL="285750" indent="-285750">
              <a:spcBef>
                <a:spcPts val="600"/>
              </a:spcBef>
              <a:buFont typeface="Arial" panose="020B0604020202020204" pitchFamily="34" charset="0"/>
              <a:buChar char="•"/>
            </a:pPr>
            <a:r>
              <a:rPr lang="en-US" sz="2400" b="1" dirty="0">
                <a:solidFill>
                  <a:schemeClr val="accent2">
                    <a:lumMod val="50000"/>
                  </a:schemeClr>
                </a:solidFill>
                <a:latin typeface="+mj-lt"/>
              </a:rPr>
              <a:t>Tool #4</a:t>
            </a:r>
            <a:r>
              <a:rPr lang="en-US" sz="2400" dirty="0">
                <a:latin typeface="+mj-lt"/>
              </a:rPr>
              <a:t>, </a:t>
            </a:r>
            <a:r>
              <a:rPr lang="en-US" sz="2400" b="1" i="1" dirty="0">
                <a:latin typeface="+mj-lt"/>
              </a:rPr>
              <a:t>Improving School-Based Systems for English Learners, </a:t>
            </a:r>
            <a:r>
              <a:rPr lang="en-US" sz="2400" dirty="0">
                <a:latin typeface="+mj-lt"/>
              </a:rPr>
              <a:t>provides information that may help schools strengthen their EL programs.</a:t>
            </a:r>
          </a:p>
        </p:txBody>
      </p:sp>
      <p:sp>
        <p:nvSpPr>
          <p:cNvPr id="11" name="Slide Number Placeholder 10"/>
          <p:cNvSpPr>
            <a:spLocks noGrp="1"/>
          </p:cNvSpPr>
          <p:nvPr>
            <p:ph type="sldNum" sz="quarter" idx="12"/>
          </p:nvPr>
        </p:nvSpPr>
        <p:spPr/>
        <p:txBody>
          <a:bodyPr/>
          <a:lstStyle/>
          <a:p>
            <a:fld id="{51673D77-75BC-424E-BFFA-F0B1EFAD03D4}" type="slidenum">
              <a:rPr lang="en-US" smtClean="0"/>
              <a:pPr/>
              <a:t>16</a:t>
            </a:fld>
            <a:endParaRPr lang="en-US" dirty="0"/>
          </a:p>
        </p:txBody>
      </p:sp>
    </p:spTree>
    <p:extLst>
      <p:ext uri="{BB962C8B-B14F-4D97-AF65-F5344CB8AC3E}">
        <p14:creationId xmlns:p14="http://schemas.microsoft.com/office/powerpoint/2010/main" val="165882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17</a:t>
            </a:fld>
            <a:endParaRPr lang="en-US" dirty="0"/>
          </a:p>
        </p:txBody>
      </p:sp>
      <p:sp>
        <p:nvSpPr>
          <p:cNvPr id="4" name="Title 1"/>
          <p:cNvSpPr txBox="1">
            <a:spLocks/>
          </p:cNvSpPr>
          <p:nvPr/>
        </p:nvSpPr>
        <p:spPr>
          <a:xfrm>
            <a:off x="571500" y="858834"/>
            <a:ext cx="7848600" cy="838200"/>
          </a:xfrm>
          <a:prstGeom prst="rect">
            <a:avLst/>
          </a:prstGeom>
          <a:solidFill>
            <a:schemeClr val="accent2">
              <a:lumMod val="50000"/>
            </a:schemeClr>
          </a:solidFill>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fontAlgn="auto">
              <a:spcAft>
                <a:spcPts val="0"/>
              </a:spcAft>
            </a:pPr>
            <a:r>
              <a:rPr lang="en-US" sz="2400" b="1" dirty="0">
                <a:solidFill>
                  <a:schemeClr val="bg2"/>
                </a:solidFill>
              </a:rPr>
              <a:t>Tool #1</a:t>
            </a:r>
          </a:p>
          <a:p>
            <a:pPr algn="ctr" defTabSz="914400" fontAlgn="auto">
              <a:spcAft>
                <a:spcPts val="0"/>
              </a:spcAft>
            </a:pPr>
            <a:r>
              <a:rPr lang="en-US" sz="2400" b="1" dirty="0">
                <a:solidFill>
                  <a:schemeClr val="bg2"/>
                </a:solidFill>
              </a:rPr>
              <a:t>Evaluating Programs and Services for English Learners</a:t>
            </a:r>
          </a:p>
        </p:txBody>
      </p:sp>
      <p:sp>
        <p:nvSpPr>
          <p:cNvPr id="6" name="TextBox 5">
            <a:extLst>
              <a:ext uri="{FF2B5EF4-FFF2-40B4-BE49-F238E27FC236}">
                <a16:creationId xmlns:a16="http://schemas.microsoft.com/office/drawing/2014/main" id="{51027132-777B-4A77-9947-A16FC4EE4DD0}"/>
              </a:ext>
            </a:extLst>
          </p:cNvPr>
          <p:cNvSpPr txBox="1"/>
          <p:nvPr/>
        </p:nvSpPr>
        <p:spPr>
          <a:xfrm>
            <a:off x="571500" y="1828800"/>
            <a:ext cx="7848600" cy="400110"/>
          </a:xfrm>
          <a:prstGeom prst="rect">
            <a:avLst/>
          </a:prstGeom>
          <a:solidFill>
            <a:srgbClr val="B7DB57"/>
          </a:solidFill>
        </p:spPr>
        <p:txBody>
          <a:bodyPr wrap="square" rtlCol="0">
            <a:spAutoFit/>
          </a:bodyPr>
          <a:lstStyle/>
          <a:p>
            <a:r>
              <a:rPr lang="en-US" sz="2000" dirty="0">
                <a:latin typeface="+mj-lt"/>
              </a:rPr>
              <a:t>This tool offers suggested topics and questions for EL program evaluation:</a:t>
            </a:r>
            <a:endParaRPr lang="en-US" sz="2000" dirty="0">
              <a:latin typeface="+mn-lt"/>
            </a:endParaRPr>
          </a:p>
        </p:txBody>
      </p:sp>
      <p:pic>
        <p:nvPicPr>
          <p:cNvPr id="10" name="Picture 9">
            <a:extLst>
              <a:ext uri="{FF2B5EF4-FFF2-40B4-BE49-F238E27FC236}">
                <a16:creationId xmlns:a16="http://schemas.microsoft.com/office/drawing/2014/main" id="{DB2BA92A-CA99-437B-996F-159C28300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48717"/>
            <a:ext cx="7886700" cy="2743200"/>
          </a:xfrm>
          <a:prstGeom prst="rect">
            <a:avLst/>
          </a:prstGeom>
        </p:spPr>
      </p:pic>
      <p:sp>
        <p:nvSpPr>
          <p:cNvPr id="11" name="Rectangle 10">
            <a:extLst>
              <a:ext uri="{FF2B5EF4-FFF2-40B4-BE49-F238E27FC236}">
                <a16:creationId xmlns:a16="http://schemas.microsoft.com/office/drawing/2014/main" id="{D12A6082-3524-4652-B58C-2C0416D86E57}"/>
              </a:ext>
            </a:extLst>
          </p:cNvPr>
          <p:cNvSpPr/>
          <p:nvPr/>
        </p:nvSpPr>
        <p:spPr>
          <a:xfrm>
            <a:off x="549965" y="5627840"/>
            <a:ext cx="7870135" cy="400110"/>
          </a:xfrm>
          <a:prstGeom prst="rect">
            <a:avLst/>
          </a:prstGeom>
        </p:spPr>
        <p:txBody>
          <a:bodyPr wrap="square">
            <a:spAutoFit/>
          </a:bodyPr>
          <a:lstStyle/>
          <a:p>
            <a:pPr algn="ctr"/>
            <a:r>
              <a:rPr lang="en-US" sz="2000" b="1" dirty="0">
                <a:latin typeface="+mj-lt"/>
              </a:rPr>
              <a:t>http://www2.ed.gov/about/offices/list/ocr/ell/programeval.html</a:t>
            </a:r>
          </a:p>
        </p:txBody>
      </p:sp>
    </p:spTree>
    <p:extLst>
      <p:ext uri="{BB962C8B-B14F-4D97-AF65-F5344CB8AC3E}">
        <p14:creationId xmlns:p14="http://schemas.microsoft.com/office/powerpoint/2010/main" val="11426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18</a:t>
            </a:fld>
            <a:endParaRPr lang="en-US" dirty="0"/>
          </a:p>
        </p:txBody>
      </p:sp>
      <p:sp>
        <p:nvSpPr>
          <p:cNvPr id="4" name="Title 1"/>
          <p:cNvSpPr txBox="1">
            <a:spLocks/>
          </p:cNvSpPr>
          <p:nvPr/>
        </p:nvSpPr>
        <p:spPr>
          <a:xfrm>
            <a:off x="571500" y="858834"/>
            <a:ext cx="7848600" cy="838200"/>
          </a:xfrm>
          <a:prstGeom prst="rect">
            <a:avLst/>
          </a:prstGeom>
          <a:solidFill>
            <a:schemeClr val="accent2">
              <a:lumMod val="50000"/>
            </a:schemeClr>
          </a:solidFill>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fontAlgn="auto">
              <a:spcAft>
                <a:spcPts val="0"/>
              </a:spcAft>
            </a:pPr>
            <a:r>
              <a:rPr lang="en-US" sz="2400" b="1" dirty="0">
                <a:solidFill>
                  <a:schemeClr val="bg2"/>
                </a:solidFill>
              </a:rPr>
              <a:t>Tool #3</a:t>
            </a:r>
          </a:p>
          <a:p>
            <a:pPr algn="ctr" defTabSz="914400" fontAlgn="auto">
              <a:spcAft>
                <a:spcPts val="0"/>
              </a:spcAft>
            </a:pPr>
            <a:r>
              <a:rPr lang="en-US" sz="2400" b="1" dirty="0">
                <a:solidFill>
                  <a:schemeClr val="bg2"/>
                </a:solidFill>
              </a:rPr>
              <a:t>Improving LEA Systems to Support English Learners</a:t>
            </a:r>
          </a:p>
        </p:txBody>
      </p:sp>
      <p:sp>
        <p:nvSpPr>
          <p:cNvPr id="5" name="TextBox 4">
            <a:extLst>
              <a:ext uri="{FF2B5EF4-FFF2-40B4-BE49-F238E27FC236}">
                <a16:creationId xmlns:a16="http://schemas.microsoft.com/office/drawing/2014/main" id="{5A6C4578-8D06-4748-907A-DD165D2A341C}"/>
              </a:ext>
            </a:extLst>
          </p:cNvPr>
          <p:cNvSpPr txBox="1"/>
          <p:nvPr/>
        </p:nvSpPr>
        <p:spPr>
          <a:xfrm>
            <a:off x="3569208" y="2649022"/>
            <a:ext cx="4850892" cy="3139321"/>
          </a:xfrm>
          <a:prstGeom prst="rect">
            <a:avLst/>
          </a:prstGeom>
          <a:noFill/>
        </p:spPr>
        <p:txBody>
          <a:bodyPr wrap="square" rtlCol="0">
            <a:spAutoFit/>
          </a:bodyPr>
          <a:lstStyle/>
          <a:p>
            <a:pPr marL="457200" indent="-457200">
              <a:spcBef>
                <a:spcPts val="600"/>
              </a:spcBef>
              <a:buFont typeface="+mj-lt"/>
              <a:buAutoNum type="arabicPeriod"/>
            </a:pPr>
            <a:r>
              <a:rPr lang="en-US" sz="2400" dirty="0">
                <a:latin typeface="+mj-lt"/>
              </a:rPr>
              <a:t>Leadership</a:t>
            </a:r>
          </a:p>
          <a:p>
            <a:pPr marL="457200" indent="-457200">
              <a:spcBef>
                <a:spcPts val="600"/>
              </a:spcBef>
              <a:buFont typeface="+mj-lt"/>
              <a:buAutoNum type="arabicPeriod"/>
            </a:pPr>
            <a:r>
              <a:rPr lang="en-US" sz="2400" dirty="0">
                <a:latin typeface="+mj-lt"/>
              </a:rPr>
              <a:t>Personnel</a:t>
            </a:r>
          </a:p>
          <a:p>
            <a:pPr marL="457200" indent="-457200">
              <a:spcBef>
                <a:spcPts val="600"/>
              </a:spcBef>
              <a:buFont typeface="+mj-lt"/>
              <a:buAutoNum type="arabicPeriod"/>
            </a:pPr>
            <a:r>
              <a:rPr lang="en-US" sz="2400" dirty="0">
                <a:latin typeface="+mj-lt"/>
              </a:rPr>
              <a:t>Professional Development</a:t>
            </a:r>
          </a:p>
          <a:p>
            <a:pPr marL="457200" indent="-457200">
              <a:spcBef>
                <a:spcPts val="600"/>
              </a:spcBef>
              <a:buFont typeface="+mj-lt"/>
              <a:buAutoNum type="arabicPeriod"/>
            </a:pPr>
            <a:r>
              <a:rPr lang="en-US" sz="2400" dirty="0">
                <a:latin typeface="+mj-lt"/>
              </a:rPr>
              <a:t>Instructional Program Design</a:t>
            </a:r>
          </a:p>
          <a:p>
            <a:pPr marL="457200" indent="-457200">
              <a:spcBef>
                <a:spcPts val="600"/>
              </a:spcBef>
              <a:buFont typeface="+mj-lt"/>
              <a:buAutoNum type="arabicPeriod"/>
            </a:pPr>
            <a:r>
              <a:rPr lang="en-US" sz="2400" dirty="0">
                <a:latin typeface="+mj-lt"/>
              </a:rPr>
              <a:t>Instructional Implementation</a:t>
            </a:r>
          </a:p>
          <a:p>
            <a:pPr marL="457200" indent="-457200">
              <a:spcBef>
                <a:spcPts val="600"/>
              </a:spcBef>
              <a:buFont typeface="+mj-lt"/>
              <a:buAutoNum type="arabicPeriod"/>
            </a:pPr>
            <a:r>
              <a:rPr lang="en-US" sz="2400" dirty="0">
                <a:latin typeface="+mj-lt"/>
              </a:rPr>
              <a:t>Assessment and Accountability</a:t>
            </a:r>
          </a:p>
          <a:p>
            <a:pPr marL="457200" indent="-457200">
              <a:spcBef>
                <a:spcPts val="600"/>
              </a:spcBef>
              <a:buFont typeface="+mj-lt"/>
              <a:buAutoNum type="arabicPeriod"/>
            </a:pPr>
            <a:r>
              <a:rPr lang="en-US" sz="2400" dirty="0">
                <a:latin typeface="+mj-lt"/>
              </a:rPr>
              <a:t>Parent and Community Outreach</a:t>
            </a:r>
          </a:p>
        </p:txBody>
      </p:sp>
      <p:sp>
        <p:nvSpPr>
          <p:cNvPr id="6" name="TextBox 5">
            <a:extLst>
              <a:ext uri="{FF2B5EF4-FFF2-40B4-BE49-F238E27FC236}">
                <a16:creationId xmlns:a16="http://schemas.microsoft.com/office/drawing/2014/main" id="{51027132-777B-4A77-9947-A16FC4EE4DD0}"/>
              </a:ext>
            </a:extLst>
          </p:cNvPr>
          <p:cNvSpPr txBox="1"/>
          <p:nvPr/>
        </p:nvSpPr>
        <p:spPr>
          <a:xfrm>
            <a:off x="583692" y="1810512"/>
            <a:ext cx="7848600" cy="707886"/>
          </a:xfrm>
          <a:prstGeom prst="rect">
            <a:avLst/>
          </a:prstGeom>
          <a:solidFill>
            <a:srgbClr val="B7DB57"/>
          </a:solidFill>
        </p:spPr>
        <p:txBody>
          <a:bodyPr wrap="square" rtlCol="0">
            <a:spAutoFit/>
          </a:bodyPr>
          <a:lstStyle/>
          <a:p>
            <a:r>
              <a:rPr lang="en-US" sz="2000" dirty="0">
                <a:latin typeface="+mn-lt"/>
              </a:rPr>
              <a:t>This tool may help SEAs evaluate various aspects of their EL programs and services, collect data, and inform instructional program decisions for ELs.</a:t>
            </a:r>
          </a:p>
        </p:txBody>
      </p:sp>
      <p:sp>
        <p:nvSpPr>
          <p:cNvPr id="2" name="TextBox 1">
            <a:extLst>
              <a:ext uri="{FF2B5EF4-FFF2-40B4-BE49-F238E27FC236}">
                <a16:creationId xmlns:a16="http://schemas.microsoft.com/office/drawing/2014/main" id="{075A0F7E-1F6C-4020-8028-58A6A38369D4}"/>
              </a:ext>
            </a:extLst>
          </p:cNvPr>
          <p:cNvSpPr txBox="1"/>
          <p:nvPr/>
        </p:nvSpPr>
        <p:spPr>
          <a:xfrm>
            <a:off x="533400" y="2602856"/>
            <a:ext cx="2895600" cy="3231654"/>
          </a:xfrm>
          <a:prstGeom prst="rect">
            <a:avLst/>
          </a:prstGeom>
          <a:noFill/>
        </p:spPr>
        <p:txBody>
          <a:bodyPr wrap="square" rtlCol="0">
            <a:spAutoFit/>
          </a:bodyPr>
          <a:lstStyle/>
          <a:p>
            <a:r>
              <a:rPr lang="en-US" sz="3600" b="1" dirty="0">
                <a:solidFill>
                  <a:srgbClr val="002060"/>
                </a:solidFill>
                <a:latin typeface="+mj-lt"/>
              </a:rPr>
              <a:t>SEVEN</a:t>
            </a:r>
            <a:r>
              <a:rPr lang="en-US" sz="2000" b="1" dirty="0">
                <a:solidFill>
                  <a:srgbClr val="002060"/>
                </a:solidFill>
                <a:latin typeface="+mj-lt"/>
              </a:rPr>
              <a:t> </a:t>
            </a:r>
            <a:r>
              <a:rPr lang="en-US" sz="2400" b="1" dirty="0">
                <a:solidFill>
                  <a:srgbClr val="002060"/>
                </a:solidFill>
                <a:latin typeface="+mj-lt"/>
              </a:rPr>
              <a:t>DIMENSIONS OF </a:t>
            </a:r>
          </a:p>
          <a:p>
            <a:r>
              <a:rPr lang="en-US" sz="2400" b="1" dirty="0">
                <a:solidFill>
                  <a:srgbClr val="002060"/>
                </a:solidFill>
                <a:latin typeface="+mj-lt"/>
              </a:rPr>
              <a:t>AN LEA’S NEEDS ASSESSMENT: </a:t>
            </a:r>
          </a:p>
          <a:p>
            <a:r>
              <a:rPr lang="en-US" sz="2400" b="1" dirty="0">
                <a:solidFill>
                  <a:srgbClr val="002060"/>
                </a:solidFill>
                <a:latin typeface="+mj-lt"/>
              </a:rPr>
              <a:t>THE PROMOTING EXCELLENCE APPRAISAL SYSTEM (PEAS)</a:t>
            </a:r>
            <a:endParaRPr lang="en-US" sz="2400" dirty="0">
              <a:solidFill>
                <a:srgbClr val="002060"/>
              </a:solidFill>
              <a:latin typeface="+mj-lt"/>
            </a:endParaRPr>
          </a:p>
        </p:txBody>
      </p:sp>
      <p:sp>
        <p:nvSpPr>
          <p:cNvPr id="7" name="TextBox 6">
            <a:extLst>
              <a:ext uri="{FF2B5EF4-FFF2-40B4-BE49-F238E27FC236}">
                <a16:creationId xmlns:a16="http://schemas.microsoft.com/office/drawing/2014/main" id="{4F127B40-4305-40BF-A84D-73F9598284B3}"/>
              </a:ext>
            </a:extLst>
          </p:cNvPr>
          <p:cNvSpPr txBox="1"/>
          <p:nvPr/>
        </p:nvSpPr>
        <p:spPr>
          <a:xfrm>
            <a:off x="533400" y="5918967"/>
            <a:ext cx="7772400" cy="646331"/>
          </a:xfrm>
          <a:prstGeom prst="rect">
            <a:avLst/>
          </a:prstGeom>
          <a:noFill/>
        </p:spPr>
        <p:txBody>
          <a:bodyPr wrap="square" rtlCol="0">
            <a:spAutoFit/>
          </a:bodyPr>
          <a:lstStyle/>
          <a:p>
            <a:r>
              <a:rPr lang="en-US" dirty="0">
                <a:latin typeface="+mj-lt"/>
              </a:rPr>
              <a:t>https://www.researchgate.net/publication/235625353_Evaluation_of_Arlington_Public_Schools_Programs_for_English_Language_Learners</a:t>
            </a:r>
          </a:p>
        </p:txBody>
      </p:sp>
    </p:spTree>
    <p:extLst>
      <p:ext uri="{BB962C8B-B14F-4D97-AF65-F5344CB8AC3E}">
        <p14:creationId xmlns:p14="http://schemas.microsoft.com/office/powerpoint/2010/main" val="237681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19</a:t>
            </a:fld>
            <a:endParaRPr lang="en-US" dirty="0"/>
          </a:p>
        </p:txBody>
      </p:sp>
      <p:sp>
        <p:nvSpPr>
          <p:cNvPr id="4" name="Title 1"/>
          <p:cNvSpPr txBox="1">
            <a:spLocks/>
          </p:cNvSpPr>
          <p:nvPr/>
        </p:nvSpPr>
        <p:spPr>
          <a:xfrm>
            <a:off x="571500" y="858834"/>
            <a:ext cx="7848600" cy="838200"/>
          </a:xfrm>
          <a:prstGeom prst="rect">
            <a:avLst/>
          </a:prstGeom>
          <a:solidFill>
            <a:schemeClr val="accent2">
              <a:lumMod val="50000"/>
            </a:schemeClr>
          </a:solidFill>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fontAlgn="auto">
              <a:spcAft>
                <a:spcPts val="0"/>
              </a:spcAft>
            </a:pPr>
            <a:r>
              <a:rPr lang="en-US" sz="2400" b="1" dirty="0">
                <a:solidFill>
                  <a:schemeClr val="bg2"/>
                </a:solidFill>
              </a:rPr>
              <a:t>Tool #3 continued</a:t>
            </a:r>
          </a:p>
          <a:p>
            <a:pPr algn="ctr" defTabSz="914400" fontAlgn="auto">
              <a:spcAft>
                <a:spcPts val="0"/>
              </a:spcAft>
            </a:pPr>
            <a:r>
              <a:rPr lang="en-US" sz="2400" b="1" dirty="0">
                <a:solidFill>
                  <a:schemeClr val="bg2"/>
                </a:solidFill>
              </a:rPr>
              <a:t>Improving LEA Systems to Support English Learners</a:t>
            </a:r>
          </a:p>
        </p:txBody>
      </p:sp>
      <p:sp>
        <p:nvSpPr>
          <p:cNvPr id="5" name="TextBox 4">
            <a:extLst>
              <a:ext uri="{FF2B5EF4-FFF2-40B4-BE49-F238E27FC236}">
                <a16:creationId xmlns:a16="http://schemas.microsoft.com/office/drawing/2014/main" id="{5A6C4578-8D06-4748-907A-DD165D2A341C}"/>
              </a:ext>
            </a:extLst>
          </p:cNvPr>
          <p:cNvSpPr txBox="1"/>
          <p:nvPr/>
        </p:nvSpPr>
        <p:spPr>
          <a:xfrm>
            <a:off x="571500" y="3633576"/>
            <a:ext cx="8125442" cy="400110"/>
          </a:xfrm>
          <a:prstGeom prst="rect">
            <a:avLst/>
          </a:prstGeom>
          <a:noFill/>
        </p:spPr>
        <p:txBody>
          <a:bodyPr wrap="square" rtlCol="0">
            <a:spAutoFit/>
          </a:bodyPr>
          <a:lstStyle/>
          <a:p>
            <a:pPr>
              <a:spcBef>
                <a:spcPts val="600"/>
              </a:spcBef>
            </a:pPr>
            <a:endParaRPr lang="en-US" sz="2000" dirty="0">
              <a:latin typeface="+mj-lt"/>
            </a:endParaRPr>
          </a:p>
        </p:txBody>
      </p:sp>
      <p:pic>
        <p:nvPicPr>
          <p:cNvPr id="10" name="Picture 9">
            <a:extLst>
              <a:ext uri="{FF2B5EF4-FFF2-40B4-BE49-F238E27FC236}">
                <a16:creationId xmlns:a16="http://schemas.microsoft.com/office/drawing/2014/main" id="{F93A4D70-7942-4A15-B9AC-9CE77769F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751664"/>
            <a:ext cx="7889998" cy="3293645"/>
          </a:xfrm>
          <a:prstGeom prst="rect">
            <a:avLst/>
          </a:prstGeom>
        </p:spPr>
      </p:pic>
      <p:sp>
        <p:nvSpPr>
          <p:cNvPr id="11" name="TextBox 10">
            <a:extLst>
              <a:ext uri="{FF2B5EF4-FFF2-40B4-BE49-F238E27FC236}">
                <a16:creationId xmlns:a16="http://schemas.microsoft.com/office/drawing/2014/main" id="{4CDCC3BC-A4D9-4582-85CF-E5E8E00B44DF}"/>
              </a:ext>
            </a:extLst>
          </p:cNvPr>
          <p:cNvSpPr txBox="1"/>
          <p:nvPr/>
        </p:nvSpPr>
        <p:spPr>
          <a:xfrm>
            <a:off x="571500" y="1741863"/>
            <a:ext cx="7848600" cy="1015663"/>
          </a:xfrm>
          <a:prstGeom prst="rect">
            <a:avLst/>
          </a:prstGeom>
          <a:solidFill>
            <a:srgbClr val="B7DB57"/>
          </a:solidFill>
        </p:spPr>
        <p:txBody>
          <a:bodyPr wrap="square" rtlCol="0">
            <a:spAutoFit/>
          </a:bodyPr>
          <a:lstStyle/>
          <a:p>
            <a:r>
              <a:rPr lang="en-US" sz="2000" dirty="0">
                <a:latin typeface="+mn-lt"/>
              </a:rPr>
              <a:t>The following tool is excerpted from one of the seven dimensions—I</a:t>
            </a:r>
            <a:r>
              <a:rPr lang="en-US" sz="2000" b="1" dirty="0">
                <a:latin typeface="+mn-lt"/>
              </a:rPr>
              <a:t>nstructional Program Design</a:t>
            </a:r>
            <a:r>
              <a:rPr lang="en-US" sz="2000" dirty="0">
                <a:latin typeface="+mn-lt"/>
              </a:rPr>
              <a:t>. In this tool, the term “ELL” (English Language Learner) is used to refer to “EL” (English Learner).</a:t>
            </a:r>
          </a:p>
        </p:txBody>
      </p:sp>
    </p:spTree>
    <p:extLst>
      <p:ext uri="{BB962C8B-B14F-4D97-AF65-F5344CB8AC3E}">
        <p14:creationId xmlns:p14="http://schemas.microsoft.com/office/powerpoint/2010/main" val="261563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98178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20</a:t>
            </a:fld>
            <a:endParaRPr lang="en-US" dirty="0"/>
          </a:p>
        </p:txBody>
      </p:sp>
      <p:sp>
        <p:nvSpPr>
          <p:cNvPr id="4" name="Title 1"/>
          <p:cNvSpPr txBox="1">
            <a:spLocks/>
          </p:cNvSpPr>
          <p:nvPr/>
        </p:nvSpPr>
        <p:spPr>
          <a:xfrm>
            <a:off x="571500" y="858834"/>
            <a:ext cx="7848600" cy="838200"/>
          </a:xfrm>
          <a:prstGeom prst="rect">
            <a:avLst/>
          </a:prstGeom>
          <a:solidFill>
            <a:schemeClr val="accent2">
              <a:lumMod val="50000"/>
            </a:schemeClr>
          </a:solidFill>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fontAlgn="auto">
              <a:spcAft>
                <a:spcPts val="0"/>
              </a:spcAft>
            </a:pPr>
            <a:r>
              <a:rPr lang="en-US" sz="2400" b="1" dirty="0">
                <a:solidFill>
                  <a:schemeClr val="bg2"/>
                </a:solidFill>
              </a:rPr>
              <a:t>Tool #3 continued</a:t>
            </a:r>
          </a:p>
          <a:p>
            <a:pPr algn="ctr" defTabSz="914400" fontAlgn="auto">
              <a:spcAft>
                <a:spcPts val="0"/>
              </a:spcAft>
            </a:pPr>
            <a:r>
              <a:rPr lang="en-US" sz="2400" b="1" dirty="0">
                <a:solidFill>
                  <a:schemeClr val="bg2"/>
                </a:solidFill>
              </a:rPr>
              <a:t>Improving LEA Systems to Support English Learners</a:t>
            </a:r>
          </a:p>
        </p:txBody>
      </p:sp>
      <p:sp>
        <p:nvSpPr>
          <p:cNvPr id="5" name="TextBox 4">
            <a:extLst>
              <a:ext uri="{FF2B5EF4-FFF2-40B4-BE49-F238E27FC236}">
                <a16:creationId xmlns:a16="http://schemas.microsoft.com/office/drawing/2014/main" id="{5A6C4578-8D06-4748-907A-DD165D2A341C}"/>
              </a:ext>
            </a:extLst>
          </p:cNvPr>
          <p:cNvSpPr txBox="1"/>
          <p:nvPr/>
        </p:nvSpPr>
        <p:spPr>
          <a:xfrm>
            <a:off x="571500" y="3633576"/>
            <a:ext cx="8125442" cy="400110"/>
          </a:xfrm>
          <a:prstGeom prst="rect">
            <a:avLst/>
          </a:prstGeom>
          <a:noFill/>
        </p:spPr>
        <p:txBody>
          <a:bodyPr wrap="square" rtlCol="0">
            <a:spAutoFit/>
          </a:bodyPr>
          <a:lstStyle/>
          <a:p>
            <a:pPr>
              <a:spcBef>
                <a:spcPts val="600"/>
              </a:spcBef>
            </a:pPr>
            <a:endParaRPr lang="en-US" sz="2000" dirty="0">
              <a:latin typeface="+mj-lt"/>
            </a:endParaRPr>
          </a:p>
        </p:txBody>
      </p:sp>
      <p:pic>
        <p:nvPicPr>
          <p:cNvPr id="6" name="Picture 5">
            <a:extLst>
              <a:ext uri="{FF2B5EF4-FFF2-40B4-BE49-F238E27FC236}">
                <a16:creationId xmlns:a16="http://schemas.microsoft.com/office/drawing/2014/main" id="{D7872847-ADD1-48CA-B12F-1D61AE70B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58" y="3253154"/>
            <a:ext cx="7866642" cy="3157401"/>
          </a:xfrm>
          <a:prstGeom prst="rect">
            <a:avLst/>
          </a:prstGeom>
        </p:spPr>
      </p:pic>
      <p:pic>
        <p:nvPicPr>
          <p:cNvPr id="11" name="Picture 10">
            <a:extLst>
              <a:ext uri="{FF2B5EF4-FFF2-40B4-BE49-F238E27FC236}">
                <a16:creationId xmlns:a16="http://schemas.microsoft.com/office/drawing/2014/main" id="{556C4AD1-3425-4BA1-85CD-B73FCC31E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2727737"/>
            <a:ext cx="7874497" cy="548863"/>
          </a:xfrm>
          <a:prstGeom prst="rect">
            <a:avLst/>
          </a:prstGeom>
        </p:spPr>
      </p:pic>
      <p:sp>
        <p:nvSpPr>
          <p:cNvPr id="12" name="TextBox 11">
            <a:extLst>
              <a:ext uri="{FF2B5EF4-FFF2-40B4-BE49-F238E27FC236}">
                <a16:creationId xmlns:a16="http://schemas.microsoft.com/office/drawing/2014/main" id="{A0319291-4A61-46A3-80A5-2619AF555B73}"/>
              </a:ext>
            </a:extLst>
          </p:cNvPr>
          <p:cNvSpPr txBox="1"/>
          <p:nvPr/>
        </p:nvSpPr>
        <p:spPr>
          <a:xfrm>
            <a:off x="571500" y="1741863"/>
            <a:ext cx="7848600" cy="1015663"/>
          </a:xfrm>
          <a:prstGeom prst="rect">
            <a:avLst/>
          </a:prstGeom>
          <a:solidFill>
            <a:srgbClr val="B7DB57"/>
          </a:solidFill>
        </p:spPr>
        <p:txBody>
          <a:bodyPr wrap="square" rtlCol="0">
            <a:spAutoFit/>
          </a:bodyPr>
          <a:lstStyle/>
          <a:p>
            <a:r>
              <a:rPr lang="en-US" sz="2000" dirty="0">
                <a:latin typeface="+mn-lt"/>
              </a:rPr>
              <a:t>The following tool is excerpted from just </a:t>
            </a:r>
            <a:r>
              <a:rPr lang="en-US" sz="2000" b="1" u="sng" dirty="0">
                <a:latin typeface="+mn-lt"/>
              </a:rPr>
              <a:t>one</a:t>
            </a:r>
            <a:r>
              <a:rPr lang="en-US" sz="2000" dirty="0">
                <a:latin typeface="+mn-lt"/>
              </a:rPr>
              <a:t> of the seven dimensions—I</a:t>
            </a:r>
            <a:r>
              <a:rPr lang="en-US" sz="2000" b="1" dirty="0">
                <a:latin typeface="+mn-lt"/>
              </a:rPr>
              <a:t>nstructional Program Design</a:t>
            </a:r>
            <a:r>
              <a:rPr lang="en-US" sz="2000" dirty="0">
                <a:latin typeface="+mn-lt"/>
              </a:rPr>
              <a:t>. In this tool, the term “ELL” (English Language Learner) is used to refer to “EL” (English Learner).</a:t>
            </a:r>
          </a:p>
        </p:txBody>
      </p:sp>
    </p:spTree>
    <p:extLst>
      <p:ext uri="{BB962C8B-B14F-4D97-AF65-F5344CB8AC3E}">
        <p14:creationId xmlns:p14="http://schemas.microsoft.com/office/powerpoint/2010/main" val="117849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21</a:t>
            </a:fld>
            <a:endParaRPr lang="en-US" dirty="0"/>
          </a:p>
        </p:txBody>
      </p:sp>
      <p:sp>
        <p:nvSpPr>
          <p:cNvPr id="4" name="Title 1"/>
          <p:cNvSpPr txBox="1">
            <a:spLocks/>
          </p:cNvSpPr>
          <p:nvPr/>
        </p:nvSpPr>
        <p:spPr>
          <a:xfrm>
            <a:off x="571500" y="858834"/>
            <a:ext cx="7848600" cy="838200"/>
          </a:xfrm>
          <a:prstGeom prst="rect">
            <a:avLst/>
          </a:prstGeom>
          <a:solidFill>
            <a:schemeClr val="accent2">
              <a:lumMod val="50000"/>
            </a:schemeClr>
          </a:solidFill>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fontAlgn="auto">
              <a:spcAft>
                <a:spcPts val="0"/>
              </a:spcAft>
            </a:pPr>
            <a:r>
              <a:rPr lang="en-US" sz="2400" b="1" dirty="0">
                <a:solidFill>
                  <a:schemeClr val="bg2"/>
                </a:solidFill>
              </a:rPr>
              <a:t>Tool #3 continued</a:t>
            </a:r>
          </a:p>
          <a:p>
            <a:pPr algn="ctr" defTabSz="914400" fontAlgn="auto">
              <a:spcAft>
                <a:spcPts val="0"/>
              </a:spcAft>
            </a:pPr>
            <a:r>
              <a:rPr lang="en-US" sz="2400" b="1" dirty="0">
                <a:solidFill>
                  <a:schemeClr val="bg2"/>
                </a:solidFill>
              </a:rPr>
              <a:t>Improving LEA Systems to Support English Learners</a:t>
            </a:r>
          </a:p>
        </p:txBody>
      </p:sp>
      <p:sp>
        <p:nvSpPr>
          <p:cNvPr id="5" name="TextBox 4">
            <a:extLst>
              <a:ext uri="{FF2B5EF4-FFF2-40B4-BE49-F238E27FC236}">
                <a16:creationId xmlns:a16="http://schemas.microsoft.com/office/drawing/2014/main" id="{5A6C4578-8D06-4748-907A-DD165D2A341C}"/>
              </a:ext>
            </a:extLst>
          </p:cNvPr>
          <p:cNvSpPr txBox="1"/>
          <p:nvPr/>
        </p:nvSpPr>
        <p:spPr>
          <a:xfrm>
            <a:off x="571500" y="3633576"/>
            <a:ext cx="8125442" cy="400110"/>
          </a:xfrm>
          <a:prstGeom prst="rect">
            <a:avLst/>
          </a:prstGeom>
          <a:noFill/>
        </p:spPr>
        <p:txBody>
          <a:bodyPr wrap="square" rtlCol="0">
            <a:spAutoFit/>
          </a:bodyPr>
          <a:lstStyle/>
          <a:p>
            <a:pPr>
              <a:spcBef>
                <a:spcPts val="600"/>
              </a:spcBef>
            </a:pPr>
            <a:endParaRPr lang="en-US" sz="2000" dirty="0">
              <a:latin typeface="+mj-lt"/>
            </a:endParaRPr>
          </a:p>
        </p:txBody>
      </p:sp>
      <p:pic>
        <p:nvPicPr>
          <p:cNvPr id="6" name="Picture 5">
            <a:extLst>
              <a:ext uri="{FF2B5EF4-FFF2-40B4-BE49-F238E27FC236}">
                <a16:creationId xmlns:a16="http://schemas.microsoft.com/office/drawing/2014/main" id="{76C8C8D3-141C-4ED9-8339-2BE034D5C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590800"/>
            <a:ext cx="7848600" cy="3886200"/>
          </a:xfrm>
          <a:prstGeom prst="rect">
            <a:avLst/>
          </a:prstGeom>
        </p:spPr>
      </p:pic>
      <p:sp>
        <p:nvSpPr>
          <p:cNvPr id="8" name="TextBox 7">
            <a:extLst>
              <a:ext uri="{FF2B5EF4-FFF2-40B4-BE49-F238E27FC236}">
                <a16:creationId xmlns:a16="http://schemas.microsoft.com/office/drawing/2014/main" id="{946F9417-3875-4B67-9B80-DBA1415F2585}"/>
              </a:ext>
            </a:extLst>
          </p:cNvPr>
          <p:cNvSpPr txBox="1"/>
          <p:nvPr/>
        </p:nvSpPr>
        <p:spPr>
          <a:xfrm>
            <a:off x="571500" y="1741863"/>
            <a:ext cx="7848600" cy="1015663"/>
          </a:xfrm>
          <a:prstGeom prst="rect">
            <a:avLst/>
          </a:prstGeom>
          <a:solidFill>
            <a:srgbClr val="B7DB57"/>
          </a:solidFill>
        </p:spPr>
        <p:txBody>
          <a:bodyPr wrap="square" rtlCol="0">
            <a:spAutoFit/>
          </a:bodyPr>
          <a:lstStyle/>
          <a:p>
            <a:r>
              <a:rPr lang="en-US" sz="2000" dirty="0">
                <a:latin typeface="+mn-lt"/>
              </a:rPr>
              <a:t>The following tool is excerpted from one of the seven dimensions—I</a:t>
            </a:r>
            <a:r>
              <a:rPr lang="en-US" sz="2000" b="1" dirty="0">
                <a:latin typeface="+mn-lt"/>
              </a:rPr>
              <a:t>nstructional Program Design</a:t>
            </a:r>
            <a:r>
              <a:rPr lang="en-US" sz="2000" dirty="0">
                <a:latin typeface="+mn-lt"/>
              </a:rPr>
              <a:t>. In this tool, the term “ELL” (English Language Learner) is used to refer to “EL” (English Learner).</a:t>
            </a:r>
          </a:p>
        </p:txBody>
      </p:sp>
    </p:spTree>
    <p:extLst>
      <p:ext uri="{BB962C8B-B14F-4D97-AF65-F5344CB8AC3E}">
        <p14:creationId xmlns:p14="http://schemas.microsoft.com/office/powerpoint/2010/main" val="199277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B47F2-BD27-4A09-9DBE-B0DA9D445606}"/>
              </a:ext>
            </a:extLst>
          </p:cNvPr>
          <p:cNvPicPr>
            <a:picLocks noChangeAspect="1"/>
          </p:cNvPicPr>
          <p:nvPr/>
        </p:nvPicPr>
        <p:blipFill>
          <a:blip r:embed="rId3"/>
          <a:stretch>
            <a:fillRect/>
          </a:stretch>
        </p:blipFill>
        <p:spPr>
          <a:xfrm>
            <a:off x="6705600" y="3429000"/>
            <a:ext cx="3276600" cy="3193870"/>
          </a:xfrm>
          <a:prstGeom prst="rect">
            <a:avLst/>
          </a:prstGeom>
        </p:spPr>
      </p:pic>
      <p:sp>
        <p:nvSpPr>
          <p:cNvPr id="2" name="Title 1">
            <a:extLst>
              <a:ext uri="{FF2B5EF4-FFF2-40B4-BE49-F238E27FC236}">
                <a16:creationId xmlns:a16="http://schemas.microsoft.com/office/drawing/2014/main" id="{46C882EE-580A-4122-B438-42E878F9F6ED}"/>
              </a:ext>
            </a:extLst>
          </p:cNvPr>
          <p:cNvSpPr>
            <a:spLocks noGrp="1"/>
          </p:cNvSpPr>
          <p:nvPr>
            <p:ph type="title"/>
          </p:nvPr>
        </p:nvSpPr>
        <p:spPr>
          <a:xfrm>
            <a:off x="304800" y="770863"/>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124083F5-47AC-4941-AD08-F0BD354ED12A}"/>
              </a:ext>
            </a:extLst>
          </p:cNvPr>
          <p:cNvSpPr>
            <a:spLocks noGrp="1"/>
          </p:cNvSpPr>
          <p:nvPr>
            <p:ph sz="quarter" idx="1"/>
          </p:nvPr>
        </p:nvSpPr>
        <p:spPr>
          <a:xfrm>
            <a:off x="304800" y="1755921"/>
            <a:ext cx="6629400" cy="4343400"/>
          </a:xfrm>
        </p:spPr>
        <p:txBody>
          <a:bodyPr>
            <a:noAutofit/>
          </a:bodyPr>
          <a:lstStyle/>
          <a:p>
            <a:pPr>
              <a:buClr>
                <a:schemeClr val="accent2">
                  <a:lumMod val="50000"/>
                </a:schemeClr>
              </a:buClr>
              <a:buFont typeface="Wingdings" panose="05000000000000000000" pitchFamily="2" charset="2"/>
              <a:buChar char="q"/>
            </a:pPr>
            <a:r>
              <a:rPr lang="en-US" sz="2400" dirty="0">
                <a:latin typeface="+mj-lt"/>
              </a:rPr>
              <a:t>How can the Performance Evaluation Appraisal System (PEAS) and the seven dimensions of an LEA’s needs assessment support </a:t>
            </a:r>
            <a:r>
              <a:rPr lang="en-US" sz="2400" dirty="0" smtClean="0">
                <a:latin typeface="+mj-lt"/>
              </a:rPr>
              <a:t>our </a:t>
            </a:r>
            <a:r>
              <a:rPr lang="en-US" sz="2400" dirty="0">
                <a:latin typeface="+mj-lt"/>
              </a:rPr>
              <a:t>EL Program?</a:t>
            </a:r>
          </a:p>
          <a:p>
            <a:pPr>
              <a:buClr>
                <a:schemeClr val="accent2">
                  <a:lumMod val="50000"/>
                </a:schemeClr>
              </a:buClr>
              <a:buFont typeface="Wingdings" panose="05000000000000000000" pitchFamily="2" charset="2"/>
              <a:buChar char="q"/>
            </a:pPr>
            <a:r>
              <a:rPr lang="en-US" sz="2400" dirty="0">
                <a:latin typeface="+mj-lt"/>
              </a:rPr>
              <a:t>What professional development opportunities are available to maximize improvements in </a:t>
            </a:r>
            <a:r>
              <a:rPr lang="en-US" sz="2400" dirty="0" smtClean="0">
                <a:latin typeface="+mj-lt"/>
              </a:rPr>
              <a:t>our </a:t>
            </a:r>
            <a:r>
              <a:rPr lang="en-US" sz="2400" dirty="0">
                <a:latin typeface="+mj-lt"/>
              </a:rPr>
              <a:t>EL Program?</a:t>
            </a:r>
          </a:p>
          <a:p>
            <a:pPr>
              <a:buClr>
                <a:schemeClr val="accent2">
                  <a:lumMod val="50000"/>
                </a:schemeClr>
              </a:buClr>
              <a:buFont typeface="Wingdings" panose="05000000000000000000" pitchFamily="2" charset="2"/>
              <a:buChar char="q"/>
            </a:pPr>
            <a:r>
              <a:rPr lang="en-US" sz="2400" dirty="0">
                <a:latin typeface="+mj-lt"/>
              </a:rPr>
              <a:t>How can </a:t>
            </a:r>
            <a:r>
              <a:rPr lang="en-US" sz="2400" dirty="0" smtClean="0">
                <a:latin typeface="+mj-lt"/>
              </a:rPr>
              <a:t>parent </a:t>
            </a:r>
            <a:r>
              <a:rPr lang="en-US" sz="2400" dirty="0">
                <a:latin typeface="+mj-lt"/>
              </a:rPr>
              <a:t>and community outreach assist </a:t>
            </a:r>
            <a:r>
              <a:rPr lang="en-US" sz="2400" dirty="0" smtClean="0">
                <a:latin typeface="+mj-lt"/>
              </a:rPr>
              <a:t>us with </a:t>
            </a:r>
            <a:r>
              <a:rPr lang="en-US" sz="2400" dirty="0">
                <a:latin typeface="+mj-lt"/>
              </a:rPr>
              <a:t>efforts to improve </a:t>
            </a:r>
            <a:r>
              <a:rPr lang="en-US" sz="2400" dirty="0" smtClean="0">
                <a:latin typeface="+mj-lt"/>
              </a:rPr>
              <a:t>our EL </a:t>
            </a:r>
            <a:r>
              <a:rPr lang="en-US" sz="2400" dirty="0">
                <a:latin typeface="+mj-lt"/>
              </a:rPr>
              <a:t>Program?</a:t>
            </a: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a:buClr>
                <a:schemeClr val="accent2">
                  <a:lumMod val="50000"/>
                </a:schemeClr>
              </a:buClr>
              <a:buFont typeface="Wingdings" panose="05000000000000000000" pitchFamily="2" charset="2"/>
              <a:buChar char="q"/>
            </a:pPr>
            <a:endParaRPr lang="en-US" sz="2400" dirty="0">
              <a:latin typeface="+mj-lt"/>
            </a:endParaRPr>
          </a:p>
          <a:p>
            <a:pPr marL="0" indent="0">
              <a:buNone/>
            </a:pPr>
            <a:r>
              <a:rPr lang="en-US" sz="2400" dirty="0">
                <a:latin typeface="+mj-lt"/>
              </a:rPr>
              <a:t>	</a:t>
            </a:r>
          </a:p>
        </p:txBody>
      </p:sp>
    </p:spTree>
    <p:extLst>
      <p:ext uri="{BB962C8B-B14F-4D97-AF65-F5344CB8AC3E}">
        <p14:creationId xmlns:p14="http://schemas.microsoft.com/office/powerpoint/2010/main" val="245924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673D77-75BC-424E-BFFA-F0B1EFAD03D4}" type="slidenum">
              <a:rPr lang="en-US" smtClean="0"/>
              <a:pPr/>
              <a:t>23</a:t>
            </a:fld>
            <a:endParaRPr lang="en-US" dirty="0"/>
          </a:p>
        </p:txBody>
      </p:sp>
      <p:sp>
        <p:nvSpPr>
          <p:cNvPr id="4" name="Title 1"/>
          <p:cNvSpPr txBox="1">
            <a:spLocks/>
          </p:cNvSpPr>
          <p:nvPr/>
        </p:nvSpPr>
        <p:spPr>
          <a:xfrm>
            <a:off x="571500" y="858834"/>
            <a:ext cx="7848600" cy="838200"/>
          </a:xfrm>
          <a:prstGeom prst="rect">
            <a:avLst/>
          </a:prstGeom>
          <a:solidFill>
            <a:schemeClr val="accent2">
              <a:lumMod val="50000"/>
            </a:schemeClr>
          </a:solidFill>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defTabSz="914400" fontAlgn="auto">
              <a:spcAft>
                <a:spcPts val="0"/>
              </a:spcAft>
            </a:pPr>
            <a:r>
              <a:rPr lang="en-US" sz="2400" b="1" dirty="0">
                <a:solidFill>
                  <a:schemeClr val="bg2"/>
                </a:solidFill>
              </a:rPr>
              <a:t>Tool #4</a:t>
            </a:r>
          </a:p>
          <a:p>
            <a:pPr algn="ctr" defTabSz="914400" fontAlgn="auto">
              <a:spcAft>
                <a:spcPts val="0"/>
              </a:spcAft>
            </a:pPr>
            <a:r>
              <a:rPr lang="en-US" sz="2400" b="1" dirty="0">
                <a:solidFill>
                  <a:schemeClr val="bg2"/>
                </a:solidFill>
              </a:rPr>
              <a:t>Improving School-Based Systems for English Learners</a:t>
            </a:r>
          </a:p>
        </p:txBody>
      </p:sp>
      <p:sp>
        <p:nvSpPr>
          <p:cNvPr id="6" name="TextBox 5">
            <a:extLst>
              <a:ext uri="{FF2B5EF4-FFF2-40B4-BE49-F238E27FC236}">
                <a16:creationId xmlns:a16="http://schemas.microsoft.com/office/drawing/2014/main" id="{51027132-777B-4A77-9947-A16FC4EE4DD0}"/>
              </a:ext>
            </a:extLst>
          </p:cNvPr>
          <p:cNvSpPr txBox="1"/>
          <p:nvPr/>
        </p:nvSpPr>
        <p:spPr>
          <a:xfrm>
            <a:off x="583692" y="1810512"/>
            <a:ext cx="7848600" cy="400110"/>
          </a:xfrm>
          <a:prstGeom prst="rect">
            <a:avLst/>
          </a:prstGeom>
          <a:solidFill>
            <a:srgbClr val="B7DB57"/>
          </a:solidFill>
        </p:spPr>
        <p:txBody>
          <a:bodyPr wrap="square" rtlCol="0">
            <a:spAutoFit/>
          </a:bodyPr>
          <a:lstStyle/>
          <a:p>
            <a:pPr algn="ctr"/>
            <a:r>
              <a:rPr lang="en-US" sz="2000" dirty="0">
                <a:latin typeface="+mj-lt"/>
              </a:rPr>
              <a:t>http://ies.ed.gov/ncee/edlabs/regions/northeast/pdf/REL_2014027.pdf</a:t>
            </a:r>
          </a:p>
        </p:txBody>
      </p:sp>
      <p:pic>
        <p:nvPicPr>
          <p:cNvPr id="7" name="Picture 6">
            <a:extLst>
              <a:ext uri="{FF2B5EF4-FFF2-40B4-BE49-F238E27FC236}">
                <a16:creationId xmlns:a16="http://schemas.microsoft.com/office/drawing/2014/main" id="{027EE6A3-3E95-4F9B-A55A-C36B167AB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720" y="2324100"/>
            <a:ext cx="6562544" cy="2764001"/>
          </a:xfrm>
          <a:prstGeom prst="rect">
            <a:avLst/>
          </a:prstGeom>
        </p:spPr>
      </p:pic>
      <p:sp>
        <p:nvSpPr>
          <p:cNvPr id="8" name="TextBox 7">
            <a:extLst>
              <a:ext uri="{FF2B5EF4-FFF2-40B4-BE49-F238E27FC236}">
                <a16:creationId xmlns:a16="http://schemas.microsoft.com/office/drawing/2014/main" id="{BD7DA5B6-49C9-4829-A92F-1E6FA33BBE20}"/>
              </a:ext>
            </a:extLst>
          </p:cNvPr>
          <p:cNvSpPr txBox="1"/>
          <p:nvPr/>
        </p:nvSpPr>
        <p:spPr>
          <a:xfrm>
            <a:off x="583692" y="5218144"/>
            <a:ext cx="7836408" cy="1077218"/>
          </a:xfrm>
          <a:prstGeom prst="rect">
            <a:avLst/>
          </a:prstGeom>
          <a:noFill/>
        </p:spPr>
        <p:txBody>
          <a:bodyPr wrap="square" rtlCol="0">
            <a:spAutoFit/>
          </a:bodyPr>
          <a:lstStyle/>
          <a:p>
            <a:r>
              <a:rPr lang="en-US" sz="1600" dirty="0">
                <a:latin typeface="+mj-lt"/>
              </a:rPr>
              <a:t>Source: Grady, M. W., &amp; O’Dwyer, L. M. (2014). The English language learner program survey for principals (REL 2014-027). Washington, DC: U.S. Department of Education, Institute of Education Sciences, National Center for Education Evaluation and Regional Assistance, Regional Educational Laboratory Northeast &amp; Islands. </a:t>
            </a:r>
          </a:p>
        </p:txBody>
      </p:sp>
    </p:spTree>
    <p:extLst>
      <p:ext uri="{BB962C8B-B14F-4D97-AF65-F5344CB8AC3E}">
        <p14:creationId xmlns:p14="http://schemas.microsoft.com/office/powerpoint/2010/main" val="115089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a:xfrm>
            <a:off x="236568" y="1524000"/>
            <a:ext cx="8755032" cy="4876800"/>
          </a:xfrm>
        </p:spPr>
        <p:txBody>
          <a:bodyPr>
            <a:noAutofit/>
          </a:bodyPr>
          <a:lstStyle/>
          <a:p>
            <a:r>
              <a:rPr lang="en-US" sz="2500" dirty="0"/>
              <a:t>Fact sheet on the responsibilities of school districts</a:t>
            </a:r>
          </a:p>
          <a:p>
            <a:r>
              <a:rPr lang="en-US" sz="2500" dirty="0"/>
              <a:t>Fact sheet answering common questions about the rights of limited English proficient parents and guardians</a:t>
            </a:r>
          </a:p>
          <a:p>
            <a:r>
              <a:rPr lang="en-US" sz="2500" dirty="0"/>
              <a:t>Original OCR/DOJ guidance in “Dear Colleague” letter </a:t>
            </a:r>
          </a:p>
          <a:p>
            <a:r>
              <a:rPr lang="en-US" sz="2500" dirty="0"/>
              <a:t>Translations into multiple languages</a:t>
            </a:r>
          </a:p>
          <a:p>
            <a:r>
              <a:rPr lang="en-US" sz="2500" dirty="0"/>
              <a:t>All available at </a:t>
            </a:r>
            <a:r>
              <a:rPr lang="en-US" sz="2500" dirty="0">
                <a:hlinkClick r:id="rId3"/>
              </a:rPr>
              <a:t>https://www2.ed.gov/about/offices/list/ocr/ellresources.html</a:t>
            </a:r>
            <a:r>
              <a:rPr lang="en-US" sz="2500" dirty="0"/>
              <a:t> </a:t>
            </a:r>
          </a:p>
          <a:p>
            <a:r>
              <a:rPr lang="en-US" sz="2500" dirty="0"/>
              <a:t>Companion toolkit from the Dept. of Education Office of English Language Acquisition: </a:t>
            </a:r>
            <a:r>
              <a:rPr lang="en-US" sz="2500" dirty="0">
                <a:hlinkClick r:id="rId4"/>
              </a:rPr>
              <a:t>https://www2.ed.gov/about/offices/list/oela/english-learner-toolkit/index.html</a:t>
            </a:r>
            <a:r>
              <a:rPr lang="en-US" sz="2500" dirty="0"/>
              <a:t> </a:t>
            </a:r>
          </a:p>
        </p:txBody>
      </p:sp>
    </p:spTree>
    <p:extLst>
      <p:ext uri="{BB962C8B-B14F-4D97-AF65-F5344CB8AC3E}">
        <p14:creationId xmlns:p14="http://schemas.microsoft.com/office/powerpoint/2010/main" val="5719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15" y="838201"/>
            <a:ext cx="8192685" cy="369332"/>
          </a:xfrm>
          <a:solidFill>
            <a:srgbClr val="17375E"/>
          </a:solidFill>
          <a:ln>
            <a:solidFill>
              <a:schemeClr val="bg2">
                <a:lumMod val="50000"/>
              </a:schemeClr>
            </a:solidFill>
          </a:ln>
        </p:spPr>
        <p:txBody>
          <a:bodyPr/>
          <a:lstStyle/>
          <a:p>
            <a:r>
              <a:rPr lang="en-US" sz="2000" b="1" dirty="0">
                <a:solidFill>
                  <a:schemeClr val="bg2"/>
                </a:solidFill>
              </a:rPr>
              <a:t>Evaluating the Effectiveness of an EL Program - Resources</a:t>
            </a:r>
            <a:endParaRPr lang="en-US" sz="2000" dirty="0">
              <a:solidFill>
                <a:schemeClr val="bg2"/>
              </a:solidFill>
            </a:endParaRPr>
          </a:p>
        </p:txBody>
      </p:sp>
      <p:sp>
        <p:nvSpPr>
          <p:cNvPr id="3" name="Content Placeholder 2"/>
          <p:cNvSpPr>
            <a:spLocks noGrp="1"/>
          </p:cNvSpPr>
          <p:nvPr>
            <p:ph sz="quarter" idx="4294967295"/>
          </p:nvPr>
        </p:nvSpPr>
        <p:spPr>
          <a:xfrm>
            <a:off x="381000" y="1676400"/>
            <a:ext cx="8610600" cy="4495800"/>
          </a:xfrm>
          <a:prstGeom prst="rect">
            <a:avLst/>
          </a:prstGeom>
        </p:spPr>
        <p:txBody>
          <a:bodyPr>
            <a:noAutofit/>
          </a:bodyPr>
          <a:lstStyle/>
          <a:p>
            <a:pPr marL="0" indent="-457200">
              <a:spcBef>
                <a:spcPts val="0"/>
              </a:spcBef>
              <a:buNone/>
              <a:tabLst>
                <a:tab pos="457200" algn="l"/>
              </a:tabLst>
            </a:pPr>
            <a:r>
              <a:rPr lang="en-US" sz="1200" dirty="0"/>
              <a:t>Acosta, B., Marzucco, L., Bayraktar, B., &amp; Rivera, C. (2012). </a:t>
            </a:r>
            <a:r>
              <a:rPr lang="en-US" sz="1200" i="1" dirty="0"/>
              <a:t>Evaluation of English learner programs in Alexandria City Public Schools. </a:t>
            </a:r>
            <a:r>
              <a:rPr lang="en-US" sz="1200" dirty="0"/>
              <a:t>	Washington, DC: The George Washington Center for Equity and Excellence in Education. Retrieved from 	</a:t>
            </a:r>
            <a:r>
              <a:rPr lang="en-US" sz="1200" dirty="0">
                <a:hlinkClick r:id="rId3"/>
              </a:rPr>
              <a:t>http://www.acps.k12.va.us/curriculum/ell/gwu-report.pdf</a:t>
            </a:r>
            <a:endParaRPr lang="en-US" sz="1200" dirty="0"/>
          </a:p>
          <a:p>
            <a:pPr marL="0" indent="-457200">
              <a:spcBef>
                <a:spcPts val="0"/>
              </a:spcBef>
              <a:buNone/>
              <a:tabLst>
                <a:tab pos="457200" algn="l"/>
              </a:tabLst>
            </a:pPr>
            <a:r>
              <a:rPr lang="en-US" sz="1200" dirty="0"/>
              <a:t>August, D., Salend, S., Staehr Fenner, D., &amp; Kozik, P. (2012, July). </a:t>
            </a:r>
            <a:r>
              <a:rPr lang="en-US" sz="1200" i="1" dirty="0"/>
              <a:t>The evaluation of educators in effective schools and classrooms for all 	learners. </a:t>
            </a:r>
            <a:r>
              <a:rPr lang="en-US" sz="1200" dirty="0"/>
              <a:t>Washington, DC: AFT. Retrieved from  *http://connectingthedots.aft.org/sites/aft/files/documents/i3_Grant-ELL-	SWD_Working_Group-Shared_Values_Paper-FINAL-7-3-12.pdf</a:t>
            </a:r>
          </a:p>
          <a:p>
            <a:pPr marL="0" indent="-457200">
              <a:spcBef>
                <a:spcPts val="0"/>
              </a:spcBef>
              <a:buNone/>
              <a:tabLst>
                <a:tab pos="457200" algn="l"/>
              </a:tabLst>
            </a:pPr>
            <a:r>
              <a:rPr lang="en-US" sz="1200" dirty="0"/>
              <a:t>Baker, S., Lesaux, N., Jayanthi, M., Dimino, J., Proctor, C. P., Morris, J., Gersten, R., Haymond, K., Kieffer, M. J., Linan-Thompson, S., &amp; 	Newman-Gonchar, R. (2014). </a:t>
            </a:r>
            <a:r>
              <a:rPr lang="en-US" sz="1200" i="1" dirty="0"/>
              <a:t>Teaching academic content and literacy to English learners in elementary and middle school (</a:t>
            </a:r>
            <a:r>
              <a:rPr lang="en-US" sz="1200" dirty="0"/>
              <a:t>NCEE 	2014-4012). Washington, DC: U.S. Department of Education, Institute of Education Sciences, National Center for Education 	Evaluation and Regional Assistance (NCEE). Retrieved from </a:t>
            </a:r>
            <a:r>
              <a:rPr lang="en-US" sz="1200" dirty="0">
                <a:hlinkClick r:id="rId4"/>
              </a:rPr>
              <a:t>http://ies.ed.gov/ncee/wwc/practiceguide.aspx?sid=19</a:t>
            </a:r>
            <a:endParaRPr lang="en-US" sz="1200" dirty="0"/>
          </a:p>
          <a:p>
            <a:pPr marL="0" indent="-457200">
              <a:spcBef>
                <a:spcPts val="0"/>
              </a:spcBef>
              <a:buNone/>
              <a:tabLst>
                <a:tab pos="457200" algn="l"/>
              </a:tabLst>
            </a:pPr>
            <a:r>
              <a:rPr lang="en-US" sz="1200" dirty="0"/>
              <a:t>Calderón, M., Slavin, R., &amp; Sánchez, M. (2011). Effective instruction for English learners. </a:t>
            </a:r>
            <a:r>
              <a:rPr lang="en-US" sz="1200" i="1" dirty="0"/>
              <a:t>Future of Children</a:t>
            </a:r>
            <a:r>
              <a:rPr lang="en-US" sz="1200" dirty="0"/>
              <a:t>, 21(1), 103-127. Retrieved 	from </a:t>
            </a:r>
            <a:r>
              <a:rPr lang="en-US" sz="1200" dirty="0">
                <a:hlinkClick r:id="rId5"/>
              </a:rPr>
              <a:t>http://www.princeton.edu/futureofchildren/publications/docs/21_01_05.pdf</a:t>
            </a:r>
            <a:endParaRPr lang="en-US" sz="1200" dirty="0"/>
          </a:p>
          <a:p>
            <a:pPr marL="0" indent="-457200">
              <a:spcBef>
                <a:spcPts val="0"/>
              </a:spcBef>
              <a:buNone/>
              <a:tabLst>
                <a:tab pos="457200" algn="l"/>
              </a:tabLst>
            </a:pPr>
            <a:r>
              <a:rPr lang="en-US" sz="1200" dirty="0"/>
              <a:t>George Washington University Center for Equity and Excellence in Education. (1994). </a:t>
            </a:r>
            <a:r>
              <a:rPr lang="en-US" sz="1200" i="1" dirty="0"/>
              <a:t>Promoting excellence: Ensuring academic success 	for English language learners—Guiding principles.</a:t>
            </a:r>
            <a:r>
              <a:rPr lang="en-US" sz="1200" dirty="0"/>
              <a:t> Washington, DC: Author. Retrieved from 	</a:t>
            </a:r>
            <a:r>
              <a:rPr lang="en-US" sz="1200" dirty="0">
                <a:hlinkClick r:id="rId6"/>
              </a:rPr>
              <a:t>http://www.cgu.edu/include/guidingprinciples.pdf</a:t>
            </a:r>
            <a:endParaRPr lang="en-US" sz="1200" dirty="0"/>
          </a:p>
          <a:p>
            <a:pPr marL="0" indent="-457200">
              <a:spcBef>
                <a:spcPts val="0"/>
              </a:spcBef>
              <a:buNone/>
              <a:tabLst>
                <a:tab pos="457200" algn="l"/>
              </a:tabLst>
            </a:pPr>
            <a:r>
              <a:rPr lang="en-US" sz="1200" dirty="0"/>
              <a:t>Giancola, S. (2014</a:t>
            </a:r>
            <a:r>
              <a:rPr lang="en-US" sz="1200" i="1" dirty="0"/>
              <a:t>). Evaluation matters: Getting the information you need from your evaluation</a:t>
            </a:r>
            <a:r>
              <a:rPr lang="en-US" sz="1200" dirty="0"/>
              <a:t>. Washington, DC: U.S. Department of 	Education, Office of Secondary and Elementary Education, School Support and Rural Programs. Retrieved from 	</a:t>
            </a:r>
            <a:r>
              <a:rPr lang="en-US" sz="1200" dirty="0">
                <a:hlinkClick r:id="rId7"/>
              </a:rPr>
              <a:t>http://www2.ed.gov/about/offices/list/oese/sst/evaluationmatters.pdf</a:t>
            </a:r>
            <a:endParaRPr lang="en-US" sz="1200" dirty="0"/>
          </a:p>
          <a:p>
            <a:pPr marL="0" indent="-457200">
              <a:spcBef>
                <a:spcPts val="0"/>
              </a:spcBef>
              <a:buNone/>
              <a:tabLst>
                <a:tab pos="457200" algn="l"/>
              </a:tabLst>
            </a:pPr>
            <a:r>
              <a:rPr lang="en-US" sz="1200" dirty="0"/>
              <a:t>Grady, M. W., &amp; O’Dwyer, L. M. (2014). </a:t>
            </a:r>
            <a:r>
              <a:rPr lang="en-US" sz="1200" i="1" dirty="0"/>
              <a:t>The English language learner program survey for principals</a:t>
            </a:r>
            <a:r>
              <a:rPr lang="en-US" sz="1200" dirty="0"/>
              <a:t> (REL 2014-027). Washington, DC: U.S. 	Department of Education, Institute of Education Sciences, National Center for Education Evaluation and Regional Assistance, 	Regional Educational Laboratory Northeast &amp; Islands. Retrieved from 	</a:t>
            </a:r>
            <a:r>
              <a:rPr lang="en-US" sz="1200" dirty="0">
                <a:hlinkClick r:id="rId8"/>
              </a:rPr>
              <a:t>http://ies.ed.gov/ncee/edlabs/regions/northeast/pdf/REL_2014027.pdf</a:t>
            </a:r>
            <a:endParaRPr lang="en-US" sz="1200" dirty="0"/>
          </a:p>
          <a:p>
            <a:pPr marL="0" indent="-457200">
              <a:spcBef>
                <a:spcPts val="0"/>
              </a:spcBef>
              <a:buNone/>
              <a:tabLst>
                <a:tab pos="457200" algn="l"/>
              </a:tabLst>
            </a:pPr>
            <a:r>
              <a:rPr lang="en-US" sz="1200" dirty="0"/>
              <a:t>Hill, P., Murphy, P., &amp; Redding, S. (2013, May). The SEA of the future: Leveraging performance management to support school 	improvement. </a:t>
            </a:r>
            <a:r>
              <a:rPr lang="en-US" sz="1200" i="1" dirty="0"/>
              <a:t>Building State Capacity and Productivity Center</a:t>
            </a:r>
            <a:r>
              <a:rPr lang="en-US" sz="1200" dirty="0"/>
              <a:t>, 1(1). Retrieved from 	http://www.bscpcenter.org/sea/pdf/sea_of_the_future%20_vol_1_052113.pdf</a:t>
            </a:r>
          </a:p>
        </p:txBody>
      </p:sp>
      <p:sp>
        <p:nvSpPr>
          <p:cNvPr id="5" name="TextBox 4"/>
          <p:cNvSpPr txBox="1"/>
          <p:nvPr/>
        </p:nvSpPr>
        <p:spPr>
          <a:xfrm>
            <a:off x="646515" y="1207533"/>
            <a:ext cx="8192685" cy="307777"/>
          </a:xfrm>
          <a:prstGeom prst="rect">
            <a:avLst/>
          </a:prstGeom>
          <a:solidFill>
            <a:srgbClr val="B7DB57"/>
          </a:solidFill>
        </p:spPr>
        <p:txBody>
          <a:bodyPr wrap="square" rtlCol="0">
            <a:spAutoFit/>
          </a:bodyPr>
          <a:lstStyle/>
          <a:p>
            <a:pPr lvl="0"/>
            <a:r>
              <a:rPr lang="en-US" sz="1400" dirty="0">
                <a:solidFill>
                  <a:prstClr val="black"/>
                </a:solidFill>
                <a:latin typeface="Calibri"/>
              </a:rPr>
              <a:t>Complete list available at http://www2.ed.gov/about/offices/list/oela/english-learner-toolkit/index.html. </a:t>
            </a:r>
            <a:endParaRPr lang="en-US" sz="1400" b="1" dirty="0">
              <a:solidFill>
                <a:prstClr val="black"/>
              </a:solidFill>
              <a:latin typeface="Calibri"/>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pPr/>
              <a:t>25</a:t>
            </a:fld>
            <a:endParaRPr lang="en-US" dirty="0"/>
          </a:p>
        </p:txBody>
      </p:sp>
    </p:spTree>
    <p:extLst>
      <p:ext uri="{BB962C8B-B14F-4D97-AF65-F5344CB8AC3E}">
        <p14:creationId xmlns:p14="http://schemas.microsoft.com/office/powerpoint/2010/main" val="315148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dirty="0" smtClean="0"/>
              <a:t>Identifying All ELs</a:t>
            </a:r>
            <a:endParaRPr lang="en-US" sz="3200" dirty="0"/>
          </a:p>
          <a:p>
            <a:pPr marL="465138" indent="-465138">
              <a:spcBef>
                <a:spcPts val="0"/>
              </a:spcBef>
              <a:buClrTx/>
              <a:buSzPct val="100000"/>
              <a:buFont typeface="+mj-lt"/>
              <a:buAutoNum type="arabicPeriod"/>
            </a:pPr>
            <a:r>
              <a:rPr lang="en-US" sz="3200" dirty="0" smtClean="0"/>
              <a:t>Language Assistance Programs</a:t>
            </a:r>
            <a:endParaRPr lang="en-US" sz="3200"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dirty="0"/>
              <a:t>Meaningful </a:t>
            </a:r>
            <a:r>
              <a:rPr lang="en-US" sz="3200" dirty="0" smtClean="0"/>
              <a:t>Access</a:t>
            </a:r>
          </a:p>
          <a:p>
            <a:pPr marL="465138" indent="-465138">
              <a:spcBef>
                <a:spcPts val="0"/>
              </a:spcBef>
              <a:buClrTx/>
              <a:buSzPct val="100000"/>
              <a:buFont typeface="+mj-lt"/>
              <a:buAutoNum type="arabicPeriod"/>
            </a:pPr>
            <a:r>
              <a:rPr lang="en-US" sz="3200" dirty="0" smtClean="0"/>
              <a:t>Inclusive Environment</a:t>
            </a:r>
            <a:endParaRPr lang="en-US" sz="3200"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dirty="0" smtClean="0"/>
              <a:t>ELs </a:t>
            </a:r>
            <a:r>
              <a:rPr lang="en-US" sz="3200" dirty="0"/>
              <a:t>Who Opt </a:t>
            </a:r>
            <a:r>
              <a:rPr lang="en-US" sz="3200" dirty="0" smtClean="0"/>
              <a:t>Out of Programs</a:t>
            </a:r>
            <a:endParaRPr lang="en-US" sz="3200" dirty="0"/>
          </a:p>
          <a:p>
            <a:pPr marL="798513" indent="-514350">
              <a:spcBef>
                <a:spcPts val="0"/>
              </a:spcBef>
              <a:buClrTx/>
              <a:buSzPct val="100000"/>
              <a:buFont typeface="+mj-lt"/>
              <a:buAutoNum type="arabicPeriod"/>
            </a:pPr>
            <a:r>
              <a:rPr lang="en-US" sz="3200" dirty="0"/>
              <a:t>Monitoring and </a:t>
            </a:r>
            <a:r>
              <a:rPr lang="en-US" sz="3200" dirty="0" smtClean="0"/>
              <a:t>Exiting EL Programs</a:t>
            </a:r>
            <a:endParaRPr lang="en-US" sz="3200" dirty="0"/>
          </a:p>
          <a:p>
            <a:pPr marL="798513" indent="-514350">
              <a:spcBef>
                <a:spcPts val="0"/>
              </a:spcBef>
              <a:buClrTx/>
              <a:buSzPct val="100000"/>
              <a:buFont typeface="+mj-lt"/>
              <a:buAutoNum type="arabicPeriod"/>
            </a:pPr>
            <a:r>
              <a:rPr lang="en-US" sz="3200" b="1" u="sng" dirty="0" smtClean="0"/>
              <a:t>Evaluation of EL Programs</a:t>
            </a:r>
            <a:endParaRPr lang="en-US" sz="3200" b="1" u="sng" dirty="0"/>
          </a:p>
          <a:p>
            <a:pPr marL="798513" indent="-514350">
              <a:spcBef>
                <a:spcPts val="0"/>
              </a:spcBef>
              <a:buClrTx/>
              <a:buSzPct val="100000"/>
              <a:buFont typeface="+mj-lt"/>
              <a:buAutoNum type="arabicPeriod"/>
            </a:pPr>
            <a:r>
              <a:rPr lang="en-US" sz="3200" dirty="0" smtClean="0"/>
              <a:t>Communication with EL Parents</a:t>
            </a:r>
            <a:endParaRPr lang="en-US" sz="3200" dirty="0"/>
          </a:p>
        </p:txBody>
      </p:sp>
    </p:spTree>
    <p:extLst>
      <p:ext uri="{BB962C8B-B14F-4D97-AF65-F5344CB8AC3E}">
        <p14:creationId xmlns:p14="http://schemas.microsoft.com/office/powerpoint/2010/main" val="168174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263568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3632148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2316117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2703378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67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4800" y="2526838"/>
            <a:ext cx="8839200" cy="1206962"/>
          </a:xfrm>
        </p:spPr>
        <p:txBody>
          <a:bodyPr/>
          <a:lstStyle/>
          <a:p>
            <a:r>
              <a:rPr lang="en-US" cap="none" dirty="0" smtClean="0"/>
              <a:t>Evaluating the Effectiveness of a District’s English Learner Program </a:t>
            </a:r>
            <a:endParaRPr lang="en-US" cap="none" dirty="0"/>
          </a:p>
        </p:txBody>
      </p:sp>
    </p:spTree>
    <p:extLst>
      <p:ext uri="{BB962C8B-B14F-4D97-AF65-F5344CB8AC3E}">
        <p14:creationId xmlns:p14="http://schemas.microsoft.com/office/powerpoint/2010/main" val="29022679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8FD323-9645-4B31-A644-176C2728F2E4}">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FA093F3B-3133-4D3A-92D0-CAE973B5CF31}"/>
</file>

<file path=customXml/itemProps2.xml><?xml version="1.0" encoding="utf-8"?>
<ds:datastoreItem xmlns:ds="http://schemas.openxmlformats.org/officeDocument/2006/customXml" ds:itemID="{B2FBA17F-17FE-4824-9A99-6DA8EC4265D8}"/>
</file>

<file path=customXml/itemProps3.xml><?xml version="1.0" encoding="utf-8"?>
<ds:datastoreItem xmlns:ds="http://schemas.openxmlformats.org/officeDocument/2006/customXml" ds:itemID="{5599CB34-6C47-4E0D-9F0A-17B06E62DBAC}"/>
</file>

<file path=docProps/app.xml><?xml version="1.0" encoding="utf-8"?>
<Properties xmlns="http://schemas.openxmlformats.org/officeDocument/2006/extended-properties" xmlns:vt="http://schemas.openxmlformats.org/officeDocument/2006/docPropsVTypes">
  <Template>EL Toolkit Intro _ edited</Template>
  <TotalTime>8343</TotalTime>
  <Words>3063</Words>
  <Application>Microsoft Office PowerPoint</Application>
  <PresentationFormat>On-screen Show (4:3)</PresentationFormat>
  <Paragraphs>240</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Britannic Bold</vt:lpstr>
      <vt:lpstr>Calibri</vt:lpstr>
      <vt:lpstr>Tw Cen MT</vt:lpstr>
      <vt:lpstr>Wingdings</vt:lpstr>
      <vt:lpstr>Wingdings 2</vt:lpstr>
      <vt:lpstr>Median</vt:lpstr>
      <vt:lpstr>1_Median</vt:lpstr>
      <vt:lpstr>Professional Development Modules: English Learner Tool Kit  Chapter Nine - Evaluation of EL Programs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Evaluating the Effectiveness of a District’s English Learner Program </vt:lpstr>
      <vt:lpstr>ENGLISH LEARNER TOOLKIT Chapter 9: Tools and Resources for Evaluating the Effectiveness of a District’s EL Program</vt:lpstr>
      <vt:lpstr>You can access Tools and Resources for Evaluating the Effectiveness of an EL Program at http://www2.ed.gov/about/offices/list/oela/english-learner-toolkit/index.html. </vt:lpstr>
      <vt:lpstr>PowerPoint Presentation</vt:lpstr>
      <vt:lpstr>PowerPoint Presentation</vt:lpstr>
      <vt:lpstr>Pause and Reflect</vt:lpstr>
      <vt:lpstr>Additional Resources to consider From the EL Toolkit</vt:lpstr>
      <vt:lpstr>Evaluating the Effectiveness of an EL Program - Tools </vt:lpstr>
      <vt:lpstr>PowerPoint Presentation</vt:lpstr>
      <vt:lpstr>PowerPoint Presentation</vt:lpstr>
      <vt:lpstr>PowerPoint Presentation</vt:lpstr>
      <vt:lpstr>PowerPoint Presentation</vt:lpstr>
      <vt:lpstr>PowerPoint Presentation</vt:lpstr>
      <vt:lpstr>Pause and Reflect</vt:lpstr>
      <vt:lpstr>PowerPoint Presentation</vt:lpstr>
      <vt:lpstr>Background Resources</vt:lpstr>
      <vt:lpstr>Evaluating the Effectiveness of an EL Program -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Evaluating the Effectiveness of a District’s EL Program</dc:title>
  <dc:creator>DAVID GONZALEZ NIETO</dc:creator>
  <cp:lastModifiedBy>AGUIRRE SAMUEL</cp:lastModifiedBy>
  <cp:revision>519</cp:revision>
  <cp:lastPrinted>2017-08-02T16:49:06Z</cp:lastPrinted>
  <dcterms:created xsi:type="dcterms:W3CDTF">2013-03-29T15:08:11Z</dcterms:created>
  <dcterms:modified xsi:type="dcterms:W3CDTF">2018-08-31T16:48:34Z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