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79" r:id="rId5"/>
    <p:sldId id="259" r:id="rId6"/>
    <p:sldId id="280" r:id="rId7"/>
    <p:sldId id="281" r:id="rId8"/>
    <p:sldId id="260" r:id="rId9"/>
    <p:sldId id="262" r:id="rId10"/>
    <p:sldId id="263" r:id="rId11"/>
    <p:sldId id="283" r:id="rId12"/>
    <p:sldId id="284" r:id="rId13"/>
    <p:sldId id="264" r:id="rId14"/>
    <p:sldId id="265" r:id="rId15"/>
    <p:sldId id="266" r:id="rId16"/>
    <p:sldId id="276" r:id="rId17"/>
    <p:sldId id="285" r:id="rId18"/>
    <p:sldId id="261" r:id="rId19"/>
    <p:sldId id="268" r:id="rId20"/>
    <p:sldId id="269" r:id="rId21"/>
    <p:sldId id="270" r:id="rId22"/>
    <p:sldId id="275" r:id="rId23"/>
    <p:sldId id="271" r:id="rId24"/>
    <p:sldId id="272" r:id="rId25"/>
    <p:sldId id="277" r:id="rId26"/>
    <p:sldId id="282" r:id="rId27"/>
    <p:sldId id="273" r:id="rId28"/>
    <p:sldId id="274"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00"/>
    <a:srgbClr val="000099"/>
    <a:srgbClr val="936231"/>
    <a:srgbClr val="E4C9AE"/>
    <a:srgbClr val="2E1700"/>
    <a:srgbClr val="4DA175"/>
    <a:srgbClr val="72D072"/>
    <a:srgbClr val="339933"/>
    <a:srgbClr val="427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96803" autoAdjust="0"/>
  </p:normalViewPr>
  <p:slideViewPr>
    <p:cSldViewPr>
      <p:cViewPr>
        <p:scale>
          <a:sx n="60" d="100"/>
          <a:sy n="60" d="100"/>
        </p:scale>
        <p:origin x="-2021" y="-91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314" y="955"/>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85713-392F-40E7-8C36-1F73C2AAC33C}" type="doc">
      <dgm:prSet loTypeId="urn:diagrams.loki3.com/TabbedArc+Icon" loCatId="relationship" qsTypeId="urn:microsoft.com/office/officeart/2005/8/quickstyle/simple4" qsCatId="simple" csTypeId="urn:microsoft.com/office/officeart/2005/8/colors/colorful3" csCatId="colorful" phldr="1"/>
      <dgm:spPr/>
    </dgm:pt>
    <dgm:pt modelId="{CDBE2504-CFB0-49AF-AD59-578962C7895A}">
      <dgm:prSet phldrT="[Text]" custT="1"/>
      <dgm:spPr/>
      <dgm:t>
        <a:bodyPr/>
        <a:lstStyle/>
        <a:p>
          <a:r>
            <a:rPr lang="en-US" sz="2800" b="1" dirty="0" smtClean="0"/>
            <a:t>Professional Educator License (PEL)</a:t>
          </a:r>
          <a:endParaRPr lang="en-US" sz="2800" b="1" dirty="0"/>
        </a:p>
      </dgm:t>
    </dgm:pt>
    <dgm:pt modelId="{E7109DEA-132D-4B73-84AA-B6E3E124C84E}" type="parTrans" cxnId="{446A3DD1-41FC-4557-A9C4-5475D9ED127D}">
      <dgm:prSet/>
      <dgm:spPr/>
      <dgm:t>
        <a:bodyPr/>
        <a:lstStyle/>
        <a:p>
          <a:endParaRPr lang="en-US"/>
        </a:p>
      </dgm:t>
    </dgm:pt>
    <dgm:pt modelId="{9265C49E-4691-44CF-BA0E-B8A00B0754BD}" type="sibTrans" cxnId="{446A3DD1-41FC-4557-A9C4-5475D9ED127D}">
      <dgm:prSet/>
      <dgm:spPr/>
      <dgm:t>
        <a:bodyPr/>
        <a:lstStyle/>
        <a:p>
          <a:endParaRPr lang="en-US"/>
        </a:p>
      </dgm:t>
    </dgm:pt>
    <dgm:pt modelId="{6FCA40A1-08ED-418D-94D0-9A6894F8B357}">
      <dgm:prSet phldrT="[Text]" custT="1"/>
      <dgm:spPr/>
      <dgm:t>
        <a:bodyPr/>
        <a:lstStyle/>
        <a:p>
          <a:r>
            <a:rPr lang="en-US" sz="2800" b="1" dirty="0" smtClean="0"/>
            <a:t>Educator License with Stipulations (ELS)</a:t>
          </a:r>
          <a:endParaRPr lang="en-US" sz="2800" b="1" dirty="0"/>
        </a:p>
      </dgm:t>
    </dgm:pt>
    <dgm:pt modelId="{801F0F0A-411F-4F15-B828-958B7CA1CF8E}" type="parTrans" cxnId="{25A526C7-1811-4729-BA9F-C52B34060656}">
      <dgm:prSet/>
      <dgm:spPr/>
      <dgm:t>
        <a:bodyPr/>
        <a:lstStyle/>
        <a:p>
          <a:endParaRPr lang="en-US"/>
        </a:p>
      </dgm:t>
    </dgm:pt>
    <dgm:pt modelId="{4CFA59E3-F7B2-4BA6-BB8C-4FED5058D485}" type="sibTrans" cxnId="{25A526C7-1811-4729-BA9F-C52B34060656}">
      <dgm:prSet/>
      <dgm:spPr/>
      <dgm:t>
        <a:bodyPr/>
        <a:lstStyle/>
        <a:p>
          <a:endParaRPr lang="en-US"/>
        </a:p>
      </dgm:t>
    </dgm:pt>
    <dgm:pt modelId="{5C337311-95F2-4DBC-8491-29B1EF496B78}">
      <dgm:prSet phldrT="[Text]" custT="1"/>
      <dgm:spPr/>
      <dgm:t>
        <a:bodyPr/>
        <a:lstStyle/>
        <a:p>
          <a:r>
            <a:rPr lang="en-US" sz="2800" b="1" dirty="0" smtClean="0"/>
            <a:t>Substitute License</a:t>
          </a:r>
          <a:endParaRPr lang="en-US" sz="2800" b="1" dirty="0"/>
        </a:p>
      </dgm:t>
    </dgm:pt>
    <dgm:pt modelId="{7A23E803-9768-4FAF-835A-8A6D9B4CB1B6}" type="parTrans" cxnId="{AC6C855D-9649-4049-8E52-2DCA024F05D8}">
      <dgm:prSet/>
      <dgm:spPr/>
      <dgm:t>
        <a:bodyPr/>
        <a:lstStyle/>
        <a:p>
          <a:endParaRPr lang="en-US"/>
        </a:p>
      </dgm:t>
    </dgm:pt>
    <dgm:pt modelId="{C9395815-039A-4DF1-99AF-536EC688E4DD}" type="sibTrans" cxnId="{AC6C855D-9649-4049-8E52-2DCA024F05D8}">
      <dgm:prSet/>
      <dgm:spPr/>
      <dgm:t>
        <a:bodyPr/>
        <a:lstStyle/>
        <a:p>
          <a:endParaRPr lang="en-US"/>
        </a:p>
      </dgm:t>
    </dgm:pt>
    <dgm:pt modelId="{EB8F7139-E50A-493E-B4E3-96D705DB2EB6}" type="pres">
      <dgm:prSet presAssocID="{B3485713-392F-40E7-8C36-1F73C2AAC33C}" presName="Name0" presStyleCnt="0">
        <dgm:presLayoutVars>
          <dgm:dir/>
          <dgm:resizeHandles val="exact"/>
        </dgm:presLayoutVars>
      </dgm:prSet>
      <dgm:spPr/>
    </dgm:pt>
    <dgm:pt modelId="{99B6FB79-B55C-4A4B-9682-C4FE4743B9C0}" type="pres">
      <dgm:prSet presAssocID="{CDBE2504-CFB0-49AF-AD59-578962C7895A}" presName="twoplus" presStyleLbl="node1" presStyleIdx="0" presStyleCnt="3">
        <dgm:presLayoutVars>
          <dgm:bulletEnabled val="1"/>
        </dgm:presLayoutVars>
      </dgm:prSet>
      <dgm:spPr/>
      <dgm:t>
        <a:bodyPr/>
        <a:lstStyle/>
        <a:p>
          <a:endParaRPr lang="en-US"/>
        </a:p>
      </dgm:t>
    </dgm:pt>
    <dgm:pt modelId="{DF83188C-4677-487D-A850-442A84C62425}" type="pres">
      <dgm:prSet presAssocID="{6FCA40A1-08ED-418D-94D0-9A6894F8B357}" presName="twoplus" presStyleLbl="node1" presStyleIdx="1" presStyleCnt="3" custScaleX="110772" custScaleY="118970">
        <dgm:presLayoutVars>
          <dgm:bulletEnabled val="1"/>
        </dgm:presLayoutVars>
      </dgm:prSet>
      <dgm:spPr/>
      <dgm:t>
        <a:bodyPr/>
        <a:lstStyle/>
        <a:p>
          <a:endParaRPr lang="en-US"/>
        </a:p>
      </dgm:t>
    </dgm:pt>
    <dgm:pt modelId="{40E9D80A-6EA1-42E4-843E-849C77564FB5}" type="pres">
      <dgm:prSet presAssocID="{5C337311-95F2-4DBC-8491-29B1EF496B78}" presName="twoplus" presStyleLbl="node1" presStyleIdx="2" presStyleCnt="3">
        <dgm:presLayoutVars>
          <dgm:bulletEnabled val="1"/>
        </dgm:presLayoutVars>
      </dgm:prSet>
      <dgm:spPr/>
      <dgm:t>
        <a:bodyPr/>
        <a:lstStyle/>
        <a:p>
          <a:endParaRPr lang="en-US"/>
        </a:p>
      </dgm:t>
    </dgm:pt>
  </dgm:ptLst>
  <dgm:cxnLst>
    <dgm:cxn modelId="{AC6C855D-9649-4049-8E52-2DCA024F05D8}" srcId="{B3485713-392F-40E7-8C36-1F73C2AAC33C}" destId="{5C337311-95F2-4DBC-8491-29B1EF496B78}" srcOrd="2" destOrd="0" parTransId="{7A23E803-9768-4FAF-835A-8A6D9B4CB1B6}" sibTransId="{C9395815-039A-4DF1-99AF-536EC688E4DD}"/>
    <dgm:cxn modelId="{25A526C7-1811-4729-BA9F-C52B34060656}" srcId="{B3485713-392F-40E7-8C36-1F73C2AAC33C}" destId="{6FCA40A1-08ED-418D-94D0-9A6894F8B357}" srcOrd="1" destOrd="0" parTransId="{801F0F0A-411F-4F15-B828-958B7CA1CF8E}" sibTransId="{4CFA59E3-F7B2-4BA6-BB8C-4FED5058D485}"/>
    <dgm:cxn modelId="{7642C89B-93C7-49A7-879D-367BF354F2C1}" type="presOf" srcId="{5C337311-95F2-4DBC-8491-29B1EF496B78}" destId="{40E9D80A-6EA1-42E4-843E-849C77564FB5}" srcOrd="0" destOrd="0" presId="urn:diagrams.loki3.com/TabbedArc+Icon"/>
    <dgm:cxn modelId="{816D58AD-5CDF-49BE-A0A6-1D500E639EE2}" type="presOf" srcId="{6FCA40A1-08ED-418D-94D0-9A6894F8B357}" destId="{DF83188C-4677-487D-A850-442A84C62425}" srcOrd="0" destOrd="0" presId="urn:diagrams.loki3.com/TabbedArc+Icon"/>
    <dgm:cxn modelId="{83496A89-4707-40B0-8F50-CCB08EAAC3C9}" type="presOf" srcId="{B3485713-392F-40E7-8C36-1F73C2AAC33C}" destId="{EB8F7139-E50A-493E-B4E3-96D705DB2EB6}" srcOrd="0" destOrd="0" presId="urn:diagrams.loki3.com/TabbedArc+Icon"/>
    <dgm:cxn modelId="{A3B28A32-7E73-409E-9398-7BC214A38545}" type="presOf" srcId="{CDBE2504-CFB0-49AF-AD59-578962C7895A}" destId="{99B6FB79-B55C-4A4B-9682-C4FE4743B9C0}" srcOrd="0" destOrd="0" presId="urn:diagrams.loki3.com/TabbedArc+Icon"/>
    <dgm:cxn modelId="{446A3DD1-41FC-4557-A9C4-5475D9ED127D}" srcId="{B3485713-392F-40E7-8C36-1F73C2AAC33C}" destId="{CDBE2504-CFB0-49AF-AD59-578962C7895A}" srcOrd="0" destOrd="0" parTransId="{E7109DEA-132D-4B73-84AA-B6E3E124C84E}" sibTransId="{9265C49E-4691-44CF-BA0E-B8A00B0754BD}"/>
    <dgm:cxn modelId="{A3CD0458-82EC-4082-B0F9-84C2075D4556}" type="presParOf" srcId="{EB8F7139-E50A-493E-B4E3-96D705DB2EB6}" destId="{99B6FB79-B55C-4A4B-9682-C4FE4743B9C0}" srcOrd="0" destOrd="0" presId="urn:diagrams.loki3.com/TabbedArc+Icon"/>
    <dgm:cxn modelId="{3253E6B3-6270-4D22-816F-828DB033FC4A}" type="presParOf" srcId="{EB8F7139-E50A-493E-B4E3-96D705DB2EB6}" destId="{DF83188C-4677-487D-A850-442A84C62425}" srcOrd="1" destOrd="0" presId="urn:diagrams.loki3.com/TabbedArc+Icon"/>
    <dgm:cxn modelId="{146F84C3-7019-4A17-B1A1-20BDD0026D22}" type="presParOf" srcId="{EB8F7139-E50A-493E-B4E3-96D705DB2EB6}" destId="{40E9D80A-6EA1-42E4-843E-849C77564FB5}" srcOrd="2" destOrd="0" presId="urn:diagrams.loki3.com/TabbedArc+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B34B782-02EA-4FFD-BA3D-CE09F14805EB}" type="datetimeFigureOut">
              <a:rPr lang="en-US" smtClean="0"/>
              <a:pPr/>
              <a:t>2/28/2013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77E5CBE-4D59-4155-A429-F510DCE7FA6A}" type="slidenum">
              <a:rPr lang="en-US" smtClean="0"/>
              <a:pPr/>
              <a:t>‹#›</a:t>
            </a:fld>
            <a:endParaRPr lang="en-US"/>
          </a:p>
        </p:txBody>
      </p:sp>
    </p:spTree>
    <p:extLst>
      <p:ext uri="{BB962C8B-B14F-4D97-AF65-F5344CB8AC3E}">
        <p14:creationId xmlns:p14="http://schemas.microsoft.com/office/powerpoint/2010/main" val="313834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Welcome to this initial presentation on the new Illinois Licensure System.  This is the first in a series of tutorials that are designed to inform you of the changes</a:t>
            </a:r>
            <a:r>
              <a:rPr lang="en-US" baseline="0" dirty="0" smtClean="0"/>
              <a:t> </a:t>
            </a:r>
            <a:r>
              <a:rPr lang="en-US" dirty="0" smtClean="0"/>
              <a:t>that will occur as Illinois transitions to a licensure system by</a:t>
            </a:r>
            <a:r>
              <a:rPr lang="en-US" baseline="0" dirty="0" smtClean="0"/>
              <a:t> July 1, 2013</a:t>
            </a:r>
            <a:r>
              <a:rPr lang="en-US" dirty="0" smtClean="0"/>
              <a:t>.</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Standard Certificates will be exchanged for a </a:t>
            </a:r>
            <a:r>
              <a:rPr lang="en-US" cap="small" dirty="0" smtClean="0"/>
              <a:t>Professional Educator License (PEL) </a:t>
            </a:r>
            <a:r>
              <a:rPr lang="en-US" dirty="0" smtClean="0"/>
              <a:t>or an</a:t>
            </a:r>
            <a:r>
              <a:rPr lang="en-US" cap="small" dirty="0" smtClean="0"/>
              <a:t> Educator License with Stipulations (ELS) </a:t>
            </a:r>
            <a:r>
              <a:rPr lang="en-US" dirty="0" smtClean="0"/>
              <a:t>depending on the types of certificates  and endorsements you hold.  </a:t>
            </a:r>
          </a:p>
          <a:p>
            <a:pPr algn="just"/>
            <a:endParaRPr lang="en-US" dirty="0" smtClean="0"/>
          </a:p>
          <a:p>
            <a:pPr algn="just"/>
            <a:r>
              <a:rPr lang="en-US" dirty="0" smtClean="0"/>
              <a:t>The license will be valid for the same time period as that remaining on your current certificate, and must be registered by that date to remain valid.  </a:t>
            </a:r>
          </a:p>
          <a:p>
            <a:pPr algn="just"/>
            <a:endParaRPr lang="en-US" dirty="0" smtClean="0"/>
          </a:p>
          <a:p>
            <a:pPr algn="just"/>
            <a:r>
              <a:rPr lang="en-US" dirty="0" smtClean="0"/>
              <a:t>Since renewal requirements have not been finalized for the license, keep any documentation or Evidence of Completion Forms that you have in case those activities are eligible to renew your license.</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Standard Certificates will be exchanged for a </a:t>
            </a:r>
            <a:r>
              <a:rPr lang="en-US" cap="small" dirty="0" smtClean="0"/>
              <a:t>Professional Educator License (PEL) </a:t>
            </a:r>
            <a:r>
              <a:rPr lang="en-US" dirty="0" smtClean="0"/>
              <a:t>or an</a:t>
            </a:r>
            <a:r>
              <a:rPr lang="en-US" cap="small" dirty="0" smtClean="0"/>
              <a:t> Educator License with Stipulations (ELS) </a:t>
            </a:r>
            <a:r>
              <a:rPr lang="en-US" dirty="0" smtClean="0"/>
              <a:t>depending on the types of certificates and endorsements you hold.  </a:t>
            </a:r>
          </a:p>
          <a:p>
            <a:pPr algn="just"/>
            <a:endParaRPr lang="en-US" dirty="0" smtClean="0"/>
          </a:p>
          <a:p>
            <a:pPr algn="just"/>
            <a:r>
              <a:rPr lang="en-US" dirty="0" smtClean="0"/>
              <a:t>The license will be valid for the same time period as that remaining on your current certificate, and must be registered by that date to remain valid.  </a:t>
            </a:r>
          </a:p>
          <a:p>
            <a:pPr algn="just"/>
            <a:endParaRPr lang="en-US" dirty="0" smtClean="0"/>
          </a:p>
          <a:p>
            <a:pPr algn="just"/>
            <a:r>
              <a:rPr lang="en-US" dirty="0" smtClean="0"/>
              <a:t>Since renewal requirements have not been finalized for the license, keep any documentation or Evidence of Completion Forms that you have in case those activities are eligible to renew your license.</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Standard Certificates will be exchanged for a </a:t>
            </a:r>
            <a:r>
              <a:rPr lang="en-US" cap="small" dirty="0" smtClean="0"/>
              <a:t>Professional Educator License (PEL) </a:t>
            </a:r>
            <a:r>
              <a:rPr lang="en-US" dirty="0" smtClean="0"/>
              <a:t>or an</a:t>
            </a:r>
            <a:r>
              <a:rPr lang="en-US" cap="small" dirty="0" smtClean="0"/>
              <a:t> Educator License with Stipulations (ELS) </a:t>
            </a:r>
            <a:r>
              <a:rPr lang="en-US" dirty="0" smtClean="0"/>
              <a:t>depending on the types of certificates and endorsements you hold.  </a:t>
            </a:r>
          </a:p>
          <a:p>
            <a:pPr algn="just"/>
            <a:endParaRPr lang="en-US" dirty="0" smtClean="0"/>
          </a:p>
          <a:p>
            <a:pPr algn="just"/>
            <a:r>
              <a:rPr lang="en-US" dirty="0" smtClean="0"/>
              <a:t>The license will be valid for the same time period as that remaining on your current certificate, and must be registered by that date to remain valid.  </a:t>
            </a:r>
          </a:p>
          <a:p>
            <a:pPr algn="just"/>
            <a:endParaRPr lang="en-US" dirty="0" smtClean="0"/>
          </a:p>
          <a:p>
            <a:pPr algn="just"/>
            <a:r>
              <a:rPr lang="en-US" dirty="0" smtClean="0"/>
              <a:t>Since renewal requirements have not been finalized for the license, keep any documentation or Evidence of Completion Forms that you have in case those activities are eligible to renew your license.</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administrative certificates will be exchanged for the appropriate endorsements on a </a:t>
            </a:r>
            <a:r>
              <a:rPr lang="en-US" cap="small" dirty="0" smtClean="0"/>
              <a:t>Professional Educator License (PEL</a:t>
            </a:r>
            <a:r>
              <a:rPr lang="en-US" cap="none" baseline="0" dirty="0" smtClean="0"/>
              <a:t>).  What were </a:t>
            </a:r>
            <a:r>
              <a:rPr lang="en-US" b="0" i="0" cap="none" baseline="0" dirty="0" smtClean="0"/>
              <a:t>formerly </a:t>
            </a:r>
            <a:r>
              <a:rPr lang="en-US" b="0" i="0" dirty="0" smtClean="0"/>
              <a:t>individual</a:t>
            </a:r>
            <a:r>
              <a:rPr lang="en-US" b="0" i="0" baseline="0" dirty="0" smtClean="0"/>
              <a:t> </a:t>
            </a:r>
            <a:r>
              <a:rPr lang="en-US" b="0" i="0" dirty="0" smtClean="0"/>
              <a:t>certificates will become endorsements on the license.  </a:t>
            </a:r>
          </a:p>
          <a:p>
            <a:r>
              <a:rPr lang="en-US" dirty="0" smtClean="0"/>
              <a:t>The administrative endorsements include: </a:t>
            </a:r>
          </a:p>
          <a:p>
            <a:pPr marL="690509" lvl="1" indent="-233309">
              <a:buAutoNum type="arabicParenR"/>
            </a:pPr>
            <a:r>
              <a:rPr lang="en-US" cap="small" dirty="0" smtClean="0"/>
              <a:t>Director of Special Education</a:t>
            </a:r>
            <a:r>
              <a:rPr lang="en-US" dirty="0" smtClean="0"/>
              <a:t>; </a:t>
            </a:r>
          </a:p>
          <a:p>
            <a:pPr marL="690509" lvl="1" indent="-233309">
              <a:buAutoNum type="arabicParenR"/>
            </a:pPr>
            <a:r>
              <a:rPr lang="en-US" cap="small" dirty="0" smtClean="0"/>
              <a:t>General Administrative; </a:t>
            </a:r>
          </a:p>
          <a:p>
            <a:pPr marL="690509" lvl="1" indent="-233309">
              <a:buAutoNum type="arabicParenR"/>
            </a:pPr>
            <a:r>
              <a:rPr lang="en-US" cap="small" dirty="0" smtClean="0"/>
              <a:t>Chief School Business Official</a:t>
            </a:r>
            <a:r>
              <a:rPr lang="en-US" dirty="0" smtClean="0"/>
              <a:t>; </a:t>
            </a:r>
          </a:p>
          <a:p>
            <a:pPr marL="690509" lvl="1" indent="-233309">
              <a:buAutoNum type="arabicParenR"/>
            </a:pPr>
            <a:r>
              <a:rPr lang="en-US" cap="small" dirty="0" smtClean="0"/>
              <a:t>Superintendent; </a:t>
            </a:r>
            <a:r>
              <a:rPr lang="en-US" dirty="0" smtClean="0"/>
              <a:t>and</a:t>
            </a:r>
            <a:r>
              <a:rPr lang="en-US" cap="small" dirty="0" smtClean="0"/>
              <a:t> </a:t>
            </a:r>
          </a:p>
          <a:p>
            <a:pPr marL="690509" lvl="1" indent="-233309">
              <a:buAutoNum type="arabicParenR"/>
            </a:pPr>
            <a:r>
              <a:rPr lang="en-US" cap="small" dirty="0" smtClean="0"/>
              <a:t>General Supervisory</a:t>
            </a:r>
            <a:r>
              <a:rPr lang="en-US" dirty="0" smtClean="0"/>
              <a:t>.</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After the exchange, if a licensee qualifies, the </a:t>
            </a:r>
            <a:r>
              <a:rPr lang="en-US" cap="small" dirty="0" smtClean="0"/>
              <a:t>General Administrative Endorsement</a:t>
            </a:r>
            <a:r>
              <a:rPr lang="en-US" dirty="0" smtClean="0"/>
              <a:t> may be “converted” to the new </a:t>
            </a:r>
            <a:r>
              <a:rPr lang="en-US" cap="small" dirty="0" smtClean="0"/>
              <a:t>Principal Endorsement</a:t>
            </a:r>
            <a:r>
              <a:rPr lang="en-US" dirty="0" smtClean="0"/>
              <a:t> upon application by July 1, 2015.  Application forms will be made available on the ISBE website in due time.</a:t>
            </a:r>
          </a:p>
          <a:p>
            <a:pPr algn="just"/>
            <a:endParaRPr lang="en-US" dirty="0" smtClean="0"/>
          </a:p>
          <a:p>
            <a:pPr algn="just"/>
            <a:r>
              <a:rPr lang="en-US" dirty="0" smtClean="0"/>
              <a:t>Applicants must have one year of experience as an administrator on a valid General Administrative Endorsement within the past five years to qualify for the Principal Endorsement.  That means an applicant must have worked in any position requiring an administrative certificate </a:t>
            </a:r>
            <a:r>
              <a:rPr lang="en-US" b="0" i="0" dirty="0" smtClean="0"/>
              <a:t>by law </a:t>
            </a:r>
            <a:r>
              <a:rPr lang="en-US" dirty="0" smtClean="0"/>
              <a:t>.</a:t>
            </a:r>
          </a:p>
          <a:p>
            <a:pPr algn="just"/>
            <a:endParaRPr lang="en-US" dirty="0" smtClean="0"/>
          </a:p>
          <a:p>
            <a:pPr algn="just"/>
            <a:r>
              <a:rPr lang="en-US" dirty="0" smtClean="0"/>
              <a:t>If a licensee chooses not to convert, or is not eligible for the Principal Endorsement on the license, the </a:t>
            </a:r>
            <a:r>
              <a:rPr lang="en-US" cap="small" dirty="0" smtClean="0"/>
              <a:t>General Administrative Endorsement</a:t>
            </a:r>
            <a:r>
              <a:rPr lang="en-US" dirty="0" smtClean="0"/>
              <a:t> will continue to be valid for employment in the same positions </a:t>
            </a:r>
            <a:r>
              <a:rPr lang="en-US" b="0" i="0" dirty="0" smtClean="0"/>
              <a:t>as allowed </a:t>
            </a:r>
            <a:r>
              <a:rPr lang="en-US" dirty="0" smtClean="0"/>
              <a:t>with the certificate.  </a:t>
            </a:r>
          </a:p>
          <a:p>
            <a:pPr algn="just"/>
            <a:endParaRPr lang="en-US" dirty="0" smtClean="0"/>
          </a:p>
          <a:p>
            <a:pPr algn="just"/>
            <a:r>
              <a:rPr lang="en-US" dirty="0" smtClean="0"/>
              <a:t>The </a:t>
            </a:r>
            <a:r>
              <a:rPr lang="en-US" cap="small" dirty="0" smtClean="0"/>
              <a:t>Principal Endorsement</a:t>
            </a:r>
            <a:r>
              <a:rPr lang="en-US" dirty="0" smtClean="0"/>
              <a:t> will be issued to those who are completing the new principal preparation programs.</a:t>
            </a:r>
          </a:p>
          <a:p>
            <a:pPr algn="just"/>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currently hold a Master Teacher Certificate with an NBPTS endorsement that was received previous to July 1, 2012, you will have your certificate exchanged for a </a:t>
            </a:r>
            <a:r>
              <a:rPr lang="en-US" cap="small" dirty="0" smtClean="0"/>
              <a:t>Professional Educator License (PEL)</a:t>
            </a:r>
            <a:r>
              <a:rPr lang="en-US" dirty="0" smtClean="0"/>
              <a:t> with the same </a:t>
            </a:r>
            <a:r>
              <a:rPr lang="en-US" u="sng" dirty="0" smtClean="0"/>
              <a:t>endorsement</a:t>
            </a:r>
            <a:r>
              <a:rPr lang="en-US" dirty="0" smtClean="0"/>
              <a:t>.  </a:t>
            </a:r>
          </a:p>
          <a:p>
            <a:endParaRPr lang="en-US" dirty="0" smtClean="0"/>
          </a:p>
          <a:p>
            <a:r>
              <a:rPr lang="en-US" dirty="0" smtClean="0"/>
              <a:t>You may work as a teacher in that endorsement area even without being issued the Illinois endorsement required for that position.</a:t>
            </a:r>
          </a:p>
          <a:p>
            <a:endParaRPr lang="en-US" dirty="0" smtClean="0"/>
          </a:p>
          <a:p>
            <a:pPr lvl="0"/>
            <a:r>
              <a:rPr lang="en-US" dirty="0" smtClean="0"/>
              <a:t>The </a:t>
            </a:r>
            <a:r>
              <a:rPr lang="en-US" cap="small" dirty="0" smtClean="0"/>
              <a:t>NBPTS </a:t>
            </a:r>
            <a:r>
              <a:rPr lang="en-US" u="sng" cap="small" dirty="0" smtClean="0"/>
              <a:t>designation</a:t>
            </a:r>
            <a:r>
              <a:rPr lang="en-US" dirty="0" smtClean="0"/>
              <a:t> will also be added to your license, but if you choose not to renew your Master Certificate with the National Board for Professional Teaching Standards, </a:t>
            </a:r>
            <a:r>
              <a:rPr lang="en-US" u="sng" dirty="0" smtClean="0"/>
              <a:t>the NBPTS</a:t>
            </a:r>
            <a:r>
              <a:rPr lang="en-US" u="sng" cap="small" dirty="0" smtClean="0"/>
              <a:t> </a:t>
            </a:r>
            <a:r>
              <a:rPr lang="en-US" u="sng" dirty="0" smtClean="0"/>
              <a:t>designation will be removed from your credentials</a:t>
            </a:r>
            <a:r>
              <a:rPr lang="en-US" dirty="0" smtClean="0"/>
              <a:t>.  The </a:t>
            </a:r>
            <a:r>
              <a:rPr lang="en-US" u="sng" dirty="0" smtClean="0"/>
              <a:t>endorsement</a:t>
            </a:r>
            <a:r>
              <a:rPr lang="en-US" dirty="0" smtClean="0"/>
              <a:t> will remain.  </a:t>
            </a:r>
          </a:p>
          <a:p>
            <a:endParaRPr lang="en-US" cap="small" dirty="0" smtClean="0"/>
          </a:p>
          <a:p>
            <a:r>
              <a:rPr lang="en-US" cap="small" dirty="0" smtClean="0"/>
              <a:t>ALL Professional Educator Licenses</a:t>
            </a:r>
            <a:r>
              <a:rPr lang="en-US" dirty="0" smtClean="0"/>
              <a:t> are valid for 5 years.</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If you currently hold a Master Teacher Certificate with an NBPTS designation issued after July 1, 2012, you will have your certificate exchanged for a </a:t>
            </a:r>
            <a:r>
              <a:rPr lang="en-US" cap="small" dirty="0" smtClean="0"/>
              <a:t>Professional Educator License (PEL)</a:t>
            </a:r>
            <a:r>
              <a:rPr lang="en-US" dirty="0" smtClean="0"/>
              <a:t> with a </a:t>
            </a:r>
            <a:r>
              <a:rPr lang="en-US" cap="small" dirty="0" smtClean="0"/>
              <a:t>Master Teacher (NBPTS) </a:t>
            </a:r>
            <a:r>
              <a:rPr lang="en-US" u="sng" cap="small" dirty="0" smtClean="0"/>
              <a:t>designation</a:t>
            </a:r>
            <a:r>
              <a:rPr lang="en-US" dirty="0" smtClean="0"/>
              <a:t>.  </a:t>
            </a:r>
          </a:p>
          <a:p>
            <a:pPr algn="just"/>
            <a:endParaRPr lang="en-US" dirty="0" smtClean="0"/>
          </a:p>
          <a:p>
            <a:pPr algn="just"/>
            <a:r>
              <a:rPr lang="en-US" dirty="0" smtClean="0"/>
              <a:t>Any individual who is issued an </a:t>
            </a:r>
            <a:r>
              <a:rPr lang="en-US" u="sng" dirty="0" smtClean="0"/>
              <a:t>NBPTS designation </a:t>
            </a:r>
            <a:r>
              <a:rPr lang="en-US" dirty="0" smtClean="0"/>
              <a:t>on a PEL after July 1, 2012 may work as a teacher </a:t>
            </a:r>
            <a:r>
              <a:rPr lang="en-US" i="1" u="sng" dirty="0" smtClean="0"/>
              <a:t>only</a:t>
            </a:r>
            <a:r>
              <a:rPr lang="en-US" dirty="0" smtClean="0"/>
              <a:t> in a content area for which he or she holds the required Illinois endorsement.  </a:t>
            </a:r>
          </a:p>
          <a:p>
            <a:pPr algn="just"/>
            <a:endParaRPr lang="en-US" dirty="0" smtClean="0"/>
          </a:p>
          <a:p>
            <a:pPr algn="just"/>
            <a:r>
              <a:rPr lang="en-US" dirty="0" smtClean="0"/>
              <a:t>The </a:t>
            </a:r>
            <a:r>
              <a:rPr lang="en-US" cap="small" dirty="0" smtClean="0"/>
              <a:t>NBPTS Designation</a:t>
            </a:r>
            <a:r>
              <a:rPr lang="en-US" dirty="0" smtClean="0"/>
              <a:t> will  remain on the license while the licensee maintains National Board for Professional Teaching Standards certification, but will be removed if the licensee fails to maintain the NBPTS certification.</a:t>
            </a:r>
          </a:p>
          <a:p>
            <a:pPr algn="just"/>
            <a:endParaRPr lang="en-US" cap="small" dirty="0" smtClean="0"/>
          </a:p>
          <a:p>
            <a:pPr algn="just"/>
            <a:r>
              <a:rPr lang="en-US" cap="small" dirty="0" smtClean="0"/>
              <a:t>ALL Professional Educator Licenses</a:t>
            </a:r>
            <a:r>
              <a:rPr lang="en-US" dirty="0" smtClean="0"/>
              <a:t> are valid for 5 years.</a:t>
            </a:r>
          </a:p>
          <a:p>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School Service Personnel Certificate holders will have their certificates exchanged for a </a:t>
            </a:r>
            <a:r>
              <a:rPr lang="en-US" cap="small" dirty="0" smtClean="0"/>
              <a:t>Professional Educator License (PEL)</a:t>
            </a:r>
            <a:r>
              <a:rPr lang="en-US" dirty="0" smtClean="0"/>
              <a:t> with any of the following endorsements that apply:  </a:t>
            </a:r>
          </a:p>
          <a:p>
            <a:pPr marL="233309" indent="-233309">
              <a:buAutoNum type="arabicParenR"/>
            </a:pPr>
            <a:r>
              <a:rPr lang="en-US" cap="small" dirty="0" smtClean="0"/>
              <a:t>School Counselor; </a:t>
            </a:r>
          </a:p>
          <a:p>
            <a:pPr marL="233309" indent="-233309">
              <a:buAutoNum type="arabicParenR"/>
            </a:pPr>
            <a:r>
              <a:rPr lang="en-US" cap="small" dirty="0" smtClean="0"/>
              <a:t>School Nurse; </a:t>
            </a:r>
          </a:p>
          <a:p>
            <a:pPr marL="233309" indent="-233309">
              <a:buAutoNum type="arabicParenR"/>
            </a:pPr>
            <a:r>
              <a:rPr lang="en-US" cap="small" dirty="0" smtClean="0"/>
              <a:t>School Social Worker; </a:t>
            </a:r>
          </a:p>
          <a:p>
            <a:pPr marL="233309" indent="-233309">
              <a:buAutoNum type="arabicParenR"/>
            </a:pPr>
            <a:r>
              <a:rPr lang="en-US" cap="small" dirty="0" smtClean="0"/>
              <a:t>School Psychologist, and </a:t>
            </a:r>
          </a:p>
          <a:p>
            <a:pPr marL="233309" indent="-233309">
              <a:buAutoNum type="arabicParenR"/>
            </a:pPr>
            <a:r>
              <a:rPr lang="en-US" cap="small" dirty="0" smtClean="0"/>
              <a:t>Speech and Language Pathologist, which is a non-teaching license.</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After the exchange, </a:t>
            </a:r>
            <a:r>
              <a:rPr lang="en-US" b="0" i="0" dirty="0" smtClean="0"/>
              <a:t>if you </a:t>
            </a:r>
            <a:r>
              <a:rPr lang="en-US" dirty="0" smtClean="0"/>
              <a:t>hold a </a:t>
            </a:r>
            <a:r>
              <a:rPr lang="en-US" cap="small" dirty="0" smtClean="0"/>
              <a:t>Substitute License</a:t>
            </a:r>
            <a:r>
              <a:rPr lang="en-US" dirty="0" smtClean="0"/>
              <a:t> you will have to take action to maintain the validity of that license because </a:t>
            </a:r>
            <a:r>
              <a:rPr lang="en-US" u="sng" dirty="0" smtClean="0"/>
              <a:t>ALL</a:t>
            </a:r>
            <a:r>
              <a:rPr lang="en-US" dirty="0" smtClean="0"/>
              <a:t> new </a:t>
            </a:r>
            <a:r>
              <a:rPr lang="en-US" cap="small" dirty="0" smtClean="0"/>
              <a:t>Substitute Licenses</a:t>
            </a:r>
            <a:r>
              <a:rPr lang="en-US" dirty="0" smtClean="0"/>
              <a:t> will be valid for 5 years, from July 1, 2013 to June 30, 2018.  Your current certificate will be registered for 1 to 4 more years, depending on when it was issued.  Therefore, you must log in to the new ELIS system and register your license for the additional years - to total 5.  You will receive credit for all registration you have paid in the past.  That means you will owe between $10 and $40 in additional registration fees.  </a:t>
            </a:r>
          </a:p>
          <a:p>
            <a:pPr algn="just"/>
            <a:endParaRPr lang="en-US" dirty="0" smtClean="0"/>
          </a:p>
          <a:p>
            <a:pPr algn="just"/>
            <a:r>
              <a:rPr lang="en-US" dirty="0" smtClean="0"/>
              <a:t>If you have never passed a test of basic skills, you must pass one before you renew your </a:t>
            </a:r>
            <a:r>
              <a:rPr lang="en-US" cap="small" dirty="0" smtClean="0"/>
              <a:t>Substitute License</a:t>
            </a:r>
            <a:r>
              <a:rPr lang="en-US" dirty="0" smtClean="0"/>
              <a:t> in 2018.  Once you pass the test for your first renewal, you are not required to take the test again for further renewals.  </a:t>
            </a:r>
          </a:p>
          <a:p>
            <a:pPr algn="just"/>
            <a:endParaRPr lang="en-US" dirty="0" smtClean="0"/>
          </a:p>
          <a:p>
            <a:pPr algn="just"/>
            <a:r>
              <a:rPr lang="en-US" dirty="0" smtClean="0"/>
              <a:t>It is very important to understand that if you </a:t>
            </a:r>
            <a:r>
              <a:rPr lang="en-US" strike="noStrike" baseline="0" dirty="0" smtClean="0"/>
              <a:t>have</a:t>
            </a:r>
            <a:r>
              <a:rPr lang="en-US" dirty="0" smtClean="0"/>
              <a:t> had </a:t>
            </a:r>
            <a:r>
              <a:rPr lang="en-US" strike="noStrike" baseline="0" dirty="0" smtClean="0"/>
              <a:t>your</a:t>
            </a:r>
            <a:r>
              <a:rPr lang="en-US" dirty="0" smtClean="0"/>
              <a:t> </a:t>
            </a:r>
            <a:r>
              <a:rPr lang="en-US" cap="small" dirty="0" smtClean="0"/>
              <a:t>Professional Educator License</a:t>
            </a:r>
            <a:r>
              <a:rPr lang="en-US" dirty="0" smtClean="0"/>
              <a:t> or </a:t>
            </a:r>
            <a:r>
              <a:rPr lang="en-US" cap="small" dirty="0" smtClean="0"/>
              <a:t>Educator License with Stipulations</a:t>
            </a:r>
            <a:r>
              <a:rPr lang="en-US" dirty="0" smtClean="0"/>
              <a:t> suspended or revoked, or </a:t>
            </a:r>
            <a:r>
              <a:rPr lang="en-US" b="0" i="0" dirty="0" smtClean="0"/>
              <a:t>you</a:t>
            </a:r>
            <a:r>
              <a:rPr lang="en-US" dirty="0" smtClean="0"/>
              <a:t> have not met the renewal requirements for any license you hold, you will not be eligible to obtain a </a:t>
            </a:r>
            <a:r>
              <a:rPr lang="en-US" cap="small" dirty="0" smtClean="0"/>
              <a:t>Substitute License</a:t>
            </a:r>
            <a:r>
              <a:rPr lang="en-US" dirty="0" smtClean="0"/>
              <a:t>.  </a:t>
            </a:r>
          </a:p>
          <a:p>
            <a:pPr algn="just"/>
            <a:endParaRPr lang="en-US" cap="small" dirty="0" smtClean="0"/>
          </a:p>
          <a:p>
            <a:pPr algn="just"/>
            <a:r>
              <a:rPr lang="en-US" cap="small" dirty="0" smtClean="0"/>
              <a:t>Substitute Licenses</a:t>
            </a:r>
            <a:r>
              <a:rPr lang="en-US" dirty="0" smtClean="0"/>
              <a:t> are not eligible for endorsements.</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0" i="0" dirty="0" smtClean="0"/>
              <a:t>Individuals</a:t>
            </a:r>
            <a:r>
              <a:rPr lang="en-US" dirty="0" smtClean="0"/>
              <a:t> who hold National (NCLB) approval at the time of the exchange will receive a </a:t>
            </a:r>
            <a:r>
              <a:rPr lang="en-US" cap="small" dirty="0" smtClean="0"/>
              <a:t>Paraprofessional Educator Endorsement</a:t>
            </a:r>
            <a:r>
              <a:rPr lang="en-US" dirty="0" smtClean="0"/>
              <a:t> on an </a:t>
            </a:r>
            <a:r>
              <a:rPr lang="en-US" cap="small" dirty="0" smtClean="0"/>
              <a:t>Educator License with Stipulations</a:t>
            </a:r>
            <a:r>
              <a:rPr lang="en-US" dirty="0" smtClean="0"/>
              <a:t>, valid for 5 years.  </a:t>
            </a:r>
          </a:p>
          <a:p>
            <a:pPr algn="just"/>
            <a:endParaRPr lang="en-US" dirty="0" smtClean="0"/>
          </a:p>
          <a:p>
            <a:pPr algn="just"/>
            <a:r>
              <a:rPr lang="en-US" dirty="0" smtClean="0"/>
              <a:t>Paraprofessionals who hold an Illinois letter of approval </a:t>
            </a:r>
            <a:r>
              <a:rPr lang="en-US" u="sng" dirty="0" smtClean="0"/>
              <a:t>will not receive a license</a:t>
            </a:r>
            <a:r>
              <a:rPr lang="en-US" dirty="0" smtClean="0"/>
              <a:t>, but their approvals will remain valid indefinitely.  </a:t>
            </a:r>
          </a:p>
          <a:p>
            <a:pPr algn="just"/>
            <a:endParaRPr lang="en-US" dirty="0" smtClean="0"/>
          </a:p>
          <a:p>
            <a:pPr algn="just"/>
            <a:r>
              <a:rPr lang="en-US" dirty="0" smtClean="0"/>
              <a:t>Paraprofessionals who hold Illinois approvals may continue to work in positions as paraprofessionals in non-Title I funded programs.</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Illinois educator certificates have long caused confusion for teachers and administrators alike because it is not always clear what subjects the holder is qualified to teach or the grade levels to which the holder may be assigned.  </a:t>
            </a:r>
          </a:p>
          <a:p>
            <a:pPr algn="just"/>
            <a:endParaRPr lang="en-US" dirty="0" smtClean="0"/>
          </a:p>
          <a:p>
            <a:pPr algn="just"/>
            <a:r>
              <a:rPr lang="en-US" dirty="0" smtClean="0"/>
              <a:t>In an effort to clarify this, Illinois will transition to a licensure system on July 1, 2013.  All previously held certificates will no longer be valid for teaching in the public schools after that date.  Be assured that you will lose nothing in the exchange and your new credentials will mirror what you currently hold.  </a:t>
            </a:r>
          </a:p>
          <a:p>
            <a:pPr algn="just"/>
            <a:endParaRPr lang="en-US" dirty="0" smtClean="0"/>
          </a:p>
          <a:p>
            <a:pPr algn="just"/>
            <a:r>
              <a:rPr lang="en-US" dirty="0" smtClean="0"/>
              <a:t>On July 1, 2013, all Illinois certificates will be exchanged for educator licenses.  Current certificate holders do not have to do anything to receive the new license because it will be automatic.  Certificates that are held at the time of the exchange will be converted to endorsements on specific types of licenses.  The subject area and grade levels for which the licensee is qualified to teach will be identified on your license.</a:t>
            </a:r>
          </a:p>
          <a:p>
            <a:pPr algn="just"/>
            <a:endParaRPr lang="en-US" dirty="0" smtClean="0"/>
          </a:p>
          <a:p>
            <a:pPr algn="just"/>
            <a:r>
              <a:rPr lang="en-US" dirty="0" smtClean="0"/>
              <a:t>If your current certificate renews in 2013, you are encouraged to complete the renewal requirements and register your certificate by June 1 to ensure a smooth transition.</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Individuals who hold an Educator License with Stipulations with </a:t>
            </a:r>
            <a:r>
              <a:rPr lang="en-US" i="1" u="sng" dirty="0" smtClean="0"/>
              <a:t>only</a:t>
            </a:r>
            <a:r>
              <a:rPr lang="en-US" dirty="0" smtClean="0"/>
              <a:t> the </a:t>
            </a:r>
            <a:r>
              <a:rPr lang="en-US" cap="small" dirty="0" smtClean="0"/>
              <a:t>Paraprofessional Educator Endorsement</a:t>
            </a:r>
            <a:r>
              <a:rPr lang="en-US" dirty="0" smtClean="0"/>
              <a:t> must register the license and pay the appropriate fees.  Current registration fees are $10 per year.  </a:t>
            </a:r>
          </a:p>
          <a:p>
            <a:endParaRPr lang="en-US" dirty="0" smtClean="0"/>
          </a:p>
          <a:p>
            <a:r>
              <a:rPr lang="en-US" dirty="0" smtClean="0"/>
              <a:t>However, licensees with the Paraprofessional Educator Endorsement are not subject to additional requirements in order to renew the license.  </a:t>
            </a:r>
          </a:p>
          <a:p>
            <a:endParaRPr lang="en-US" dirty="0" smtClean="0"/>
          </a:p>
          <a:p>
            <a:r>
              <a:rPr lang="en-US" dirty="0" smtClean="0"/>
              <a:t>A paraprofessional holding the “state-only approval” may apply for the </a:t>
            </a:r>
            <a:r>
              <a:rPr lang="en-US" cap="small" dirty="0" smtClean="0"/>
              <a:t>Educator License with Stipulations</a:t>
            </a:r>
            <a:r>
              <a:rPr lang="en-US" dirty="0" smtClean="0"/>
              <a:t> with a </a:t>
            </a:r>
            <a:r>
              <a:rPr lang="en-US" cap="small" dirty="0" smtClean="0"/>
              <a:t>Paraprofessional Educator Endorsement </a:t>
            </a:r>
            <a:r>
              <a:rPr lang="en-US" dirty="0" smtClean="0"/>
              <a:t>if  he/she 1) holds an associate’s degree or 2) has completed a minimum of 60 semester hours from a regionally accredited institution of higher education and has a high school diploma; or 3) has passed the </a:t>
            </a:r>
            <a:r>
              <a:rPr lang="en-US" i="1" dirty="0" smtClean="0"/>
              <a:t>ETS </a:t>
            </a:r>
            <a:r>
              <a:rPr lang="en-US" i="1" dirty="0" err="1" smtClean="0"/>
              <a:t>Parapro</a:t>
            </a:r>
            <a:r>
              <a:rPr lang="en-US" i="1" dirty="0" smtClean="0"/>
              <a:t> Test</a:t>
            </a:r>
            <a:r>
              <a:rPr lang="en-US" dirty="0" smtClean="0"/>
              <a:t> or the </a:t>
            </a:r>
            <a:r>
              <a:rPr lang="en-US" i="1" dirty="0" smtClean="0"/>
              <a:t>ACT Work Keys </a:t>
            </a:r>
            <a:r>
              <a:rPr lang="en-US" dirty="0" smtClean="0"/>
              <a:t>and has a high school diploma.  Remedial and developmental courses may not be counted toward the 60 semester hours.</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interested in knowing exactly what license and endorsements will be exchanged for your current certificates and endorsements, you may find that information in Appendix C of Part 25 rules.  The website is listed here for your convenience.  </a:t>
            </a:r>
          </a:p>
          <a:p>
            <a:endParaRPr lang="en-US" dirty="0" smtClean="0"/>
          </a:p>
        </p:txBody>
      </p:sp>
      <p:sp>
        <p:nvSpPr>
          <p:cNvPr id="4" name="Slide Number Placeholder 3"/>
          <p:cNvSpPr>
            <a:spLocks noGrp="1"/>
          </p:cNvSpPr>
          <p:nvPr>
            <p:ph type="sldNum" sz="quarter" idx="10"/>
          </p:nvPr>
        </p:nvSpPr>
        <p:spPr/>
        <p:txBody>
          <a:bodyPr/>
          <a:lstStyle/>
          <a:p>
            <a:fld id="{877E5CBE-4D59-4155-A429-F510DCE7FA6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Individuals who currently hold approvals or certain certificates may find something unique in the exchange that does not apply to all certificate holders.</a:t>
            </a:r>
          </a:p>
          <a:p>
            <a:pPr algn="just"/>
            <a:endParaRPr lang="en-US" dirty="0" smtClean="0"/>
          </a:p>
          <a:p>
            <a:pPr algn="just"/>
            <a:r>
              <a:rPr lang="en-US" dirty="0" smtClean="0"/>
              <a:t>Please refer to Section 25.15 of the rules which may be found in the same document as previously mentioned.  Details of the exchange are explained there.</a:t>
            </a:r>
          </a:p>
          <a:p>
            <a:pPr algn="just"/>
            <a:endParaRPr lang="en-US" dirty="0" smtClean="0"/>
          </a:p>
        </p:txBody>
      </p:sp>
      <p:sp>
        <p:nvSpPr>
          <p:cNvPr id="4" name="Slide Number Placeholder 3"/>
          <p:cNvSpPr>
            <a:spLocks noGrp="1"/>
          </p:cNvSpPr>
          <p:nvPr>
            <p:ph type="sldNum" sz="quarter" idx="10"/>
          </p:nvPr>
        </p:nvSpPr>
        <p:spPr/>
        <p:txBody>
          <a:bodyPr/>
          <a:lstStyle/>
          <a:p>
            <a:fld id="{877E5CBE-4D59-4155-A429-F510DCE7FA6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33237">
              <a:defRPr/>
            </a:pPr>
            <a:r>
              <a:rPr lang="en-US" dirty="0" smtClean="0"/>
              <a:t>Until new statutes are adopted regarding renewal of the educator licenses, educators are advised to continue engaging in meaningful professional development.  You should also maintain your Evidence of Completion Forms and appropriate documentation for all professional development activities completed during the validity period of the certificate/license.  </a:t>
            </a:r>
          </a:p>
          <a:p>
            <a:pPr algn="just" defTabSz="933237">
              <a:defRPr/>
            </a:pPr>
            <a:endParaRPr lang="en-US" dirty="0" smtClean="0"/>
          </a:p>
          <a:p>
            <a:pPr algn="just" defTabSz="933237">
              <a:defRPr/>
            </a:pPr>
            <a:r>
              <a:rPr lang="en-US" dirty="0" smtClean="0"/>
              <a:t>Currently, approved providers may continue offering professional development activities until any new legislation takes effect.  </a:t>
            </a:r>
          </a:p>
          <a:p>
            <a:pPr algn="just" defTabSz="933237">
              <a:defRPr/>
            </a:pPr>
            <a:endParaRPr lang="en-US" dirty="0" smtClean="0"/>
          </a:p>
          <a:p>
            <a:pPr algn="just" defTabSz="933237">
              <a:defRPr/>
            </a:pPr>
            <a:r>
              <a:rPr lang="en-US" dirty="0" smtClean="0"/>
              <a:t>Administrators should continue attending one Illinois Administrators’ Academy (IAA) course each year.  All courses completed will transfer to the new ELIS database.</a:t>
            </a:r>
          </a:p>
        </p:txBody>
      </p:sp>
      <p:sp>
        <p:nvSpPr>
          <p:cNvPr id="4" name="Slide Number Placeholder 3"/>
          <p:cNvSpPr>
            <a:spLocks noGrp="1"/>
          </p:cNvSpPr>
          <p:nvPr>
            <p:ph type="sldNum" sz="quarter" idx="10"/>
          </p:nvPr>
        </p:nvSpPr>
        <p:spPr/>
        <p:txBody>
          <a:bodyPr/>
          <a:lstStyle/>
          <a:p>
            <a:fld id="{877E5CBE-4D59-4155-A429-F510DCE7FA6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Individuals holding suspended or lapsed certificates at the time of the exchange will receive a license with the appropriate endorsements, but the suspended or lapsed endorsements will remain invalid until reinstated.</a:t>
            </a:r>
          </a:p>
          <a:p>
            <a:endParaRPr lang="en-US" dirty="0" smtClean="0"/>
          </a:p>
          <a:p>
            <a:r>
              <a:rPr lang="en-US" dirty="0" smtClean="0"/>
              <a:t>No one may work in the Illinois public schools in a position requiring an appropriate license or endorsement if that license or endorsement is not valid and registered.</a:t>
            </a:r>
          </a:p>
          <a:p>
            <a:endParaRPr lang="en-US" dirty="0" smtClean="0"/>
          </a:p>
        </p:txBody>
      </p:sp>
      <p:sp>
        <p:nvSpPr>
          <p:cNvPr id="4" name="Slide Number Placeholder 3"/>
          <p:cNvSpPr>
            <a:spLocks noGrp="1"/>
          </p:cNvSpPr>
          <p:nvPr>
            <p:ph type="sldNum" sz="quarter" idx="10"/>
          </p:nvPr>
        </p:nvSpPr>
        <p:spPr/>
        <p:txBody>
          <a:bodyPr/>
          <a:lstStyle/>
          <a:p>
            <a:fld id="{877E5CBE-4D59-4155-A429-F510DCE7FA6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If you hold a suspended or revoked Professional Educator License or Educator License with Stipulations, or do not complete renewal</a:t>
            </a:r>
            <a:r>
              <a:rPr lang="en-US" baseline="0" dirty="0" smtClean="0"/>
              <a:t> requirements for your license, then you will not be able to obtain a</a:t>
            </a:r>
            <a:r>
              <a:rPr lang="en-US" dirty="0" smtClean="0"/>
              <a:t> new Substitute Teaching License.  </a:t>
            </a:r>
            <a:endParaRPr lang="en-US" baseline="0" dirty="0" smtClean="0"/>
          </a:p>
          <a:p>
            <a:pPr algn="just"/>
            <a:endParaRPr lang="en-US" dirty="0" smtClean="0"/>
          </a:p>
          <a:p>
            <a:pPr algn="just"/>
            <a:r>
              <a:rPr lang="en-US" dirty="0" smtClean="0"/>
              <a:t>However, any individual who already holds a Substitute Teaching License may renew it even though he or she has a suspended or revoked license of another kind.</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educator’s license will lapse if the licensee does not pay registration fees within 6 months of the last registration date, or fails to meet renewal requirements.</a:t>
            </a:r>
          </a:p>
          <a:p>
            <a:endParaRPr lang="en-US" dirty="0" smtClean="0"/>
          </a:p>
          <a:p>
            <a:r>
              <a:rPr lang="en-US" dirty="0" smtClean="0"/>
              <a:t>Individuals who hold a lapsed license do not qualify for a new Substitute Teaching License.</a:t>
            </a:r>
          </a:p>
          <a:p>
            <a:endParaRPr lang="en-US" dirty="0" smtClean="0"/>
          </a:p>
          <a:p>
            <a:r>
              <a:rPr lang="en-US" dirty="0" smtClean="0"/>
              <a:t>To reinstate a license, the holder must complete 9 semester hours of advanced coursework in a content area of the endorsement, </a:t>
            </a:r>
            <a:r>
              <a:rPr lang="en-US" b="1" dirty="0" smtClean="0"/>
              <a:t>or</a:t>
            </a:r>
            <a:r>
              <a:rPr lang="en-US" dirty="0" smtClean="0"/>
              <a:t> may pay a $500 penalty fee.  With both options, licensees must also pay all back registration fees.</a:t>
            </a:r>
          </a:p>
          <a:p>
            <a:endParaRPr lang="en-US" dirty="0" smtClean="0"/>
          </a:p>
          <a:p>
            <a:r>
              <a:rPr lang="en-US" dirty="0" smtClean="0"/>
              <a:t>Individuals with lapsed licenses may not work in a position in a public school that requires that license.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Licensees will have one opportunity each 10 years to voluntarily surrender one or more endorsements on a </a:t>
            </a:r>
            <a:r>
              <a:rPr lang="en-US" cap="small" dirty="0" smtClean="0"/>
              <a:t>Professional Educator License</a:t>
            </a:r>
            <a:r>
              <a:rPr lang="en-US" dirty="0" smtClean="0"/>
              <a:t> or </a:t>
            </a:r>
            <a:r>
              <a:rPr lang="en-US" cap="small" dirty="0" smtClean="0"/>
              <a:t>Educator License with Stipulations</a:t>
            </a:r>
            <a:r>
              <a:rPr lang="en-US" dirty="0" smtClean="0"/>
              <a:t>.  </a:t>
            </a:r>
          </a:p>
          <a:p>
            <a:endParaRPr lang="en-US" dirty="0" smtClean="0"/>
          </a:p>
          <a:p>
            <a:r>
              <a:rPr lang="en-US" dirty="0" smtClean="0"/>
              <a:t>Once surrendered, the licensee may not apply for that same endorsement again for a period of 10 years, and </a:t>
            </a:r>
            <a:r>
              <a:rPr lang="en-US" u="sng" dirty="0" smtClean="0"/>
              <a:t>all requirements at the time of the new application </a:t>
            </a:r>
            <a:r>
              <a:rPr lang="en-US" dirty="0" smtClean="0"/>
              <a:t>must be met which may mean taking additional college courses and passing the required state tests.</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a:t>
            </a:r>
            <a:r>
              <a:rPr lang="en-US" baseline="0" dirty="0" smtClean="0"/>
              <a:t> regional office of education serving your area will be happy to answer any questions you have.  You may find the directory of those offices with contact information at the website listed here.  </a:t>
            </a:r>
          </a:p>
          <a:p>
            <a:pPr algn="just"/>
            <a:endParaRPr lang="en-US" dirty="0" smtClean="0"/>
          </a:p>
          <a:p>
            <a:pPr algn="just"/>
            <a:r>
              <a:rPr lang="en-US" baseline="0" dirty="0" smtClean="0"/>
              <a:t>If you are employed with Chicago Public School District #299, your regional office is the Illinois State Board of Education.  You may contact our office at 217/557-6763.  </a:t>
            </a:r>
          </a:p>
          <a:p>
            <a:pPr algn="just"/>
            <a:endParaRPr lang="en-US" dirty="0" smtClean="0"/>
          </a:p>
          <a:p>
            <a:pPr algn="just"/>
            <a:r>
              <a:rPr lang="en-US" baseline="0" dirty="0" smtClean="0"/>
              <a:t>Please check the Illinois State Board of</a:t>
            </a:r>
            <a:r>
              <a:rPr lang="en-US" dirty="0" smtClean="0"/>
              <a:t> Education</a:t>
            </a:r>
            <a:r>
              <a:rPr lang="en-US" baseline="0" dirty="0" smtClean="0"/>
              <a:t> website regularly for updated information.  The web address is listed here.   You will also find updates when you log in to your ECS account and the new ELIS account.  </a:t>
            </a:r>
          </a:p>
          <a:p>
            <a:pPr algn="just"/>
            <a:endParaRPr lang="en-US" dirty="0" smtClean="0"/>
          </a:p>
          <a:p>
            <a:pPr algn="just"/>
            <a:r>
              <a:rPr lang="en-US" baseline="0" dirty="0" smtClean="0"/>
              <a:t>Thank you for taking the time to learn about your new licensure system.  Additional tutorials will explain more about the new system.</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Educators will not receive paper copies of their new licenses.  Instead, each educator will find his or her credentials listed in the new </a:t>
            </a:r>
            <a:r>
              <a:rPr lang="en-US" cap="small" dirty="0" smtClean="0"/>
              <a:t>Educator Licensure Information System (ELIS)</a:t>
            </a:r>
            <a:r>
              <a:rPr lang="en-US" dirty="0" smtClean="0"/>
              <a:t> which will replace</a:t>
            </a:r>
            <a:r>
              <a:rPr lang="en-US" b="1" i="1" dirty="0" smtClean="0"/>
              <a:t> </a:t>
            </a:r>
            <a:r>
              <a:rPr lang="en-US" dirty="0" smtClean="0"/>
              <a:t>the current Educator Certification System (ECS) on July 1, 2013.  </a:t>
            </a:r>
          </a:p>
          <a:p>
            <a:pPr algn="just"/>
            <a:endParaRPr lang="en-US" dirty="0" smtClean="0"/>
          </a:p>
          <a:p>
            <a:pPr algn="just"/>
            <a:r>
              <a:rPr lang="en-US" dirty="0" smtClean="0"/>
              <a:t>Educators may print any page of ELIS if they wish to have a hard copy of  their credentials.</a:t>
            </a:r>
          </a:p>
          <a:p>
            <a:pPr algn="just"/>
            <a:endParaRPr lang="en-US" dirty="0" smtClean="0"/>
          </a:p>
          <a:p>
            <a:pPr algn="just"/>
            <a:r>
              <a:rPr lang="en-US" dirty="0" smtClean="0"/>
              <a:t>Employers may use their access portal to verify each educator’s credentials.</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Here is an example of an exchange.  This individual holds two certificates, a Type 75 Administrative Certificate and a Type 03 Elementary Teaching Certificate.  These </a:t>
            </a:r>
            <a:r>
              <a:rPr lang="en-US" b="1" dirty="0" smtClean="0"/>
              <a:t>two</a:t>
            </a:r>
            <a:r>
              <a:rPr lang="en-US" dirty="0" smtClean="0"/>
              <a:t> certificates will exchange for </a:t>
            </a:r>
            <a:r>
              <a:rPr lang="en-US" b="1" dirty="0" smtClean="0"/>
              <a:t>one</a:t>
            </a:r>
            <a:r>
              <a:rPr lang="en-US" dirty="0" smtClean="0"/>
              <a:t> Professional Educator License (or PEL) which lists both previous certificates as “endorsements” on the PEL.</a:t>
            </a:r>
          </a:p>
          <a:p>
            <a:pPr algn="just"/>
            <a:endParaRPr lang="en-US" dirty="0" smtClean="0"/>
          </a:p>
          <a:p>
            <a:pPr algn="just"/>
            <a:r>
              <a:rPr lang="en-US" dirty="0" smtClean="0"/>
              <a:t>The endorsements include General Administrative Grades K – 12, Elementary Self-contained Teaching Grades K – 9, Middle Level Language Arts, and Middle Level Mathematics.  Although the new credentials look somewhat different, nothing has been lost in the exchange.</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types of licenses: </a:t>
            </a:r>
          </a:p>
          <a:p>
            <a:pPr marL="233309" indent="-233309">
              <a:buAutoNum type="arabicParenR"/>
            </a:pPr>
            <a:r>
              <a:rPr lang="en-US" cap="small" dirty="0" smtClean="0"/>
              <a:t>Professional Educator License (PEL),  </a:t>
            </a:r>
          </a:p>
          <a:p>
            <a:pPr marL="233309" indent="-233309">
              <a:buAutoNum type="arabicParenR"/>
            </a:pPr>
            <a:r>
              <a:rPr lang="en-US" cap="small" dirty="0" smtClean="0"/>
              <a:t>Educator License with Stipulations (ELS) </a:t>
            </a:r>
            <a:r>
              <a:rPr lang="en-US" cap="none" baseline="0" dirty="0" smtClean="0"/>
              <a:t>and</a:t>
            </a:r>
          </a:p>
          <a:p>
            <a:pPr marL="233309" indent="-233309">
              <a:buAutoNum type="arabicParenR"/>
            </a:pPr>
            <a:r>
              <a:rPr lang="en-US" cap="small" dirty="0" smtClean="0"/>
              <a:t>Substitute License</a:t>
            </a:r>
            <a:r>
              <a:rPr lang="en-US" dirty="0" smtClean="0"/>
              <a:t>.  </a:t>
            </a:r>
          </a:p>
          <a:p>
            <a:pPr marL="233309" indent="-233309">
              <a:buAutoNum type="arabicParenR"/>
            </a:pPr>
            <a:endParaRPr lang="en-US" dirty="0" smtClean="0"/>
          </a:p>
          <a:p>
            <a:pPr algn="just"/>
            <a:r>
              <a:rPr lang="en-US" dirty="0" smtClean="0"/>
              <a:t>Like anything else that is new, it will take a little time to get used to the terminology, but keep in mind that your credentials will not change.   The appropriate endorsements will be transferred to each license you hold, and it is possible to hold multiple types of licenses.  For instance, you may hold a Professional Educator License and a Substitute License.</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To help take any guesswork out of interpreting educator credentials, each license will include the administrative or subject areas and grade levels in which the holder is qualified to hold positions.  </a:t>
            </a:r>
          </a:p>
          <a:p>
            <a:pPr algn="just"/>
            <a:endParaRPr lang="en-US" dirty="0" smtClean="0"/>
          </a:p>
          <a:p>
            <a:pPr algn="just"/>
            <a:r>
              <a:rPr lang="en-US" dirty="0" smtClean="0"/>
              <a:t>For this first Exchange the previous credentials will be reflected on the license, so you may see “Middle Level” for the grade range.  In the future, however, a person may see “Grades 5 – 8” in place of the words “Middle Level.”</a:t>
            </a:r>
          </a:p>
        </p:txBody>
      </p:sp>
      <p:sp>
        <p:nvSpPr>
          <p:cNvPr id="4" name="Slide Number Placeholder 3"/>
          <p:cNvSpPr>
            <a:spLocks noGrp="1"/>
          </p:cNvSpPr>
          <p:nvPr>
            <p:ph type="sldNum" sz="quarter" idx="10"/>
          </p:nvPr>
        </p:nvSpPr>
        <p:spPr/>
        <p:txBody>
          <a:bodyPr/>
          <a:lstStyle/>
          <a:p>
            <a:fld id="{877E5CBE-4D59-4155-A429-F510DCE7FA6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Subsequent endorsements, those issued after the initial license exchange, may be added to the Professional Educator License within the same level for which the licensee qualifies.</a:t>
            </a:r>
          </a:p>
          <a:p>
            <a:pPr algn="just"/>
            <a:endParaRPr lang="en-US" dirty="0" smtClean="0"/>
          </a:p>
          <a:p>
            <a:pPr algn="just"/>
            <a:r>
              <a:rPr lang="en-US" dirty="0" smtClean="0"/>
              <a:t>Requirements for an endorsement for the same grade range are determined by the type of endorsement and specified in administrative rule.  All applicable content-area tests must also be passed before the endorsement may be issued.</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33237">
              <a:defRPr/>
            </a:pPr>
            <a:r>
              <a:rPr lang="en-US" dirty="0" smtClean="0"/>
              <a:t>Your new license will be valid for the same time period as your current certificate; It will have to be registered the same year your certificate is now scheduled to renew. You should check in ELIS in July to confirm your next registration date to make sure you do not miss it.</a:t>
            </a:r>
          </a:p>
          <a:p>
            <a:pPr algn="just" defTabSz="933237">
              <a:defRPr/>
            </a:pPr>
            <a:endParaRPr lang="en-US" dirty="0" smtClean="0"/>
          </a:p>
          <a:p>
            <a:pPr algn="just" defTabSz="933237">
              <a:defRPr/>
            </a:pPr>
            <a:r>
              <a:rPr lang="en-US" dirty="0" smtClean="0"/>
              <a:t>If you hold more than one type of license, each type will have to be registered and a separate registration fee paid.  For instance, if you hold a Professional Educator License and an Educator License with Stipulations, you must pay a $50 registration fee for </a:t>
            </a:r>
            <a:r>
              <a:rPr lang="en-US" u="sng" dirty="0" smtClean="0"/>
              <a:t>each</a:t>
            </a:r>
            <a:r>
              <a:rPr lang="en-US" dirty="0" smtClean="0"/>
              <a:t> license every 5 years, or a total of $100.</a:t>
            </a:r>
          </a:p>
          <a:p>
            <a:pPr algn="just" defTabSz="933237">
              <a:defRPr/>
            </a:pPr>
            <a:endParaRPr lang="en-US" dirty="0" smtClean="0"/>
          </a:p>
          <a:p>
            <a:pPr algn="just" defTabSz="933237">
              <a:defRPr/>
            </a:pPr>
            <a:r>
              <a:rPr lang="en-US" dirty="0" smtClean="0"/>
              <a:t>Just like certificates, </a:t>
            </a:r>
            <a:r>
              <a:rPr lang="en-US" cap="none" baseline="0" dirty="0" smtClean="0"/>
              <a:t>educator licenses </a:t>
            </a:r>
            <a:r>
              <a:rPr lang="en-US" dirty="0" smtClean="0"/>
              <a:t>will lapse 6 months after the last registration date. </a:t>
            </a:r>
            <a:r>
              <a:rPr lang="en-US" b="0" i="0" dirty="0" smtClean="0"/>
              <a:t>In order to reinstate a lapsed license</a:t>
            </a:r>
            <a:r>
              <a:rPr lang="en-US" dirty="0" smtClean="0"/>
              <a:t> you must pay a $500 penalty or complete 9 semester hours of college coursework in the content area(s) identified on your credentials.</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If you currently hold an Initial Certificate, it will be exchanged for a </a:t>
            </a:r>
            <a:r>
              <a:rPr lang="en-US" cap="small" dirty="0" smtClean="0"/>
              <a:t>Professional Educator License (PEL)</a:t>
            </a:r>
            <a:r>
              <a:rPr lang="en-US" dirty="0" smtClean="0"/>
              <a:t>.  The license will be valid for the time period remaining on your current certificate; for example it may be valid until 6/30/13 or 6/30/14.  </a:t>
            </a:r>
          </a:p>
          <a:p>
            <a:pPr algn="just"/>
            <a:endParaRPr lang="en-US" dirty="0" smtClean="0"/>
          </a:p>
          <a:p>
            <a:pPr algn="just"/>
            <a:r>
              <a:rPr lang="en-US" dirty="0" smtClean="0"/>
              <a:t>You must log in to your ELIS account and pay any registration fees you owe to prevent the license from lapsing.</a:t>
            </a:r>
          </a:p>
          <a:p>
            <a:pPr algn="just"/>
            <a:endParaRPr lang="en-US" dirty="0" smtClean="0"/>
          </a:p>
          <a:p>
            <a:pPr algn="just"/>
            <a:r>
              <a:rPr lang="en-US" dirty="0" smtClean="0"/>
              <a:t>Even if you have not yet completed four years of teaching on your Initial Certificate, it will be exchanged for the PEL.  There are no requirements for moving from the Initial Certificate to the PEL since “leveled” certificates no longer exist.  </a:t>
            </a:r>
          </a:p>
          <a:p>
            <a:pPr algn="just"/>
            <a:endParaRPr lang="en-US" dirty="0" smtClean="0"/>
          </a:p>
          <a:p>
            <a:pPr algn="just"/>
            <a:r>
              <a:rPr lang="en-US" dirty="0" smtClean="0"/>
              <a:t>If you have completed four years of teaching this year (FY 2013) you do not have to apply for a Standard Certificate and pay the application fee.  The Initial Certificate will be exchanged for the PEL at no cost.  </a:t>
            </a:r>
          </a:p>
          <a:p>
            <a:pPr algn="just"/>
            <a:endParaRPr lang="en-US" dirty="0" smtClean="0"/>
          </a:p>
          <a:p>
            <a:pPr algn="just"/>
            <a:r>
              <a:rPr lang="en-US" dirty="0" smtClean="0"/>
              <a:t>If you have completed any professional development activities, keep your documentation in case you may use them to renew the license.</a:t>
            </a:r>
            <a:endParaRPr lang="en-US" dirty="0"/>
          </a:p>
        </p:txBody>
      </p:sp>
      <p:sp>
        <p:nvSpPr>
          <p:cNvPr id="4" name="Slide Number Placeholder 3"/>
          <p:cNvSpPr>
            <a:spLocks noGrp="1"/>
          </p:cNvSpPr>
          <p:nvPr>
            <p:ph type="sldNum" sz="quarter" idx="10"/>
          </p:nvPr>
        </p:nvSpPr>
        <p:spPr/>
        <p:txBody>
          <a:bodyPr/>
          <a:lstStyle/>
          <a:p>
            <a:fld id="{877E5CBE-4D59-4155-A429-F510DCE7FA6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9221F2-2045-451B-966E-A7BA09E69BCA}" type="datetimeFigureOut">
              <a:rPr lang="en-US" smtClean="0"/>
              <a:pPr/>
              <a:t>2/28/2013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7846A05-D5DB-462D-928A-9BEF1145EDA1}" type="slidenum">
              <a:rPr lang="en-US" smtClean="0"/>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846A05-D5DB-462D-928A-9BEF1145EDA1}"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846A05-D5DB-462D-928A-9BEF1145EDA1}"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846A05-D5DB-462D-928A-9BEF1145EDA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846A05-D5DB-462D-928A-9BEF1145EDA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846A05-D5DB-462D-928A-9BEF1145EDA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7846A05-D5DB-462D-928A-9BEF1145ED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7846A05-D5DB-462D-928A-9BEF1145EDA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9221F2-2045-451B-966E-A7BA09E69BCA}" type="datetimeFigureOut">
              <a:rPr lang="en-US" smtClean="0"/>
              <a:pPr/>
              <a:t>2/28/2013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7846A05-D5DB-462D-928A-9BEF1145EDA1}"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9221F2-2045-451B-966E-A7BA09E69BCA}" type="datetimeFigureOut">
              <a:rPr lang="en-US" smtClean="0"/>
              <a:pPr/>
              <a:t>2/28/2013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846A05-D5DB-462D-928A-9BEF1145ED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9221F2-2045-451B-966E-A7BA09E69BCA}" type="datetimeFigureOut">
              <a:rPr lang="en-US" smtClean="0"/>
              <a:pPr/>
              <a:t>2/28/2013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7846A05-D5DB-462D-928A-9BEF1145EDA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9221F2-2045-451B-966E-A7BA09E69BCA}" type="datetimeFigureOut">
              <a:rPr lang="en-US" smtClean="0"/>
              <a:pPr/>
              <a:t>2/28/2013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7846A05-D5DB-462D-928A-9BEF1145ED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w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ISBE ppt.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1828800" y="2133600"/>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659" y="380557"/>
            <a:ext cx="6644272" cy="4427883"/>
          </a:xfrm>
          <a:prstGeom prst="rect">
            <a:avLst/>
          </a:prstGeom>
          <a:effectLst>
            <a:softEdge rad="635000"/>
          </a:effectLst>
        </p:spPr>
      </p:pic>
      <p:sp>
        <p:nvSpPr>
          <p:cNvPr id="2" name="Title 1"/>
          <p:cNvSpPr>
            <a:spLocks noGrp="1"/>
          </p:cNvSpPr>
          <p:nvPr>
            <p:ph type="ctrTitle"/>
          </p:nvPr>
        </p:nvSpPr>
        <p:spPr>
          <a:xfrm>
            <a:off x="457200" y="5181600"/>
            <a:ext cx="8229600" cy="936625"/>
          </a:xfrm>
        </p:spPr>
        <p:txBody>
          <a:bodyPr>
            <a:noAutofit/>
          </a:bodyPr>
          <a:lstStyle/>
          <a:p>
            <a:pPr algn="l"/>
            <a:r>
              <a:rPr lang="en-US" sz="6000" cap="small" dirty="0" smtClean="0">
                <a:solidFill>
                  <a:schemeClr val="accent4">
                    <a:lumMod val="50000"/>
                  </a:schemeClr>
                </a:solidFill>
                <a:latin typeface="Gill Sans MT" pitchFamily="34" charset="0"/>
              </a:rPr>
              <a:t>The </a:t>
            </a:r>
            <a:br>
              <a:rPr lang="en-US" sz="6000" cap="small" dirty="0" smtClean="0">
                <a:solidFill>
                  <a:schemeClr val="accent4">
                    <a:lumMod val="50000"/>
                  </a:schemeClr>
                </a:solidFill>
                <a:latin typeface="Gill Sans MT" pitchFamily="34" charset="0"/>
              </a:rPr>
            </a:br>
            <a:r>
              <a:rPr lang="en-US" sz="6000" cap="small" dirty="0" smtClean="0">
                <a:solidFill>
                  <a:schemeClr val="accent4">
                    <a:lumMod val="50000"/>
                  </a:schemeClr>
                </a:solidFill>
                <a:latin typeface="Gill Sans MT" pitchFamily="34" charset="0"/>
              </a:rPr>
              <a:t>Illinois </a:t>
            </a:r>
            <a:br>
              <a:rPr lang="en-US" sz="6000" cap="small" dirty="0" smtClean="0">
                <a:solidFill>
                  <a:schemeClr val="accent4">
                    <a:lumMod val="50000"/>
                  </a:schemeClr>
                </a:solidFill>
                <a:latin typeface="Gill Sans MT" pitchFamily="34" charset="0"/>
              </a:rPr>
            </a:br>
            <a:r>
              <a:rPr lang="en-US" sz="6000" cap="small" dirty="0" smtClean="0">
                <a:solidFill>
                  <a:schemeClr val="accent4">
                    <a:lumMod val="50000"/>
                  </a:schemeClr>
                </a:solidFill>
                <a:latin typeface="Gill Sans MT" pitchFamily="34" charset="0"/>
              </a:rPr>
              <a:t>Licensure </a:t>
            </a:r>
            <a:br>
              <a:rPr lang="en-US" sz="6000" cap="small" dirty="0" smtClean="0">
                <a:solidFill>
                  <a:schemeClr val="accent4">
                    <a:lumMod val="50000"/>
                  </a:schemeClr>
                </a:solidFill>
                <a:latin typeface="Gill Sans MT" pitchFamily="34" charset="0"/>
              </a:rPr>
            </a:br>
            <a:r>
              <a:rPr lang="en-US" sz="6000" cap="small" dirty="0" smtClean="0">
                <a:solidFill>
                  <a:schemeClr val="accent4">
                    <a:lumMod val="50000"/>
                  </a:schemeClr>
                </a:solidFill>
                <a:latin typeface="Gill Sans MT" pitchFamily="34" charset="0"/>
              </a:rPr>
              <a:t>System</a:t>
            </a:r>
            <a:endParaRPr lang="en-US" sz="6000" cap="small" dirty="0">
              <a:solidFill>
                <a:schemeClr val="accent4">
                  <a:lumMod val="50000"/>
                </a:schemeClr>
              </a:solidFill>
              <a:latin typeface="Gill Sans MT" pitchFamily="34" charset="0"/>
            </a:endParaRPr>
          </a:p>
        </p:txBody>
      </p:sp>
      <p:sp>
        <p:nvSpPr>
          <p:cNvPr id="12" name="TextBox 11"/>
          <p:cNvSpPr txBox="1"/>
          <p:nvPr/>
        </p:nvSpPr>
        <p:spPr>
          <a:xfrm>
            <a:off x="4849036" y="1513311"/>
            <a:ext cx="2985112" cy="1661993"/>
          </a:xfrm>
          <a:prstGeom prst="rect">
            <a:avLst/>
          </a:prstGeom>
          <a:noFill/>
        </p:spPr>
        <p:txBody>
          <a:bodyPr wrap="none" rtlCol="0">
            <a:spAutoFit/>
          </a:bodyPr>
          <a:lstStyle/>
          <a:p>
            <a:r>
              <a:rPr lang="en-US" sz="6600" b="1" dirty="0" smtClean="0">
                <a:solidFill>
                  <a:srgbClr val="800000"/>
                </a:solidFill>
                <a:latin typeface="Lucida Sans" pitchFamily="34" charset="0"/>
              </a:rPr>
              <a:t>ELIS</a:t>
            </a:r>
          </a:p>
          <a:p>
            <a:pPr algn="ctr"/>
            <a:r>
              <a:rPr lang="en-US" sz="3600" b="1" dirty="0" smtClean="0">
                <a:solidFill>
                  <a:srgbClr val="800000"/>
                </a:solidFill>
                <a:latin typeface="Lucida Sans" pitchFamily="34" charset="0"/>
              </a:rPr>
              <a:t>July 1, 2013</a:t>
            </a:r>
            <a:endParaRPr lang="en-US" sz="3600" b="1" dirty="0">
              <a:solidFill>
                <a:srgbClr val="800000"/>
              </a:solidFill>
              <a:latin typeface="Lucida Sans"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1266653"/>
            <a:ext cx="1143000" cy="1143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04800"/>
            <a:ext cx="11963400" cy="9974997"/>
          </a:xfrm>
          <a:prstGeom prst="rect">
            <a:avLst/>
          </a:prstGeom>
        </p:spPr>
      </p:pic>
      <p:sp>
        <p:nvSpPr>
          <p:cNvPr id="2" name="Title 1"/>
          <p:cNvSpPr>
            <a:spLocks noGrp="1"/>
          </p:cNvSpPr>
          <p:nvPr>
            <p:ph type="title"/>
          </p:nvPr>
        </p:nvSpPr>
        <p:spPr>
          <a:xfrm>
            <a:off x="304800" y="-76200"/>
            <a:ext cx="8229600" cy="1143000"/>
          </a:xfrm>
        </p:spPr>
        <p:txBody>
          <a:bodyPr>
            <a:normAutofit fontScale="90000"/>
          </a:bodyPr>
          <a:lstStyle/>
          <a:p>
            <a:r>
              <a:rPr lang="en-US" cap="small" dirty="0">
                <a:latin typeface="Gill Sans MT" pitchFamily="34" charset="0"/>
              </a:rPr>
              <a:t>Standard </a:t>
            </a:r>
            <a:r>
              <a:rPr lang="en-US" cap="small" dirty="0" smtClean="0">
                <a:latin typeface="Gill Sans MT" pitchFamily="34" charset="0"/>
              </a:rPr>
              <a:t>Certificate – </a:t>
            </a:r>
            <a:br>
              <a:rPr lang="en-US" cap="small" dirty="0" smtClean="0">
                <a:latin typeface="Gill Sans MT" pitchFamily="34" charset="0"/>
              </a:rPr>
            </a:br>
            <a:r>
              <a:rPr lang="en-US" cap="small" dirty="0" smtClean="0">
                <a:latin typeface="Gill Sans MT" pitchFamily="34" charset="0"/>
              </a:rPr>
              <a:t>Exchanges</a:t>
            </a:r>
            <a:endParaRPr lang="en-US" dirty="0">
              <a:latin typeface="Gill Sans MT" pitchFamily="34" charset="0"/>
            </a:endParaRPr>
          </a:p>
        </p:txBody>
      </p:sp>
      <p:sp>
        <p:nvSpPr>
          <p:cNvPr id="7" name="Rectangle 6"/>
          <p:cNvSpPr/>
          <p:nvPr/>
        </p:nvSpPr>
        <p:spPr>
          <a:xfrm rot="20632057">
            <a:off x="3221206" y="3393519"/>
            <a:ext cx="5358033" cy="2554545"/>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Gill Sans MT" pitchFamily="34" charset="0"/>
              </a:rPr>
              <a:t>Exchanges for a Professional Educator License (PEL) or an</a:t>
            </a:r>
            <a:r>
              <a:rPr lang="en-US" sz="3200" cap="small" dirty="0">
                <a:effectLst>
                  <a:outerShdw blurRad="38100" dist="38100" dir="2700000" algn="tl">
                    <a:srgbClr val="000000">
                      <a:alpha val="43137"/>
                    </a:srgbClr>
                  </a:outerShdw>
                </a:effectLst>
                <a:latin typeface="Gill Sans MT" pitchFamily="34" charset="0"/>
              </a:rPr>
              <a:t> </a:t>
            </a:r>
            <a:r>
              <a:rPr lang="en-US" sz="3200" dirty="0">
                <a:effectLst>
                  <a:outerShdw blurRad="38100" dist="38100" dir="2700000" algn="tl">
                    <a:srgbClr val="000000">
                      <a:alpha val="43137"/>
                    </a:srgbClr>
                  </a:outerShdw>
                </a:effectLst>
                <a:latin typeface="Gill Sans MT" pitchFamily="34" charset="0"/>
              </a:rPr>
              <a:t>Educator License with Stipulations </a:t>
            </a:r>
            <a:r>
              <a:rPr lang="en-US" sz="3200" cap="small" dirty="0">
                <a:effectLst>
                  <a:outerShdw blurRad="38100" dist="38100" dir="2700000" algn="tl">
                    <a:srgbClr val="000000">
                      <a:alpha val="43137"/>
                    </a:srgbClr>
                  </a:outerShdw>
                </a:effectLst>
                <a:latin typeface="Gill Sans MT" pitchFamily="34" charset="0"/>
              </a:rPr>
              <a:t>(ELS) </a:t>
            </a:r>
            <a:r>
              <a:rPr lang="en-US" sz="3200" dirty="0">
                <a:effectLst>
                  <a:outerShdw blurRad="38100" dist="38100" dir="2700000" algn="tl">
                    <a:srgbClr val="000000">
                      <a:alpha val="43137"/>
                    </a:srgbClr>
                  </a:outerShdw>
                </a:effectLst>
                <a:latin typeface="Gill Sans MT" pitchFamily="34" charset="0"/>
              </a:rPr>
              <a:t>depending </a:t>
            </a:r>
            <a:endParaRPr lang="en-US" sz="3200" dirty="0" smtClean="0">
              <a:effectLst>
                <a:outerShdw blurRad="38100" dist="38100" dir="2700000" algn="tl">
                  <a:srgbClr val="000000">
                    <a:alpha val="43137"/>
                  </a:srgbClr>
                </a:outerShdw>
              </a:effectLst>
              <a:latin typeface="Gill Sans MT" pitchFamily="34" charset="0"/>
            </a:endParaRPr>
          </a:p>
          <a:p>
            <a:r>
              <a:rPr lang="en-US" sz="3200" dirty="0" smtClean="0">
                <a:effectLst>
                  <a:outerShdw blurRad="38100" dist="38100" dir="2700000" algn="tl">
                    <a:srgbClr val="000000">
                      <a:alpha val="43137"/>
                    </a:srgbClr>
                  </a:outerShdw>
                </a:effectLst>
                <a:latin typeface="Gill Sans MT" pitchFamily="34" charset="0"/>
              </a:rPr>
              <a:t>on </a:t>
            </a:r>
            <a:r>
              <a:rPr lang="en-US" sz="3200" dirty="0">
                <a:effectLst>
                  <a:outerShdw blurRad="38100" dist="38100" dir="2700000" algn="tl">
                    <a:srgbClr val="000000">
                      <a:alpha val="43137"/>
                    </a:srgbClr>
                  </a:outerShdw>
                </a:effectLst>
                <a:latin typeface="Gill Sans MT" pitchFamily="34" charset="0"/>
              </a:rPr>
              <a:t>the type(s) of certificate(s)  </a:t>
            </a:r>
          </a:p>
        </p:txBody>
      </p:sp>
      <p:sp>
        <p:nvSpPr>
          <p:cNvPr id="8" name="Rectangle 7"/>
          <p:cNvSpPr/>
          <p:nvPr/>
        </p:nvSpPr>
        <p:spPr>
          <a:xfrm rot="20850825">
            <a:off x="25315" y="1518616"/>
            <a:ext cx="2079415" cy="461665"/>
          </a:xfrm>
          <a:prstGeom prst="rect">
            <a:avLst/>
          </a:prstGeom>
        </p:spPr>
        <p:txBody>
          <a:bodyPr wrap="none">
            <a:spAutoFit/>
          </a:bodyPr>
          <a:lstStyle/>
          <a:p>
            <a:r>
              <a:rPr lang="en-US" sz="2400" b="1" dirty="0">
                <a:solidFill>
                  <a:srgbClr val="0070C0"/>
                </a:solidFill>
                <a:latin typeface="Gill Sans MT" pitchFamily="34" charset="0"/>
              </a:rPr>
              <a:t>PD activities </a:t>
            </a:r>
            <a:endParaRPr lang="en-US" sz="2400" b="1" dirty="0">
              <a:solidFill>
                <a:srgbClr val="0070C0"/>
              </a:solidFill>
            </a:endParaRPr>
          </a:p>
        </p:txBody>
      </p:sp>
      <p:sp>
        <p:nvSpPr>
          <p:cNvPr id="9" name="Rectangle 8"/>
          <p:cNvSpPr/>
          <p:nvPr/>
        </p:nvSpPr>
        <p:spPr>
          <a:xfrm rot="20926537">
            <a:off x="1067851" y="1910353"/>
            <a:ext cx="2722605" cy="461665"/>
          </a:xfrm>
          <a:prstGeom prst="rect">
            <a:avLst/>
          </a:prstGeom>
        </p:spPr>
        <p:txBody>
          <a:bodyPr wrap="none">
            <a:spAutoFit/>
          </a:bodyPr>
          <a:lstStyle/>
          <a:p>
            <a:r>
              <a:rPr lang="en-US" sz="2400" b="1" dirty="0" smtClean="0">
                <a:solidFill>
                  <a:schemeClr val="accent2">
                    <a:lumMod val="75000"/>
                  </a:schemeClr>
                </a:solidFill>
                <a:latin typeface="Gill Sans MT" pitchFamily="34" charset="0"/>
              </a:rPr>
              <a:t>Valid Time Period</a:t>
            </a:r>
            <a:endParaRPr lang="en-US" sz="2400" b="1" dirty="0">
              <a:solidFill>
                <a:schemeClr val="accent2">
                  <a:lumMod val="75000"/>
                </a:schemeClr>
              </a:solidFill>
            </a:endParaRPr>
          </a:p>
        </p:txBody>
      </p:sp>
      <p:sp>
        <p:nvSpPr>
          <p:cNvPr id="10" name="Rectangle 9"/>
          <p:cNvSpPr/>
          <p:nvPr/>
        </p:nvSpPr>
        <p:spPr>
          <a:xfrm rot="20927772">
            <a:off x="3158039" y="2293386"/>
            <a:ext cx="1690014" cy="461665"/>
          </a:xfrm>
          <a:prstGeom prst="rect">
            <a:avLst/>
          </a:prstGeom>
        </p:spPr>
        <p:txBody>
          <a:bodyPr wrap="none">
            <a:spAutoFit/>
          </a:bodyPr>
          <a:lstStyle/>
          <a:p>
            <a:r>
              <a:rPr lang="en-US" sz="2400" b="1" dirty="0">
                <a:latin typeface="Gill Sans MT" pitchFamily="34" charset="0"/>
              </a:rPr>
              <a:t>Exchanges</a:t>
            </a:r>
            <a:endParaRPr lang="en-US"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2000" fill="hold"/>
                                        <p:tgtEl>
                                          <p:spTgt spid="10"/>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90202"/>
            <a:ext cx="11963400" cy="9974997"/>
          </a:xfrm>
          <a:prstGeom prst="rect">
            <a:avLst/>
          </a:prstGeom>
        </p:spPr>
      </p:pic>
      <p:sp>
        <p:nvSpPr>
          <p:cNvPr id="2" name="Title 1"/>
          <p:cNvSpPr>
            <a:spLocks noGrp="1"/>
          </p:cNvSpPr>
          <p:nvPr>
            <p:ph type="title"/>
          </p:nvPr>
        </p:nvSpPr>
        <p:spPr>
          <a:xfrm>
            <a:off x="457200" y="-76200"/>
            <a:ext cx="8686800" cy="1143000"/>
          </a:xfrm>
        </p:spPr>
        <p:txBody>
          <a:bodyPr>
            <a:normAutofit fontScale="90000"/>
          </a:bodyPr>
          <a:lstStyle/>
          <a:p>
            <a:r>
              <a:rPr lang="en-US" cap="small" dirty="0">
                <a:latin typeface="Gill Sans MT" pitchFamily="34" charset="0"/>
              </a:rPr>
              <a:t>Standard </a:t>
            </a:r>
            <a:r>
              <a:rPr lang="en-US" cap="small" dirty="0" smtClean="0">
                <a:latin typeface="Gill Sans MT" pitchFamily="34" charset="0"/>
              </a:rPr>
              <a:t>Certificate – </a:t>
            </a:r>
            <a:br>
              <a:rPr lang="en-US" cap="small" dirty="0" smtClean="0">
                <a:latin typeface="Gill Sans MT" pitchFamily="34" charset="0"/>
              </a:rPr>
            </a:br>
            <a:r>
              <a:rPr lang="en-US" cap="small" dirty="0" smtClean="0">
                <a:latin typeface="Gill Sans MT" pitchFamily="34" charset="0"/>
              </a:rPr>
              <a:t>Valid Time Period</a:t>
            </a:r>
            <a:endParaRPr lang="en-US" dirty="0">
              <a:latin typeface="Gill Sans MT" pitchFamily="34" charset="0"/>
            </a:endParaRPr>
          </a:p>
        </p:txBody>
      </p:sp>
      <p:sp>
        <p:nvSpPr>
          <p:cNvPr id="8" name="Rectangle 7"/>
          <p:cNvSpPr/>
          <p:nvPr/>
        </p:nvSpPr>
        <p:spPr>
          <a:xfrm rot="20850825">
            <a:off x="1396916" y="1869121"/>
            <a:ext cx="2079415" cy="461665"/>
          </a:xfrm>
          <a:prstGeom prst="rect">
            <a:avLst/>
          </a:prstGeom>
        </p:spPr>
        <p:txBody>
          <a:bodyPr wrap="none">
            <a:spAutoFit/>
          </a:bodyPr>
          <a:lstStyle/>
          <a:p>
            <a:r>
              <a:rPr lang="en-US" sz="2400" b="1" dirty="0">
                <a:solidFill>
                  <a:srgbClr val="0070C0"/>
                </a:solidFill>
                <a:latin typeface="Gill Sans MT" pitchFamily="34" charset="0"/>
              </a:rPr>
              <a:t>PD activities </a:t>
            </a:r>
            <a:endParaRPr lang="en-US" sz="2400" b="1" dirty="0">
              <a:solidFill>
                <a:srgbClr val="0070C0"/>
              </a:solidFill>
            </a:endParaRPr>
          </a:p>
        </p:txBody>
      </p:sp>
      <p:sp>
        <p:nvSpPr>
          <p:cNvPr id="9" name="Rectangle 8"/>
          <p:cNvSpPr/>
          <p:nvPr/>
        </p:nvSpPr>
        <p:spPr>
          <a:xfrm rot="20926537">
            <a:off x="2685893" y="2375245"/>
            <a:ext cx="2722605" cy="461665"/>
          </a:xfrm>
          <a:prstGeom prst="rect">
            <a:avLst/>
          </a:prstGeom>
        </p:spPr>
        <p:txBody>
          <a:bodyPr wrap="none">
            <a:spAutoFit/>
          </a:bodyPr>
          <a:lstStyle/>
          <a:p>
            <a:r>
              <a:rPr lang="en-US" sz="2400" b="1" dirty="0" smtClean="0">
                <a:solidFill>
                  <a:schemeClr val="accent2">
                    <a:lumMod val="75000"/>
                  </a:schemeClr>
                </a:solidFill>
                <a:latin typeface="Gill Sans MT" pitchFamily="34" charset="0"/>
              </a:rPr>
              <a:t>Valid Time Period</a:t>
            </a:r>
            <a:endParaRPr lang="en-US" sz="2400" b="1" dirty="0">
              <a:solidFill>
                <a:schemeClr val="accent2">
                  <a:lumMod val="75000"/>
                </a:schemeClr>
              </a:solidFill>
            </a:endParaRPr>
          </a:p>
        </p:txBody>
      </p:sp>
      <p:sp>
        <p:nvSpPr>
          <p:cNvPr id="10" name="Rectangle 9"/>
          <p:cNvSpPr/>
          <p:nvPr/>
        </p:nvSpPr>
        <p:spPr>
          <a:xfrm rot="20927772">
            <a:off x="372414" y="1405705"/>
            <a:ext cx="1690014" cy="461665"/>
          </a:xfrm>
          <a:prstGeom prst="rect">
            <a:avLst/>
          </a:prstGeom>
        </p:spPr>
        <p:txBody>
          <a:bodyPr wrap="none">
            <a:spAutoFit/>
          </a:bodyPr>
          <a:lstStyle/>
          <a:p>
            <a:r>
              <a:rPr lang="en-US" sz="2400" b="1" dirty="0">
                <a:latin typeface="Gill Sans MT" pitchFamily="34" charset="0"/>
              </a:rPr>
              <a:t>Exchanges</a:t>
            </a:r>
            <a:endParaRPr lang="en-US" sz="2400" b="1" dirty="0"/>
          </a:p>
        </p:txBody>
      </p:sp>
      <p:sp>
        <p:nvSpPr>
          <p:cNvPr id="3" name="Rectangle 2"/>
          <p:cNvSpPr/>
          <p:nvPr/>
        </p:nvSpPr>
        <p:spPr>
          <a:xfrm rot="20665430">
            <a:off x="3882578" y="3534441"/>
            <a:ext cx="4572000" cy="2554545"/>
          </a:xfrm>
          <a:prstGeom prst="rect">
            <a:avLst/>
          </a:prstGeom>
        </p:spPr>
        <p:txBody>
          <a:bodyPr>
            <a:spAutoFit/>
          </a:bodyPr>
          <a:lstStyle/>
          <a:p>
            <a:r>
              <a:rPr lang="en-US" sz="3200" b="1" dirty="0">
                <a:solidFill>
                  <a:schemeClr val="accent2">
                    <a:lumMod val="75000"/>
                  </a:schemeClr>
                </a:solidFill>
                <a:effectLst>
                  <a:outerShdw blurRad="38100" dist="38100" dir="2700000" algn="tl">
                    <a:srgbClr val="000000">
                      <a:alpha val="43137"/>
                    </a:srgbClr>
                  </a:outerShdw>
                </a:effectLst>
                <a:latin typeface="Gill Sans MT" pitchFamily="34" charset="0"/>
              </a:rPr>
              <a:t>Valid for the time period remaining on the certificates and must be registered by that date</a:t>
            </a:r>
          </a:p>
        </p:txBody>
      </p:sp>
    </p:spTree>
    <p:extLst>
      <p:ext uri="{BB962C8B-B14F-4D97-AF65-F5344CB8AC3E}">
        <p14:creationId xmlns:p14="http://schemas.microsoft.com/office/powerpoint/2010/main" val="26438606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2000" fill="hold"/>
                                        <p:tgtEl>
                                          <p:spTgt spid="9"/>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90202"/>
            <a:ext cx="11963400" cy="9974997"/>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cap="small" dirty="0">
                <a:latin typeface="Gill Sans MT" pitchFamily="34" charset="0"/>
              </a:rPr>
              <a:t>Standard </a:t>
            </a:r>
            <a:r>
              <a:rPr lang="en-US" cap="small" dirty="0" smtClean="0">
                <a:latin typeface="Gill Sans MT" pitchFamily="34" charset="0"/>
              </a:rPr>
              <a:t>Certificate – </a:t>
            </a:r>
            <a:br>
              <a:rPr lang="en-US" cap="small" dirty="0" smtClean="0">
                <a:latin typeface="Gill Sans MT" pitchFamily="34" charset="0"/>
              </a:rPr>
            </a:br>
            <a:r>
              <a:rPr lang="en-US" cap="small" dirty="0" smtClean="0">
                <a:latin typeface="Gill Sans MT" pitchFamily="34" charset="0"/>
              </a:rPr>
              <a:t>PD Activities</a:t>
            </a:r>
            <a:endParaRPr lang="en-US" dirty="0">
              <a:latin typeface="Gill Sans MT" pitchFamily="34" charset="0"/>
            </a:endParaRPr>
          </a:p>
        </p:txBody>
      </p:sp>
      <p:sp>
        <p:nvSpPr>
          <p:cNvPr id="8" name="Rectangle 7"/>
          <p:cNvSpPr/>
          <p:nvPr/>
        </p:nvSpPr>
        <p:spPr>
          <a:xfrm rot="20850825">
            <a:off x="3050233" y="2319285"/>
            <a:ext cx="2125582" cy="461665"/>
          </a:xfrm>
          <a:prstGeom prst="rect">
            <a:avLst/>
          </a:prstGeom>
        </p:spPr>
        <p:txBody>
          <a:bodyPr wrap="none">
            <a:spAutoFit/>
          </a:bodyPr>
          <a:lstStyle/>
          <a:p>
            <a:r>
              <a:rPr lang="en-US" sz="2400" b="1" dirty="0">
                <a:solidFill>
                  <a:srgbClr val="0070C0"/>
                </a:solidFill>
                <a:latin typeface="Gill Sans MT" pitchFamily="34" charset="0"/>
              </a:rPr>
              <a:t>PD </a:t>
            </a:r>
            <a:r>
              <a:rPr lang="en-US" sz="2400" b="1" dirty="0" smtClean="0">
                <a:solidFill>
                  <a:srgbClr val="0070C0"/>
                </a:solidFill>
                <a:latin typeface="Gill Sans MT" pitchFamily="34" charset="0"/>
              </a:rPr>
              <a:t>Activities </a:t>
            </a:r>
            <a:endParaRPr lang="en-US" sz="2400" b="1" dirty="0">
              <a:solidFill>
                <a:srgbClr val="0070C0"/>
              </a:solidFill>
            </a:endParaRPr>
          </a:p>
        </p:txBody>
      </p:sp>
      <p:sp>
        <p:nvSpPr>
          <p:cNvPr id="9" name="Rectangle 8"/>
          <p:cNvSpPr/>
          <p:nvPr/>
        </p:nvSpPr>
        <p:spPr>
          <a:xfrm rot="20926537">
            <a:off x="-96183" y="1421095"/>
            <a:ext cx="2516715" cy="430887"/>
          </a:xfrm>
          <a:prstGeom prst="rect">
            <a:avLst/>
          </a:prstGeom>
        </p:spPr>
        <p:txBody>
          <a:bodyPr wrap="none">
            <a:spAutoFit/>
          </a:bodyPr>
          <a:lstStyle/>
          <a:p>
            <a:r>
              <a:rPr lang="en-US" sz="2200" b="1" dirty="0" smtClean="0">
                <a:solidFill>
                  <a:schemeClr val="accent2">
                    <a:lumMod val="75000"/>
                  </a:schemeClr>
                </a:solidFill>
                <a:latin typeface="Gill Sans MT" pitchFamily="34" charset="0"/>
              </a:rPr>
              <a:t>Valid Time Period</a:t>
            </a:r>
            <a:endParaRPr lang="en-US" sz="2200" b="1" dirty="0">
              <a:solidFill>
                <a:schemeClr val="accent2">
                  <a:lumMod val="75000"/>
                </a:schemeClr>
              </a:solidFill>
            </a:endParaRPr>
          </a:p>
        </p:txBody>
      </p:sp>
      <p:sp>
        <p:nvSpPr>
          <p:cNvPr id="10" name="Rectangle 9"/>
          <p:cNvSpPr/>
          <p:nvPr/>
        </p:nvSpPr>
        <p:spPr>
          <a:xfrm rot="20927772">
            <a:off x="1628947" y="1796324"/>
            <a:ext cx="1690014" cy="461665"/>
          </a:xfrm>
          <a:prstGeom prst="rect">
            <a:avLst/>
          </a:prstGeom>
        </p:spPr>
        <p:txBody>
          <a:bodyPr wrap="none">
            <a:spAutoFit/>
          </a:bodyPr>
          <a:lstStyle/>
          <a:p>
            <a:r>
              <a:rPr lang="en-US" sz="2400" b="1" dirty="0">
                <a:latin typeface="Gill Sans MT" pitchFamily="34" charset="0"/>
              </a:rPr>
              <a:t>Exchanges</a:t>
            </a:r>
            <a:endParaRPr lang="en-US" sz="2400" b="1" dirty="0"/>
          </a:p>
        </p:txBody>
      </p:sp>
      <p:sp>
        <p:nvSpPr>
          <p:cNvPr id="4" name="Rectangle 3"/>
          <p:cNvSpPr/>
          <p:nvPr/>
        </p:nvSpPr>
        <p:spPr>
          <a:xfrm rot="20594888">
            <a:off x="3776331" y="3420023"/>
            <a:ext cx="4572000" cy="2554545"/>
          </a:xfrm>
          <a:prstGeom prst="rect">
            <a:avLst/>
          </a:prstGeom>
        </p:spPr>
        <p:txBody>
          <a:bodyPr>
            <a:spAutoFit/>
          </a:bodyPr>
          <a:lstStyle/>
          <a:p>
            <a:r>
              <a:rPr lang="en-US" sz="3200" b="1" dirty="0">
                <a:solidFill>
                  <a:srgbClr val="0070C0"/>
                </a:solidFill>
                <a:effectLst>
                  <a:outerShdw blurRad="38100" dist="38100" dir="2700000" algn="tl">
                    <a:srgbClr val="000000">
                      <a:alpha val="43137"/>
                    </a:srgbClr>
                  </a:outerShdw>
                </a:effectLst>
                <a:latin typeface="Gill Sans MT" pitchFamily="34" charset="0"/>
              </a:rPr>
              <a:t>PD activities documents should be kept in case such activities are eligible for license renewal.  </a:t>
            </a:r>
          </a:p>
        </p:txBody>
      </p:sp>
    </p:spTree>
    <p:extLst>
      <p:ext uri="{BB962C8B-B14F-4D97-AF65-F5344CB8AC3E}">
        <p14:creationId xmlns:p14="http://schemas.microsoft.com/office/powerpoint/2010/main" val="2984015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2000" fill="hold"/>
                                        <p:tgtEl>
                                          <p:spTgt spid="8"/>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1" y="685800"/>
            <a:ext cx="6730455" cy="6858000"/>
          </a:xfrm>
          <a:prstGeom prst="rect">
            <a:avLst/>
          </a:prstGeom>
        </p:spPr>
      </p:pic>
      <p:sp>
        <p:nvSpPr>
          <p:cNvPr id="3" name="Content Placeholder 2"/>
          <p:cNvSpPr>
            <a:spLocks noGrp="1"/>
          </p:cNvSpPr>
          <p:nvPr>
            <p:ph idx="1"/>
          </p:nvPr>
        </p:nvSpPr>
        <p:spPr>
          <a:xfrm>
            <a:off x="2514600" y="1295400"/>
            <a:ext cx="8229600" cy="4157472"/>
          </a:xfrm>
        </p:spPr>
        <p:txBody>
          <a:bodyPr>
            <a:normAutofit/>
          </a:bodyPr>
          <a:lstStyle/>
          <a:p>
            <a:pPr marL="109728" indent="0">
              <a:buNone/>
            </a:pPr>
            <a:r>
              <a:rPr lang="en-US" dirty="0">
                <a:latin typeface="Gill Sans MT" pitchFamily="34" charset="0"/>
              </a:rPr>
              <a:t>Current administrative certificates will be </a:t>
            </a:r>
            <a:endParaRPr lang="en-US" dirty="0" smtClean="0">
              <a:latin typeface="Gill Sans MT" pitchFamily="34" charset="0"/>
            </a:endParaRPr>
          </a:p>
          <a:p>
            <a:pPr marL="109728" indent="0">
              <a:buNone/>
            </a:pPr>
            <a:r>
              <a:rPr lang="en-US" dirty="0" smtClean="0">
                <a:latin typeface="Gill Sans MT" pitchFamily="34" charset="0"/>
              </a:rPr>
              <a:t>exchanged </a:t>
            </a:r>
            <a:r>
              <a:rPr lang="en-US" dirty="0">
                <a:latin typeface="Gill Sans MT" pitchFamily="34" charset="0"/>
              </a:rPr>
              <a:t>for </a:t>
            </a:r>
            <a:r>
              <a:rPr lang="en-US" dirty="0" smtClean="0">
                <a:latin typeface="Gill Sans MT" pitchFamily="34" charset="0"/>
              </a:rPr>
              <a:t>an appropriate </a:t>
            </a:r>
            <a:r>
              <a:rPr lang="en-US" b="1" dirty="0" smtClean="0">
                <a:latin typeface="Gill Sans MT" pitchFamily="34" charset="0"/>
              </a:rPr>
              <a:t>endorsement</a:t>
            </a:r>
          </a:p>
          <a:p>
            <a:pPr marL="109728" indent="0">
              <a:buNone/>
            </a:pPr>
            <a:r>
              <a:rPr lang="en-US" b="1" dirty="0" smtClean="0">
                <a:latin typeface="Gill Sans MT" pitchFamily="34" charset="0"/>
              </a:rPr>
              <a:t> on a </a:t>
            </a:r>
            <a:r>
              <a:rPr lang="en-US" b="1" dirty="0">
                <a:latin typeface="Gill Sans MT" pitchFamily="34" charset="0"/>
              </a:rPr>
              <a:t>Professional Educator </a:t>
            </a:r>
            <a:r>
              <a:rPr lang="en-US" b="1" dirty="0" smtClean="0">
                <a:latin typeface="Gill Sans MT" pitchFamily="34" charset="0"/>
              </a:rPr>
              <a:t>License</a:t>
            </a:r>
            <a:r>
              <a:rPr lang="en-US" dirty="0" smtClean="0">
                <a:latin typeface="Gill Sans MT" pitchFamily="34" charset="0"/>
              </a:rPr>
              <a:t>: </a:t>
            </a:r>
          </a:p>
          <a:p>
            <a:pPr>
              <a:buNone/>
            </a:pPr>
            <a:r>
              <a:rPr lang="en-US" dirty="0" smtClean="0">
                <a:latin typeface="Gill Sans MT" pitchFamily="34" charset="0"/>
              </a:rPr>
              <a:t>		1</a:t>
            </a:r>
            <a:r>
              <a:rPr lang="en-US" dirty="0">
                <a:latin typeface="Gill Sans MT" pitchFamily="34" charset="0"/>
              </a:rPr>
              <a:t>) Director of Special Education; </a:t>
            </a:r>
            <a:endParaRPr lang="en-US" dirty="0" smtClean="0">
              <a:latin typeface="Gill Sans MT" pitchFamily="34" charset="0"/>
            </a:endParaRPr>
          </a:p>
          <a:p>
            <a:pPr>
              <a:buNone/>
            </a:pPr>
            <a:r>
              <a:rPr lang="en-US" dirty="0">
                <a:latin typeface="Gill Sans MT" pitchFamily="34" charset="0"/>
              </a:rPr>
              <a:t>	</a:t>
            </a:r>
            <a:r>
              <a:rPr lang="en-US" dirty="0" smtClean="0">
                <a:latin typeface="Gill Sans MT" pitchFamily="34" charset="0"/>
              </a:rPr>
              <a:t>	2</a:t>
            </a:r>
            <a:r>
              <a:rPr lang="en-US" dirty="0">
                <a:latin typeface="Gill Sans MT" pitchFamily="34" charset="0"/>
              </a:rPr>
              <a:t>) General Administrative; </a:t>
            </a:r>
            <a:endParaRPr lang="en-US" dirty="0" smtClean="0">
              <a:latin typeface="Gill Sans MT" pitchFamily="34" charset="0"/>
            </a:endParaRPr>
          </a:p>
          <a:p>
            <a:pPr>
              <a:buNone/>
            </a:pPr>
            <a:r>
              <a:rPr lang="en-US" dirty="0" smtClean="0">
                <a:latin typeface="Gill Sans MT" pitchFamily="34" charset="0"/>
              </a:rPr>
              <a:t>		3</a:t>
            </a:r>
            <a:r>
              <a:rPr lang="en-US" dirty="0">
                <a:latin typeface="Gill Sans MT" pitchFamily="34" charset="0"/>
              </a:rPr>
              <a:t>) Chief School Business Official; </a:t>
            </a:r>
            <a:endParaRPr lang="en-US" dirty="0" smtClean="0">
              <a:latin typeface="Gill Sans MT" pitchFamily="34" charset="0"/>
            </a:endParaRPr>
          </a:p>
          <a:p>
            <a:pPr>
              <a:buNone/>
            </a:pPr>
            <a:r>
              <a:rPr lang="en-US" dirty="0" smtClean="0">
                <a:latin typeface="Gill Sans MT" pitchFamily="34" charset="0"/>
              </a:rPr>
              <a:t>		4</a:t>
            </a:r>
            <a:r>
              <a:rPr lang="en-US" dirty="0">
                <a:latin typeface="Gill Sans MT" pitchFamily="34" charset="0"/>
              </a:rPr>
              <a:t>) Superintendent; or </a:t>
            </a:r>
            <a:endParaRPr lang="en-US" dirty="0" smtClean="0">
              <a:latin typeface="Gill Sans MT" pitchFamily="34" charset="0"/>
            </a:endParaRPr>
          </a:p>
          <a:p>
            <a:pPr>
              <a:buNone/>
            </a:pPr>
            <a:r>
              <a:rPr lang="en-US" dirty="0" smtClean="0">
                <a:latin typeface="Gill Sans MT" pitchFamily="34" charset="0"/>
              </a:rPr>
              <a:t>		5</a:t>
            </a:r>
            <a:r>
              <a:rPr lang="en-US" dirty="0">
                <a:latin typeface="Gill Sans MT" pitchFamily="34" charset="0"/>
              </a:rPr>
              <a:t>) </a:t>
            </a:r>
            <a:r>
              <a:rPr lang="en-US" dirty="0" smtClean="0">
                <a:latin typeface="Gill Sans MT" pitchFamily="34" charset="0"/>
              </a:rPr>
              <a:t>General Supervisory</a:t>
            </a:r>
            <a:r>
              <a:rPr lang="en-US" dirty="0">
                <a:latin typeface="Baskerville Old Face" pitchFamily="18" charset="0"/>
              </a:rPr>
              <a:t>.</a:t>
            </a:r>
          </a:p>
        </p:txBody>
      </p:sp>
      <p:sp>
        <p:nvSpPr>
          <p:cNvPr id="2" name="Title 1"/>
          <p:cNvSpPr>
            <a:spLocks noGrp="1"/>
          </p:cNvSpPr>
          <p:nvPr>
            <p:ph type="title"/>
          </p:nvPr>
        </p:nvSpPr>
        <p:spPr>
          <a:xfrm>
            <a:off x="457200" y="0"/>
            <a:ext cx="8229600" cy="1143000"/>
          </a:xfrm>
        </p:spPr>
        <p:txBody>
          <a:bodyPr/>
          <a:lstStyle/>
          <a:p>
            <a:r>
              <a:rPr lang="en-US" cap="small" dirty="0">
                <a:latin typeface="Gill Sans MT" pitchFamily="34" charset="0"/>
              </a:rPr>
              <a:t>Administrative Certificate</a:t>
            </a:r>
            <a:endParaRPr lang="en-US" dirty="0">
              <a:latin typeface="Gill Sans MT" pitchFamily="34" charset="0"/>
            </a:endParaRPr>
          </a:p>
        </p:txBody>
      </p:sp>
      <p:sp>
        <p:nvSpPr>
          <p:cNvPr id="6" name="Right Arrow 5"/>
          <p:cNvSpPr/>
          <p:nvPr/>
        </p:nvSpPr>
        <p:spPr>
          <a:xfrm>
            <a:off x="2438400" y="3091069"/>
            <a:ext cx="914400" cy="1524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4.96762E-6 L 3.33333E-6 0.25556 " pathEditMode="relative" rAng="0" ptsTypes="AA">
                                      <p:cBhvr>
                                        <p:cTn id="6" dur="5000" fill="hold"/>
                                        <p:tgtEl>
                                          <p:spTgt spid="6"/>
                                        </p:tgtEl>
                                        <p:attrNameLst>
                                          <p:attrName>ppt_x</p:attrName>
                                          <p:attrName>ppt_y</p:attrName>
                                        </p:attrNameLst>
                                      </p:cBhvr>
                                      <p:rCtr x="0" y="127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294" y="952305"/>
            <a:ext cx="4724400" cy="4724400"/>
          </a:xfrm>
          <a:prstGeom prst="rect">
            <a:avLst/>
          </a:prstGeom>
        </p:spPr>
      </p:pic>
      <p:sp>
        <p:nvSpPr>
          <p:cNvPr id="10" name="Rectangle 9"/>
          <p:cNvSpPr/>
          <p:nvPr/>
        </p:nvSpPr>
        <p:spPr>
          <a:xfrm>
            <a:off x="5559781" y="2717045"/>
            <a:ext cx="1828800" cy="1874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cap="small" dirty="0" smtClean="0">
                <a:latin typeface="Gill Sans MT" pitchFamily="34" charset="0"/>
              </a:rPr>
              <a:t>General Administrative Endorsement</a:t>
            </a:r>
            <a:r>
              <a:rPr lang="en-US" dirty="0" smtClean="0">
                <a:latin typeface="Gill Sans MT" pitchFamily="34" charset="0"/>
              </a:rPr>
              <a:t> </a:t>
            </a:r>
            <a:endParaRPr lang="en-US" dirty="0">
              <a:latin typeface="Gill Sans MT" pitchFamily="34" charset="0"/>
            </a:endParaRPr>
          </a:p>
        </p:txBody>
      </p:sp>
      <p:sp>
        <p:nvSpPr>
          <p:cNvPr id="6" name="TextBox 5"/>
          <p:cNvSpPr txBox="1"/>
          <p:nvPr/>
        </p:nvSpPr>
        <p:spPr>
          <a:xfrm>
            <a:off x="6324600" y="3021496"/>
            <a:ext cx="963725" cy="1569660"/>
          </a:xfrm>
          <a:prstGeom prst="rect">
            <a:avLst/>
          </a:prstGeom>
          <a:solidFill>
            <a:schemeClr val="bg1"/>
          </a:solidFill>
        </p:spPr>
        <p:txBody>
          <a:bodyPr wrap="none" rtlCol="0">
            <a:spAutoFit/>
          </a:bodyPr>
          <a:lstStyle/>
          <a:p>
            <a:r>
              <a:rPr lang="en-US" sz="9600" dirty="0" smtClean="0"/>
              <a:t>1</a:t>
            </a:r>
            <a:endParaRPr lang="en-US" sz="9600" dirty="0"/>
          </a:p>
        </p:txBody>
      </p:sp>
      <p:sp>
        <p:nvSpPr>
          <p:cNvPr id="5" name="TextBox 4"/>
          <p:cNvSpPr txBox="1"/>
          <p:nvPr/>
        </p:nvSpPr>
        <p:spPr>
          <a:xfrm>
            <a:off x="111383" y="2398412"/>
            <a:ext cx="4428328" cy="2339102"/>
          </a:xfrm>
          <a:prstGeom prst="rect">
            <a:avLst/>
          </a:prstGeom>
          <a:noFill/>
        </p:spPr>
        <p:txBody>
          <a:bodyPr wrap="none" rtlCol="0">
            <a:spAutoFit/>
          </a:bodyPr>
          <a:lstStyle/>
          <a:p>
            <a:r>
              <a:rPr lang="en-US" sz="3200" b="1" dirty="0">
                <a:latin typeface="Gill Sans MT" pitchFamily="34" charset="0"/>
              </a:rPr>
              <a:t>May be </a:t>
            </a:r>
            <a:r>
              <a:rPr lang="en-US" sz="3200" b="1" dirty="0" smtClean="0">
                <a:latin typeface="Gill Sans MT" pitchFamily="34" charset="0"/>
              </a:rPr>
              <a:t>converted</a:t>
            </a:r>
          </a:p>
          <a:p>
            <a:r>
              <a:rPr lang="en-US" sz="3200" dirty="0" smtClean="0">
                <a:latin typeface="Gill Sans MT" pitchFamily="34" charset="0"/>
              </a:rPr>
              <a:t>to the </a:t>
            </a:r>
            <a:r>
              <a:rPr lang="en-US" sz="3200" b="1" dirty="0">
                <a:latin typeface="Gill Sans MT" pitchFamily="34" charset="0"/>
              </a:rPr>
              <a:t>new Principal </a:t>
            </a:r>
            <a:endParaRPr lang="en-US" sz="3200" b="1" dirty="0" smtClean="0">
              <a:latin typeface="Gill Sans MT" pitchFamily="34" charset="0"/>
            </a:endParaRPr>
          </a:p>
          <a:p>
            <a:r>
              <a:rPr lang="en-US" sz="3200" b="1" dirty="0" smtClean="0">
                <a:latin typeface="Gill Sans MT" pitchFamily="34" charset="0"/>
              </a:rPr>
              <a:t>endorsement </a:t>
            </a:r>
            <a:r>
              <a:rPr lang="en-US" sz="3200" dirty="0" smtClean="0">
                <a:latin typeface="Gill Sans MT" pitchFamily="34" charset="0"/>
              </a:rPr>
              <a:t>upon </a:t>
            </a:r>
          </a:p>
          <a:p>
            <a:r>
              <a:rPr lang="en-US" sz="3200" dirty="0" smtClean="0">
                <a:latin typeface="Gill Sans MT" pitchFamily="34" charset="0"/>
              </a:rPr>
              <a:t>application </a:t>
            </a:r>
            <a:r>
              <a:rPr lang="en-US" sz="3200" dirty="0">
                <a:latin typeface="Gill Sans MT" pitchFamily="34" charset="0"/>
              </a:rPr>
              <a:t>by </a:t>
            </a:r>
            <a:r>
              <a:rPr lang="en-US" sz="3200" b="1" dirty="0">
                <a:latin typeface="Gill Sans MT" pitchFamily="34" charset="0"/>
              </a:rPr>
              <a:t>7/1/2015</a:t>
            </a:r>
            <a:r>
              <a:rPr lang="en-US" sz="3200" dirty="0">
                <a:latin typeface="Gill Sans MT" pitchFamily="34" charset="0"/>
              </a:rPr>
              <a:t>.  </a:t>
            </a:r>
          </a:p>
          <a:p>
            <a:endParaRPr lang="en-US" dirty="0"/>
          </a:p>
        </p:txBody>
      </p:sp>
      <p:pic>
        <p:nvPicPr>
          <p:cNvPr id="2051" name="Picture 3" descr="C:\Users\dwilliam\AppData\Local\Microsoft\Windows\Temporary Internet Files\Content.IE5\CQ5PQ8UB\MP900341522[1].jpg"/>
          <p:cNvPicPr>
            <a:picLocks noChangeAspect="1" noChangeArrowheads="1"/>
          </p:cNvPicPr>
          <p:nvPr/>
        </p:nvPicPr>
        <p:blipFill>
          <a:blip r:embed="rId4" cstate="print"/>
          <a:srcRect/>
          <a:stretch>
            <a:fillRect/>
          </a:stretch>
        </p:blipFill>
        <p:spPr bwMode="auto">
          <a:xfrm>
            <a:off x="-158209" y="3314505"/>
            <a:ext cx="4967511" cy="3543495"/>
          </a:xfrm>
          <a:prstGeom prst="rect">
            <a:avLst/>
          </a:prstGeom>
          <a:noFill/>
          <a:effectLst>
            <a:softEdge rad="635000"/>
          </a:effectLst>
        </p:spPr>
      </p:pic>
      <p:sp>
        <p:nvSpPr>
          <p:cNvPr id="3" name="Content Placeholder 2"/>
          <p:cNvSpPr>
            <a:spLocks noGrp="1"/>
          </p:cNvSpPr>
          <p:nvPr>
            <p:ph idx="1"/>
          </p:nvPr>
        </p:nvSpPr>
        <p:spPr>
          <a:xfrm>
            <a:off x="4549650" y="1810614"/>
            <a:ext cx="5688247" cy="3514697"/>
          </a:xfrm>
        </p:spPr>
        <p:txBody>
          <a:bodyPr>
            <a:noAutofit/>
          </a:bodyPr>
          <a:lstStyle/>
          <a:p>
            <a:pPr marL="109728" indent="0" algn="just">
              <a:buNone/>
            </a:pPr>
            <a:r>
              <a:rPr lang="en-US" sz="3000" dirty="0" smtClean="0">
                <a:latin typeface="Gill Sans MT" pitchFamily="34" charset="0"/>
              </a:rPr>
              <a:t>If the conversion to the </a:t>
            </a:r>
          </a:p>
          <a:p>
            <a:pPr marL="109728" indent="0" algn="just">
              <a:buNone/>
            </a:pPr>
            <a:r>
              <a:rPr lang="en-US" sz="3000" dirty="0" smtClean="0">
                <a:latin typeface="Gill Sans MT" pitchFamily="34" charset="0"/>
              </a:rPr>
              <a:t>Principal endorsement </a:t>
            </a:r>
          </a:p>
          <a:p>
            <a:pPr marL="109728" indent="0" algn="just">
              <a:buNone/>
            </a:pPr>
            <a:r>
              <a:rPr lang="en-US" sz="3000" dirty="0" smtClean="0">
                <a:latin typeface="Gill Sans MT" pitchFamily="34" charset="0"/>
              </a:rPr>
              <a:t>is not selected, the </a:t>
            </a:r>
          </a:p>
          <a:p>
            <a:pPr marL="109728" indent="0" algn="just">
              <a:buNone/>
            </a:pPr>
            <a:r>
              <a:rPr lang="en-US" sz="3000" dirty="0" smtClean="0">
                <a:latin typeface="Gill Sans MT" pitchFamily="34" charset="0"/>
              </a:rPr>
              <a:t>GA endorsement on the </a:t>
            </a:r>
          </a:p>
          <a:p>
            <a:pPr marL="109728" indent="0" algn="just">
              <a:buNone/>
            </a:pPr>
            <a:r>
              <a:rPr lang="en-US" sz="3000" dirty="0" smtClean="0">
                <a:latin typeface="Gill Sans MT" pitchFamily="34" charset="0"/>
              </a:rPr>
              <a:t>license will </a:t>
            </a:r>
            <a:r>
              <a:rPr lang="en-US" sz="3000" dirty="0">
                <a:latin typeface="Gill Sans MT" pitchFamily="34" charset="0"/>
              </a:rPr>
              <a:t>continue </a:t>
            </a:r>
            <a:endParaRPr lang="en-US" sz="3000" dirty="0" smtClean="0">
              <a:latin typeface="Gill Sans MT" pitchFamily="34" charset="0"/>
            </a:endParaRPr>
          </a:p>
          <a:p>
            <a:pPr marL="109728" indent="0" algn="just">
              <a:buNone/>
            </a:pPr>
            <a:r>
              <a:rPr lang="en-US" sz="3000" dirty="0" smtClean="0">
                <a:latin typeface="Gill Sans MT" pitchFamily="34" charset="0"/>
              </a:rPr>
              <a:t>to </a:t>
            </a:r>
            <a:r>
              <a:rPr lang="en-US" sz="3000" dirty="0">
                <a:latin typeface="Gill Sans MT" pitchFamily="34" charset="0"/>
              </a:rPr>
              <a:t>be valid </a:t>
            </a:r>
            <a:r>
              <a:rPr lang="en-US" sz="3000" dirty="0" smtClean="0">
                <a:latin typeface="Gill Sans MT" pitchFamily="34" charset="0"/>
              </a:rPr>
              <a:t>for employment </a:t>
            </a:r>
          </a:p>
          <a:p>
            <a:pPr marL="109728" indent="0" algn="just">
              <a:buNone/>
            </a:pPr>
            <a:r>
              <a:rPr lang="en-US" sz="3000" dirty="0" smtClean="0">
                <a:latin typeface="Gill Sans MT" pitchFamily="34" charset="0"/>
              </a:rPr>
              <a:t>in the </a:t>
            </a:r>
            <a:r>
              <a:rPr lang="en-US" sz="3000" dirty="0">
                <a:latin typeface="Gill Sans MT" pitchFamily="34" charset="0"/>
              </a:rPr>
              <a:t>same </a:t>
            </a:r>
            <a:r>
              <a:rPr lang="en-US" sz="3000" dirty="0" smtClean="0">
                <a:latin typeface="Gill Sans MT" pitchFamily="34" charset="0"/>
              </a:rPr>
              <a:t>positions as </a:t>
            </a:r>
          </a:p>
          <a:p>
            <a:pPr marL="109728" indent="0" algn="just">
              <a:buNone/>
            </a:pPr>
            <a:r>
              <a:rPr lang="en-US" sz="3000" dirty="0" smtClean="0">
                <a:latin typeface="Gill Sans MT" pitchFamily="34" charset="0"/>
              </a:rPr>
              <a:t>allowed with the certificate.</a:t>
            </a:r>
            <a:endParaRPr lang="en-US" sz="3000" dirty="0">
              <a:latin typeface="Gill Sans MT"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8280" y="864992"/>
            <a:ext cx="4800601" cy="5993008"/>
          </a:xfrm>
          <a:prstGeom prst="rect">
            <a:avLst/>
          </a:prstGeom>
          <a:effectLst>
            <a:softEdge rad="317500"/>
          </a:effectLst>
        </p:spPr>
      </p:pic>
      <p:sp>
        <p:nvSpPr>
          <p:cNvPr id="7" name="Rectangle 6"/>
          <p:cNvSpPr/>
          <p:nvPr/>
        </p:nvSpPr>
        <p:spPr>
          <a:xfrm>
            <a:off x="15766" y="2037232"/>
            <a:ext cx="5263763" cy="2554545"/>
          </a:xfrm>
          <a:prstGeom prst="rect">
            <a:avLst/>
          </a:prstGeom>
        </p:spPr>
        <p:txBody>
          <a:bodyPr wrap="square">
            <a:spAutoFit/>
          </a:bodyPr>
          <a:lstStyle/>
          <a:p>
            <a:pPr marL="109728" indent="0">
              <a:buNone/>
            </a:pPr>
            <a:r>
              <a:rPr lang="en-US" sz="3200" dirty="0">
                <a:latin typeface="Gill Sans MT" pitchFamily="34" charset="0"/>
              </a:rPr>
              <a:t>To </a:t>
            </a:r>
            <a:r>
              <a:rPr lang="en-US" sz="3200" dirty="0" smtClean="0">
                <a:latin typeface="Gill Sans MT" pitchFamily="34" charset="0"/>
              </a:rPr>
              <a:t>qualify,  </a:t>
            </a:r>
            <a:r>
              <a:rPr lang="en-US" sz="3200" b="1" dirty="0">
                <a:latin typeface="Gill Sans MT" pitchFamily="34" charset="0"/>
              </a:rPr>
              <a:t>one year </a:t>
            </a:r>
            <a:endParaRPr lang="en-US" sz="3200" b="1" dirty="0" smtClean="0">
              <a:latin typeface="Gill Sans MT" pitchFamily="34" charset="0"/>
            </a:endParaRPr>
          </a:p>
          <a:p>
            <a:pPr marL="109728" indent="0">
              <a:buNone/>
            </a:pPr>
            <a:r>
              <a:rPr lang="en-US" sz="3200" dirty="0" smtClean="0">
                <a:latin typeface="Gill Sans MT" pitchFamily="34" charset="0"/>
              </a:rPr>
              <a:t>of </a:t>
            </a:r>
            <a:r>
              <a:rPr lang="en-US" sz="3200" b="1" dirty="0" smtClean="0">
                <a:latin typeface="Gill Sans MT" pitchFamily="34" charset="0"/>
              </a:rPr>
              <a:t>administrative </a:t>
            </a:r>
          </a:p>
          <a:p>
            <a:pPr marL="109728" indent="0">
              <a:buNone/>
            </a:pPr>
            <a:r>
              <a:rPr lang="en-US" sz="3200" b="1" dirty="0" smtClean="0">
                <a:latin typeface="Gill Sans MT" pitchFamily="34" charset="0"/>
              </a:rPr>
              <a:t>experience </a:t>
            </a:r>
            <a:r>
              <a:rPr lang="en-US" sz="3200" dirty="0">
                <a:latin typeface="Gill Sans MT" pitchFamily="34" charset="0"/>
              </a:rPr>
              <a:t>is required </a:t>
            </a:r>
            <a:endParaRPr lang="en-US" sz="3200" dirty="0" smtClean="0">
              <a:latin typeface="Gill Sans MT" pitchFamily="34" charset="0"/>
            </a:endParaRPr>
          </a:p>
          <a:p>
            <a:pPr marL="109728" indent="0">
              <a:buNone/>
            </a:pPr>
            <a:r>
              <a:rPr lang="en-US" sz="3200" dirty="0" smtClean="0">
                <a:latin typeface="Gill Sans MT" pitchFamily="34" charset="0"/>
              </a:rPr>
              <a:t>on </a:t>
            </a:r>
            <a:r>
              <a:rPr lang="en-US" sz="3200" dirty="0">
                <a:latin typeface="Gill Sans MT" pitchFamily="34" charset="0"/>
              </a:rPr>
              <a:t>a valid GA endorsement within the </a:t>
            </a:r>
            <a:r>
              <a:rPr lang="en-US" sz="3200" b="1" dirty="0" smtClean="0">
                <a:latin typeface="Gill Sans MT" pitchFamily="34" charset="0"/>
              </a:rPr>
              <a:t>past </a:t>
            </a:r>
            <a:r>
              <a:rPr lang="en-US" sz="3200" b="1" dirty="0">
                <a:latin typeface="Gill Sans MT" pitchFamily="34" charset="0"/>
              </a:rPr>
              <a:t>five years.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1000"/>
                                        <p:tgtEl>
                                          <p:spTgt spid="2051"/>
                                        </p:tgtEl>
                                      </p:cBhvr>
                                    </p:animEffect>
                                    <p:anim calcmode="lin" valueType="num">
                                      <p:cBhvr>
                                        <p:cTn id="38" dur="1000" fill="hold"/>
                                        <p:tgtEl>
                                          <p:spTgt spid="2051"/>
                                        </p:tgtEl>
                                        <p:attrNameLst>
                                          <p:attrName>ppt_x</p:attrName>
                                        </p:attrNameLst>
                                      </p:cBhvr>
                                      <p:tavLst>
                                        <p:tav tm="0">
                                          <p:val>
                                            <p:strVal val="#ppt_x"/>
                                          </p:val>
                                        </p:tav>
                                        <p:tav tm="100000">
                                          <p:val>
                                            <p:strVal val="#ppt_x"/>
                                          </p:val>
                                        </p:tav>
                                      </p:tavLst>
                                    </p:anim>
                                    <p:anim calcmode="lin" valueType="num">
                                      <p:cBhvr>
                                        <p:cTn id="3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939" y="1752600"/>
            <a:ext cx="3730222" cy="3730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381000" y="0"/>
            <a:ext cx="8229600" cy="1143000"/>
          </a:xfrm>
        </p:spPr>
        <p:txBody>
          <a:bodyPr/>
          <a:lstStyle/>
          <a:p>
            <a:r>
              <a:rPr lang="en-US" cap="small" dirty="0">
                <a:latin typeface="Gill Sans MT" pitchFamily="34" charset="0"/>
              </a:rPr>
              <a:t>Master Teaching Certificate</a:t>
            </a:r>
            <a:endParaRPr lang="en-US" dirty="0">
              <a:latin typeface="Gill Sans MT"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1122144"/>
            <a:ext cx="11506200" cy="65624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844" y="1859450"/>
            <a:ext cx="7626120" cy="5082209"/>
          </a:xfrm>
          <a:prstGeom prst="rect">
            <a:avLst/>
          </a:prstGeom>
          <a:effectLst>
            <a:softEdge rad="635000"/>
          </a:effectLst>
        </p:spPr>
      </p:pic>
      <p:sp>
        <p:nvSpPr>
          <p:cNvPr id="10" name="Rectangle 9"/>
          <p:cNvSpPr/>
          <p:nvPr/>
        </p:nvSpPr>
        <p:spPr>
          <a:xfrm>
            <a:off x="228600" y="1752599"/>
            <a:ext cx="4572000" cy="4524315"/>
          </a:xfrm>
          <a:prstGeom prst="rect">
            <a:avLst/>
          </a:prstGeom>
        </p:spPr>
        <p:txBody>
          <a:bodyPr>
            <a:spAutoFit/>
          </a:bodyPr>
          <a:lstStyle/>
          <a:p>
            <a:pPr>
              <a:spcBef>
                <a:spcPts val="1200"/>
              </a:spcBef>
              <a:spcAft>
                <a:spcPts val="1200"/>
              </a:spcAft>
            </a:pPr>
            <a:r>
              <a:rPr lang="en-US" sz="3200" dirty="0">
                <a:latin typeface="Gill Sans MT" pitchFamily="34" charset="0"/>
              </a:rPr>
              <a:t>If an endorsement was placed on a </a:t>
            </a:r>
            <a:r>
              <a:rPr lang="en-US" sz="3200" b="1" dirty="0">
                <a:solidFill>
                  <a:srgbClr val="FF0000"/>
                </a:solidFill>
                <a:latin typeface="Gill Sans MT" pitchFamily="34" charset="0"/>
              </a:rPr>
              <a:t>Master Teacher Certificate </a:t>
            </a:r>
            <a:r>
              <a:rPr lang="en-US" sz="3200" dirty="0">
                <a:latin typeface="Gill Sans MT" pitchFamily="34" charset="0"/>
              </a:rPr>
              <a:t>previous to July 1, 2012, the certificate will be exchanged for a Professional Educator License (PEL) with the same </a:t>
            </a:r>
            <a:r>
              <a:rPr lang="en-US" sz="3200" i="1" dirty="0">
                <a:latin typeface="Gill Sans MT" pitchFamily="34" charset="0"/>
              </a:rPr>
              <a:t>endorsement</a:t>
            </a:r>
            <a:r>
              <a:rPr lang="en-US" sz="3200" dirty="0">
                <a:latin typeface="Gill Sans MT" pitchFamily="34" charset="0"/>
              </a:rPr>
              <a:t>.</a:t>
            </a:r>
          </a:p>
        </p:txBody>
      </p:sp>
      <p:sp>
        <p:nvSpPr>
          <p:cNvPr id="11" name="Rectangle 10"/>
          <p:cNvSpPr/>
          <p:nvPr/>
        </p:nvSpPr>
        <p:spPr>
          <a:xfrm>
            <a:off x="3939197" y="2021328"/>
            <a:ext cx="4753964" cy="2985433"/>
          </a:xfrm>
          <a:prstGeom prst="rect">
            <a:avLst/>
          </a:prstGeom>
          <a:solidFill>
            <a:schemeClr val="bg1">
              <a:alpha val="28000"/>
            </a:schemeClr>
          </a:solidFill>
          <a:effectLst>
            <a:softEdge rad="127000"/>
          </a:effectLst>
        </p:spPr>
        <p:txBody>
          <a:bodyPr wrap="square">
            <a:spAutoFit/>
          </a:bodyPr>
          <a:lstStyle/>
          <a:p>
            <a:pPr>
              <a:spcBef>
                <a:spcPts val="1200"/>
              </a:spcBef>
              <a:spcAft>
                <a:spcPts val="1200"/>
              </a:spcAft>
            </a:pPr>
            <a:r>
              <a:rPr lang="en-US" sz="3200" b="1" dirty="0">
                <a:effectLst>
                  <a:outerShdw blurRad="38100" dist="38100" dir="2700000" algn="tl">
                    <a:srgbClr val="000000">
                      <a:alpha val="43137"/>
                    </a:srgbClr>
                  </a:outerShdw>
                </a:effectLst>
                <a:latin typeface="Gill Sans MT" pitchFamily="34" charset="0"/>
                <a:ea typeface="Verdana" pitchFamily="34" charset="0"/>
                <a:cs typeface="Verdana" pitchFamily="34" charset="0"/>
              </a:rPr>
              <a:t>The licensee may </a:t>
            </a:r>
            <a:endParaRPr lang="en-US" sz="3200" b="1" dirty="0" smtClean="0">
              <a:effectLst>
                <a:outerShdw blurRad="38100" dist="38100" dir="2700000" algn="tl">
                  <a:srgbClr val="000000">
                    <a:alpha val="43137"/>
                  </a:srgbClr>
                </a:outerShdw>
              </a:effectLst>
              <a:latin typeface="Gill Sans MT" pitchFamily="34" charset="0"/>
              <a:ea typeface="Verdana" pitchFamily="34" charset="0"/>
              <a:cs typeface="Verdana" pitchFamily="34" charset="0"/>
            </a:endParaRPr>
          </a:p>
          <a:p>
            <a:pPr>
              <a:spcBef>
                <a:spcPts val="1200"/>
              </a:spcBef>
              <a:spcAft>
                <a:spcPts val="1200"/>
              </a:spcAft>
            </a:pPr>
            <a:r>
              <a:rPr lang="en-US" sz="3200" b="1" dirty="0" smtClean="0">
                <a:effectLst>
                  <a:outerShdw blurRad="38100" dist="38100" dir="2700000" algn="tl">
                    <a:srgbClr val="000000">
                      <a:alpha val="43137"/>
                    </a:srgbClr>
                  </a:outerShdw>
                </a:effectLst>
                <a:latin typeface="Gill Sans MT" pitchFamily="34" charset="0"/>
                <a:ea typeface="Verdana" pitchFamily="34" charset="0"/>
                <a:cs typeface="Verdana" pitchFamily="34" charset="0"/>
              </a:rPr>
              <a:t>work </a:t>
            </a:r>
            <a:r>
              <a:rPr lang="en-US" sz="3200" b="1" dirty="0">
                <a:effectLst>
                  <a:outerShdw blurRad="38100" dist="38100" dir="2700000" algn="tl">
                    <a:srgbClr val="000000">
                      <a:alpha val="43137"/>
                    </a:srgbClr>
                  </a:outerShdw>
                </a:effectLst>
                <a:latin typeface="Gill Sans MT" pitchFamily="34" charset="0"/>
                <a:ea typeface="Verdana" pitchFamily="34" charset="0"/>
                <a:cs typeface="Verdana" pitchFamily="34" charset="0"/>
              </a:rPr>
              <a:t>as a teacher </a:t>
            </a:r>
            <a:endParaRPr lang="en-US" sz="3200" b="1" dirty="0" smtClean="0">
              <a:effectLst>
                <a:outerShdw blurRad="38100" dist="38100" dir="2700000" algn="tl">
                  <a:srgbClr val="000000">
                    <a:alpha val="43137"/>
                  </a:srgbClr>
                </a:outerShdw>
              </a:effectLst>
              <a:latin typeface="Gill Sans MT" pitchFamily="34" charset="0"/>
              <a:ea typeface="Verdana" pitchFamily="34" charset="0"/>
              <a:cs typeface="Verdana" pitchFamily="34" charset="0"/>
            </a:endParaRPr>
          </a:p>
          <a:p>
            <a:pPr>
              <a:spcBef>
                <a:spcPts val="1200"/>
              </a:spcBef>
              <a:spcAft>
                <a:spcPts val="1200"/>
              </a:spcAft>
            </a:pPr>
            <a:r>
              <a:rPr lang="en-US" sz="3200" b="1" dirty="0" smtClean="0">
                <a:effectLst>
                  <a:outerShdw blurRad="38100" dist="38100" dir="2700000" algn="tl">
                    <a:srgbClr val="000000">
                      <a:alpha val="43137"/>
                    </a:srgbClr>
                  </a:outerShdw>
                </a:effectLst>
                <a:latin typeface="Gill Sans MT" pitchFamily="34" charset="0"/>
                <a:ea typeface="Verdana" pitchFamily="34" charset="0"/>
                <a:cs typeface="Verdana" pitchFamily="34" charset="0"/>
              </a:rPr>
              <a:t>in </a:t>
            </a:r>
            <a:r>
              <a:rPr lang="en-US" sz="3200" b="1" dirty="0">
                <a:effectLst>
                  <a:outerShdw blurRad="38100" dist="38100" dir="2700000" algn="tl">
                    <a:srgbClr val="000000">
                      <a:alpha val="43137"/>
                    </a:srgbClr>
                  </a:outerShdw>
                </a:effectLst>
                <a:latin typeface="Gill Sans MT" pitchFamily="34" charset="0"/>
                <a:ea typeface="Verdana" pitchFamily="34" charset="0"/>
                <a:cs typeface="Verdana" pitchFamily="34" charset="0"/>
              </a:rPr>
              <a:t>that </a:t>
            </a:r>
            <a:r>
              <a:rPr lang="en-US" sz="3200" b="1" i="1" dirty="0" smtClean="0">
                <a:effectLst>
                  <a:outerShdw blurRad="38100" dist="38100" dir="2700000" algn="tl">
                    <a:srgbClr val="000000">
                      <a:alpha val="43137"/>
                    </a:srgbClr>
                  </a:outerShdw>
                </a:effectLst>
                <a:latin typeface="Gill Sans MT" pitchFamily="34" charset="0"/>
                <a:ea typeface="Verdana" pitchFamily="34" charset="0"/>
                <a:cs typeface="Verdana" pitchFamily="34" charset="0"/>
              </a:rPr>
              <a:t>endorsement</a:t>
            </a:r>
          </a:p>
          <a:p>
            <a:pPr>
              <a:spcBef>
                <a:spcPts val="1200"/>
              </a:spcBef>
              <a:spcAft>
                <a:spcPts val="1200"/>
              </a:spcAft>
            </a:pPr>
            <a:r>
              <a:rPr lang="en-US" sz="3200" b="1" dirty="0" smtClean="0">
                <a:effectLst>
                  <a:outerShdw blurRad="38100" dist="38100" dir="2700000" algn="tl">
                    <a:srgbClr val="000000">
                      <a:alpha val="43137"/>
                    </a:srgbClr>
                  </a:outerShdw>
                </a:effectLst>
                <a:latin typeface="Gill Sans MT" pitchFamily="34" charset="0"/>
                <a:ea typeface="Verdana" pitchFamily="34" charset="0"/>
                <a:cs typeface="Verdana" pitchFamily="34" charset="0"/>
              </a:rPr>
              <a:t>area</a:t>
            </a:r>
            <a:r>
              <a:rPr lang="en-US" sz="3200" b="1" dirty="0">
                <a:effectLst>
                  <a:outerShdw blurRad="38100" dist="38100" dir="2700000" algn="tl">
                    <a:srgbClr val="000000">
                      <a:alpha val="43137"/>
                    </a:srgbClr>
                  </a:outerShdw>
                </a:effectLst>
                <a:latin typeface="Gill Sans MT" pitchFamily="34" charset="0"/>
                <a:ea typeface="Verdana" pitchFamily="34" charset="0"/>
                <a:cs typeface="Verdana" pitchFamily="34" charset="0"/>
              </a:rPr>
              <a:t>.</a:t>
            </a:r>
          </a:p>
        </p:txBody>
      </p:sp>
      <p:sp>
        <p:nvSpPr>
          <p:cNvPr id="12" name="Rectangle 11"/>
          <p:cNvSpPr/>
          <p:nvPr/>
        </p:nvSpPr>
        <p:spPr>
          <a:xfrm>
            <a:off x="218090" y="1878773"/>
            <a:ext cx="4893235" cy="3477875"/>
          </a:xfrm>
          <a:prstGeom prst="rect">
            <a:avLst/>
          </a:prstGeom>
        </p:spPr>
        <p:txBody>
          <a:bodyPr wrap="square">
            <a:spAutoFit/>
          </a:bodyPr>
          <a:lstStyle/>
          <a:p>
            <a:pPr lvl="0">
              <a:spcBef>
                <a:spcPts val="1200"/>
              </a:spcBef>
              <a:spcAft>
                <a:spcPts val="1200"/>
              </a:spcAft>
            </a:pPr>
            <a:r>
              <a:rPr lang="en-US" sz="3200" dirty="0">
                <a:latin typeface="Gill Sans MT" pitchFamily="34" charset="0"/>
              </a:rPr>
              <a:t>The </a:t>
            </a:r>
            <a:r>
              <a:rPr lang="en-US" sz="3200" b="1" cap="small" dirty="0">
                <a:solidFill>
                  <a:srgbClr val="FF0000"/>
                </a:solidFill>
                <a:latin typeface="Gill Sans MT" pitchFamily="34" charset="0"/>
              </a:rPr>
              <a:t>NBPTS </a:t>
            </a:r>
            <a:r>
              <a:rPr lang="en-US" sz="3200" b="1" i="1" dirty="0">
                <a:solidFill>
                  <a:srgbClr val="FF0000"/>
                </a:solidFill>
                <a:latin typeface="Gill Sans MT" pitchFamily="34" charset="0"/>
              </a:rPr>
              <a:t>designation</a:t>
            </a:r>
            <a:r>
              <a:rPr lang="en-US" sz="3200" b="1" dirty="0">
                <a:solidFill>
                  <a:srgbClr val="FF0000"/>
                </a:solidFill>
                <a:latin typeface="Gill Sans MT" pitchFamily="34" charset="0"/>
              </a:rPr>
              <a:t> </a:t>
            </a:r>
            <a:r>
              <a:rPr lang="en-US" sz="3200" dirty="0">
                <a:latin typeface="Gill Sans MT" pitchFamily="34" charset="0"/>
              </a:rPr>
              <a:t>will also be added to the license, but will remain on the license only while the licensee maintains NBPTS certification.</a:t>
            </a:r>
          </a:p>
          <a:p>
            <a:endParaRPr lang="en-US"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lstStyle/>
          <a:p>
            <a:r>
              <a:rPr lang="en-US" cap="small" dirty="0" smtClean="0">
                <a:latin typeface="Gill Sans MT" pitchFamily="34" charset="0"/>
              </a:rPr>
              <a:t>Master Teaching Certificate</a:t>
            </a:r>
            <a:endParaRPr lang="en-US" dirty="0">
              <a:latin typeface="Gill Sans MT" pitchFamily="34" charset="0"/>
            </a:endParaRPr>
          </a:p>
        </p:txBody>
      </p:sp>
      <p:sp>
        <p:nvSpPr>
          <p:cNvPr id="4" name="Rectangle 3"/>
          <p:cNvSpPr/>
          <p:nvPr/>
        </p:nvSpPr>
        <p:spPr>
          <a:xfrm>
            <a:off x="228600" y="1828800"/>
            <a:ext cx="5638800" cy="1384995"/>
          </a:xfrm>
          <a:prstGeom prst="rect">
            <a:avLst/>
          </a:prstGeom>
          <a:solidFill>
            <a:schemeClr val="accent1">
              <a:lumMod val="20000"/>
              <a:lumOff val="80000"/>
            </a:schemeClr>
          </a:solidFill>
          <a:ln>
            <a:solidFill>
              <a:schemeClr val="tx1"/>
            </a:solidFill>
          </a:ln>
          <a:effectLst>
            <a:glow rad="139700">
              <a:schemeClr val="accent4">
                <a:satMod val="175000"/>
                <a:alpha val="40000"/>
              </a:schemeClr>
            </a:glow>
          </a:effectLst>
        </p:spPr>
        <p:txBody>
          <a:bodyPr wrap="square">
            <a:spAutoFit/>
          </a:bodyPr>
          <a:lstStyle/>
          <a:p>
            <a:pPr>
              <a:spcBef>
                <a:spcPts val="600"/>
              </a:spcBef>
              <a:spcAft>
                <a:spcPts val="600"/>
              </a:spcAft>
            </a:pPr>
            <a:r>
              <a:rPr lang="en-US" sz="2800" dirty="0">
                <a:latin typeface="Gill Sans MT" pitchFamily="34" charset="0"/>
              </a:rPr>
              <a:t>If an NBPTS designation was added to a Master Teacher Certificate beginning July 1, </a:t>
            </a:r>
            <a:r>
              <a:rPr lang="en-US" sz="2800" dirty="0" smtClean="0">
                <a:latin typeface="Gill Sans MT" pitchFamily="34" charset="0"/>
              </a:rPr>
              <a:t>2012,</a:t>
            </a:r>
            <a:endParaRPr lang="en-US" sz="2800" dirty="0">
              <a:latin typeface="Gill Sans MT" pitchFamily="34" charset="0"/>
            </a:endParaRPr>
          </a:p>
        </p:txBody>
      </p:sp>
      <p:sp>
        <p:nvSpPr>
          <p:cNvPr id="5" name="Rectangle 4"/>
          <p:cNvSpPr/>
          <p:nvPr/>
        </p:nvSpPr>
        <p:spPr>
          <a:xfrm>
            <a:off x="228600" y="2521297"/>
            <a:ext cx="4572000" cy="1815882"/>
          </a:xfrm>
          <a:prstGeom prst="rect">
            <a:avLst/>
          </a:prstGeom>
        </p:spPr>
        <p:txBody>
          <a:bodyPr>
            <a:spAutoFit/>
          </a:bodyPr>
          <a:lstStyle/>
          <a:p>
            <a:pPr algn="just">
              <a:spcBef>
                <a:spcPts val="600"/>
              </a:spcBef>
              <a:spcAft>
                <a:spcPts val="600"/>
              </a:spcAft>
            </a:pPr>
            <a:r>
              <a:rPr lang="en-US" sz="2800" dirty="0">
                <a:latin typeface="Gill Sans MT" pitchFamily="34" charset="0"/>
              </a:rPr>
              <a:t>The licensee may work as a teacher </a:t>
            </a:r>
            <a:r>
              <a:rPr lang="en-US" sz="2800" b="1" u="sng" dirty="0">
                <a:latin typeface="Gill Sans MT" pitchFamily="34" charset="0"/>
              </a:rPr>
              <a:t>only</a:t>
            </a:r>
            <a:r>
              <a:rPr lang="en-US" sz="2800" b="1" dirty="0">
                <a:latin typeface="Gill Sans MT" pitchFamily="34" charset="0"/>
              </a:rPr>
              <a:t> </a:t>
            </a:r>
            <a:r>
              <a:rPr lang="en-US" sz="2800" dirty="0">
                <a:latin typeface="Gill Sans MT" pitchFamily="34" charset="0"/>
              </a:rPr>
              <a:t>in an area where he/she holds the required Illinois endorsement.</a:t>
            </a:r>
          </a:p>
        </p:txBody>
      </p:sp>
      <p:sp>
        <p:nvSpPr>
          <p:cNvPr id="6" name="Rectangle 5"/>
          <p:cNvSpPr/>
          <p:nvPr/>
        </p:nvSpPr>
        <p:spPr>
          <a:xfrm>
            <a:off x="3962400" y="3962400"/>
            <a:ext cx="4572000" cy="2246769"/>
          </a:xfrm>
          <a:prstGeom prst="rect">
            <a:avLst/>
          </a:prstGeom>
          <a:solidFill>
            <a:schemeClr val="accent1">
              <a:lumMod val="40000"/>
              <a:lumOff val="60000"/>
            </a:schemeClr>
          </a:solidFill>
          <a:ln>
            <a:solidFill>
              <a:schemeClr val="tx1"/>
            </a:solidFill>
          </a:ln>
          <a:effectLst>
            <a:glow rad="228600">
              <a:schemeClr val="accent4">
                <a:satMod val="175000"/>
                <a:alpha val="40000"/>
              </a:schemeClr>
            </a:glow>
          </a:effectLst>
        </p:spPr>
        <p:txBody>
          <a:bodyPr>
            <a:spAutoFit/>
          </a:bodyPr>
          <a:lstStyle/>
          <a:p>
            <a:pPr>
              <a:spcBef>
                <a:spcPts val="600"/>
              </a:spcBef>
              <a:spcAft>
                <a:spcPts val="600"/>
              </a:spcAft>
            </a:pPr>
            <a:r>
              <a:rPr lang="en-US" sz="2800" dirty="0">
                <a:latin typeface="Gill Sans MT" pitchFamily="34" charset="0"/>
              </a:rPr>
              <a:t>the certificate will be exchanged for a Professional Educator License (PEL) with a Master Teacher (NBPTS) designation.</a:t>
            </a:r>
          </a:p>
        </p:txBody>
      </p:sp>
      <p:cxnSp>
        <p:nvCxnSpPr>
          <p:cNvPr id="10" name="Straight Arrow Connector 9"/>
          <p:cNvCxnSpPr/>
          <p:nvPr/>
        </p:nvCxnSpPr>
        <p:spPr>
          <a:xfrm>
            <a:off x="4648200" y="3213795"/>
            <a:ext cx="0" cy="748605"/>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188181"/>
            <a:ext cx="3703320" cy="554843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92155"/>
            <a:ext cx="9144000" cy="6090047"/>
          </a:xfrm>
          <a:prstGeom prst="rect">
            <a:avLst/>
          </a:prstGeom>
        </p:spPr>
      </p:pic>
      <p:sp>
        <p:nvSpPr>
          <p:cNvPr id="2" name="Content Placeholder 1"/>
          <p:cNvSpPr>
            <a:spLocks noGrp="1"/>
          </p:cNvSpPr>
          <p:nvPr>
            <p:ph idx="1"/>
          </p:nvPr>
        </p:nvSpPr>
        <p:spPr>
          <a:xfrm>
            <a:off x="-46017" y="3980864"/>
            <a:ext cx="9236034" cy="2496136"/>
          </a:xfrm>
          <a:solidFill>
            <a:srgbClr val="E4C9AE">
              <a:alpha val="72941"/>
            </a:srgbClr>
          </a:solidFill>
          <a:ln>
            <a:solidFill>
              <a:srgbClr val="936231"/>
            </a:solidFill>
          </a:ln>
        </p:spPr>
        <p:txBody>
          <a:bodyPr>
            <a:normAutofit/>
          </a:bodyPr>
          <a:lstStyle/>
          <a:p>
            <a:pPr marL="109728" lvl="0" indent="0" algn="ctr">
              <a:spcBef>
                <a:spcPts val="600"/>
              </a:spcBef>
              <a:spcAft>
                <a:spcPts val="600"/>
              </a:spcAft>
              <a:buNone/>
            </a:pPr>
            <a:r>
              <a:rPr lang="en-US" sz="2800" dirty="0" smtClean="0">
                <a:solidFill>
                  <a:srgbClr val="2E1700"/>
                </a:solidFill>
                <a:effectLst>
                  <a:outerShdw blurRad="38100" dist="38100" dir="2700000" algn="tl">
                    <a:srgbClr val="000000">
                      <a:alpha val="43137"/>
                    </a:srgbClr>
                  </a:outerShdw>
                </a:effectLst>
                <a:latin typeface="Gill Sans MT" pitchFamily="34" charset="0"/>
              </a:rPr>
              <a:t>If the licensee chooses not to renew the </a:t>
            </a:r>
          </a:p>
          <a:p>
            <a:pPr marL="109728" lvl="0" indent="0" algn="ctr">
              <a:spcBef>
                <a:spcPts val="600"/>
              </a:spcBef>
              <a:spcAft>
                <a:spcPts val="600"/>
              </a:spcAft>
              <a:buNone/>
            </a:pPr>
            <a:r>
              <a:rPr lang="en-US" sz="2800" dirty="0" smtClean="0">
                <a:solidFill>
                  <a:srgbClr val="2E1700"/>
                </a:solidFill>
                <a:effectLst>
                  <a:outerShdw blurRad="38100" dist="38100" dir="2700000" algn="tl">
                    <a:srgbClr val="000000">
                      <a:alpha val="43137"/>
                    </a:srgbClr>
                  </a:outerShdw>
                </a:effectLst>
                <a:latin typeface="Gill Sans MT" pitchFamily="34" charset="0"/>
              </a:rPr>
              <a:t>master certificate with the National Board for Professional </a:t>
            </a:r>
          </a:p>
          <a:p>
            <a:pPr marL="109728" lvl="0" indent="0" algn="ctr">
              <a:spcBef>
                <a:spcPts val="600"/>
              </a:spcBef>
              <a:spcAft>
                <a:spcPts val="600"/>
              </a:spcAft>
              <a:buNone/>
            </a:pPr>
            <a:r>
              <a:rPr lang="en-US" sz="2800" dirty="0" smtClean="0">
                <a:solidFill>
                  <a:srgbClr val="2E1700"/>
                </a:solidFill>
                <a:effectLst>
                  <a:outerShdw blurRad="38100" dist="38100" dir="2700000" algn="tl">
                    <a:srgbClr val="000000">
                      <a:alpha val="43137"/>
                    </a:srgbClr>
                  </a:outerShdw>
                </a:effectLst>
                <a:latin typeface="Gill Sans MT" pitchFamily="34" charset="0"/>
              </a:rPr>
              <a:t>Teaching Standards, the NBPTS</a:t>
            </a:r>
            <a:r>
              <a:rPr lang="en-US" sz="2800" cap="small" dirty="0" smtClean="0">
                <a:solidFill>
                  <a:srgbClr val="2E1700"/>
                </a:solidFill>
                <a:effectLst>
                  <a:outerShdw blurRad="38100" dist="38100" dir="2700000" algn="tl">
                    <a:srgbClr val="000000">
                      <a:alpha val="43137"/>
                    </a:srgbClr>
                  </a:outerShdw>
                </a:effectLst>
                <a:latin typeface="Gill Sans MT" pitchFamily="34" charset="0"/>
              </a:rPr>
              <a:t> </a:t>
            </a:r>
            <a:r>
              <a:rPr lang="en-US" sz="2800" dirty="0" smtClean="0">
                <a:solidFill>
                  <a:srgbClr val="2E1700"/>
                </a:solidFill>
                <a:effectLst>
                  <a:outerShdw blurRad="38100" dist="38100" dir="2700000" algn="tl">
                    <a:srgbClr val="000000">
                      <a:alpha val="43137"/>
                    </a:srgbClr>
                  </a:outerShdw>
                </a:effectLst>
                <a:latin typeface="Gill Sans MT" pitchFamily="34" charset="0"/>
              </a:rPr>
              <a:t>designation </a:t>
            </a:r>
          </a:p>
          <a:p>
            <a:pPr marL="109728" lvl="0" indent="0" algn="ctr">
              <a:spcBef>
                <a:spcPts val="600"/>
              </a:spcBef>
              <a:spcAft>
                <a:spcPts val="600"/>
              </a:spcAft>
              <a:buNone/>
            </a:pPr>
            <a:r>
              <a:rPr lang="en-US" sz="2800" dirty="0" smtClean="0">
                <a:solidFill>
                  <a:srgbClr val="2E1700"/>
                </a:solidFill>
                <a:effectLst>
                  <a:outerShdw blurRad="38100" dist="38100" dir="2700000" algn="tl">
                    <a:srgbClr val="000000">
                      <a:alpha val="43137"/>
                    </a:srgbClr>
                  </a:outerShdw>
                </a:effectLst>
                <a:latin typeface="Gill Sans MT" pitchFamily="34" charset="0"/>
              </a:rPr>
              <a:t>will be removed from the credentials</a:t>
            </a:r>
            <a:r>
              <a:rPr lang="en-US" sz="2800" b="1" dirty="0" smtClean="0">
                <a:solidFill>
                  <a:srgbClr val="2E1700"/>
                </a:solidFill>
                <a:effectLst>
                  <a:outerShdw blurRad="38100" dist="38100" dir="2700000" algn="tl">
                    <a:srgbClr val="000000">
                      <a:alpha val="43137"/>
                    </a:srgbClr>
                  </a:outerShdw>
                </a:effectLst>
                <a:latin typeface="Gill Sans MT" pitchFamily="34" charset="0"/>
              </a:rPr>
              <a:t>.</a:t>
            </a:r>
          </a:p>
          <a:p>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2" grpId="0" uiExpan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905000"/>
            <a:ext cx="3444240" cy="5178552"/>
          </a:xfrm>
          <a:prstGeom prst="rect">
            <a:avLst/>
          </a:prstGeom>
          <a:effectLst>
            <a:softEdge rad="635000"/>
          </a:effectLst>
        </p:spPr>
      </p:pic>
      <p:sp>
        <p:nvSpPr>
          <p:cNvPr id="3" name="Content Placeholder 2"/>
          <p:cNvSpPr>
            <a:spLocks noGrp="1"/>
          </p:cNvSpPr>
          <p:nvPr>
            <p:ph idx="1"/>
          </p:nvPr>
        </p:nvSpPr>
        <p:spPr>
          <a:xfrm>
            <a:off x="228600" y="1524000"/>
            <a:ext cx="8229600" cy="4525963"/>
          </a:xfrm>
        </p:spPr>
        <p:txBody>
          <a:bodyPr/>
          <a:lstStyle/>
          <a:p>
            <a:pPr algn="just">
              <a:buNone/>
            </a:pPr>
            <a:r>
              <a:rPr lang="en-US" dirty="0" smtClean="0"/>
              <a:t>	</a:t>
            </a:r>
            <a:r>
              <a:rPr lang="en-US" sz="2800" dirty="0" smtClean="0">
                <a:latin typeface="Gill Sans MT" pitchFamily="34" charset="0"/>
              </a:rPr>
              <a:t>School </a:t>
            </a:r>
            <a:r>
              <a:rPr lang="en-US" sz="2800" dirty="0">
                <a:latin typeface="Gill Sans MT" pitchFamily="34" charset="0"/>
              </a:rPr>
              <a:t>Service Personnel </a:t>
            </a:r>
            <a:r>
              <a:rPr lang="en-US" sz="2800" dirty="0" smtClean="0">
                <a:latin typeface="Gill Sans MT" pitchFamily="34" charset="0"/>
              </a:rPr>
              <a:t>Certificates will be </a:t>
            </a:r>
            <a:r>
              <a:rPr lang="en-US" sz="2800" dirty="0">
                <a:latin typeface="Gill Sans MT" pitchFamily="34" charset="0"/>
              </a:rPr>
              <a:t>exchanged for a Professional Educator License (PEL) with any of the following endorsements that apply:  </a:t>
            </a:r>
            <a:endParaRPr lang="en-US" sz="2800" dirty="0" smtClean="0">
              <a:latin typeface="Gill Sans MT" pitchFamily="34" charset="0"/>
            </a:endParaRPr>
          </a:p>
          <a:p>
            <a:pPr algn="just">
              <a:spcBef>
                <a:spcPts val="0"/>
              </a:spcBef>
              <a:buNone/>
            </a:pPr>
            <a:r>
              <a:rPr lang="en-US" sz="2800" dirty="0">
                <a:latin typeface="Gill Sans MT" pitchFamily="34" charset="0"/>
              </a:rPr>
              <a:t>	</a:t>
            </a:r>
            <a:r>
              <a:rPr lang="en-US" sz="2800" dirty="0" smtClean="0">
                <a:latin typeface="Gill Sans MT" pitchFamily="34" charset="0"/>
              </a:rPr>
              <a:t>	1</a:t>
            </a:r>
            <a:r>
              <a:rPr lang="en-US" sz="2800" dirty="0">
                <a:latin typeface="Gill Sans MT" pitchFamily="34" charset="0"/>
              </a:rPr>
              <a:t>) School </a:t>
            </a:r>
            <a:r>
              <a:rPr lang="en-US" sz="2800" dirty="0" smtClean="0">
                <a:latin typeface="Gill Sans MT" pitchFamily="34" charset="0"/>
              </a:rPr>
              <a:t>Counselor, </a:t>
            </a:r>
          </a:p>
          <a:p>
            <a:pPr algn="just">
              <a:spcBef>
                <a:spcPts val="0"/>
              </a:spcBef>
              <a:buNone/>
            </a:pPr>
            <a:r>
              <a:rPr lang="en-US" sz="2800" dirty="0" smtClean="0">
                <a:latin typeface="Gill Sans MT" pitchFamily="34" charset="0"/>
              </a:rPr>
              <a:t>		2</a:t>
            </a:r>
            <a:r>
              <a:rPr lang="en-US" sz="2800" dirty="0">
                <a:latin typeface="Gill Sans MT" pitchFamily="34" charset="0"/>
              </a:rPr>
              <a:t>) School </a:t>
            </a:r>
            <a:r>
              <a:rPr lang="en-US" sz="2800" dirty="0" smtClean="0">
                <a:latin typeface="Gill Sans MT" pitchFamily="34" charset="0"/>
              </a:rPr>
              <a:t>Nurse, </a:t>
            </a:r>
          </a:p>
          <a:p>
            <a:pPr algn="just">
              <a:spcBef>
                <a:spcPts val="0"/>
              </a:spcBef>
              <a:buNone/>
            </a:pPr>
            <a:r>
              <a:rPr lang="en-US" sz="2800" dirty="0">
                <a:latin typeface="Gill Sans MT" pitchFamily="34" charset="0"/>
              </a:rPr>
              <a:t>	</a:t>
            </a:r>
            <a:r>
              <a:rPr lang="en-US" sz="2800" dirty="0" smtClean="0">
                <a:latin typeface="Gill Sans MT" pitchFamily="34" charset="0"/>
              </a:rPr>
              <a:t>	3</a:t>
            </a:r>
            <a:r>
              <a:rPr lang="en-US" sz="2800" dirty="0">
                <a:latin typeface="Gill Sans MT" pitchFamily="34" charset="0"/>
              </a:rPr>
              <a:t>) School Social </a:t>
            </a:r>
            <a:r>
              <a:rPr lang="en-US" sz="2800" dirty="0" smtClean="0">
                <a:latin typeface="Gill Sans MT" pitchFamily="34" charset="0"/>
              </a:rPr>
              <a:t>Worker, </a:t>
            </a:r>
          </a:p>
          <a:p>
            <a:pPr algn="just">
              <a:spcBef>
                <a:spcPts val="0"/>
              </a:spcBef>
              <a:buNone/>
            </a:pPr>
            <a:r>
              <a:rPr lang="en-US" sz="2800" dirty="0" smtClean="0">
                <a:latin typeface="Gill Sans MT" pitchFamily="34" charset="0"/>
              </a:rPr>
              <a:t>		4</a:t>
            </a:r>
            <a:r>
              <a:rPr lang="en-US" sz="2800" dirty="0">
                <a:latin typeface="Gill Sans MT" pitchFamily="34" charset="0"/>
              </a:rPr>
              <a:t>) School Psychologist, </a:t>
            </a:r>
            <a:r>
              <a:rPr lang="en-US" sz="2800" dirty="0" smtClean="0">
                <a:latin typeface="Gill Sans MT" pitchFamily="34" charset="0"/>
              </a:rPr>
              <a:t>and/or </a:t>
            </a:r>
          </a:p>
          <a:p>
            <a:pPr marL="365125" indent="-255588" algn="just">
              <a:spcBef>
                <a:spcPts val="0"/>
              </a:spcBef>
              <a:buNone/>
            </a:pPr>
            <a:r>
              <a:rPr lang="en-US" sz="2800" dirty="0" smtClean="0">
                <a:latin typeface="Gill Sans MT" pitchFamily="34" charset="0"/>
              </a:rPr>
              <a:t>		5</a:t>
            </a:r>
            <a:r>
              <a:rPr lang="en-US" sz="2800" dirty="0">
                <a:latin typeface="Gill Sans MT" pitchFamily="34" charset="0"/>
              </a:rPr>
              <a:t>) </a:t>
            </a:r>
            <a:r>
              <a:rPr lang="en-US" sz="2800" dirty="0" smtClean="0">
                <a:latin typeface="Gill Sans MT" pitchFamily="34" charset="0"/>
              </a:rPr>
              <a:t>Speech </a:t>
            </a:r>
            <a:r>
              <a:rPr lang="en-US" sz="2800" dirty="0">
                <a:latin typeface="Gill Sans MT" pitchFamily="34" charset="0"/>
              </a:rPr>
              <a:t>and Language </a:t>
            </a:r>
            <a:r>
              <a:rPr lang="en-US" sz="2800" dirty="0" smtClean="0">
                <a:latin typeface="Gill Sans MT" pitchFamily="34" charset="0"/>
              </a:rPr>
              <a:t>Pathologist </a:t>
            </a:r>
          </a:p>
          <a:p>
            <a:pPr marL="365125" indent="-255588" algn="just">
              <a:spcBef>
                <a:spcPts val="0"/>
              </a:spcBef>
              <a:buNone/>
            </a:pPr>
            <a:r>
              <a:rPr lang="en-US" sz="2800" dirty="0" smtClean="0">
                <a:latin typeface="Gill Sans MT" pitchFamily="34" charset="0"/>
              </a:rPr>
              <a:t>		    (non-teaching).</a:t>
            </a:r>
            <a:endParaRPr lang="en-US" sz="2800" dirty="0">
              <a:latin typeface="Gill Sans MT" pitchFamily="34" charset="0"/>
            </a:endParaRPr>
          </a:p>
        </p:txBody>
      </p:sp>
      <p:sp>
        <p:nvSpPr>
          <p:cNvPr id="2" name="Title 1"/>
          <p:cNvSpPr>
            <a:spLocks noGrp="1"/>
          </p:cNvSpPr>
          <p:nvPr>
            <p:ph type="title"/>
          </p:nvPr>
        </p:nvSpPr>
        <p:spPr/>
        <p:txBody>
          <a:bodyPr>
            <a:noAutofit/>
          </a:bodyPr>
          <a:lstStyle/>
          <a:p>
            <a:r>
              <a:rPr lang="en-US" sz="4000" cap="small" dirty="0">
                <a:latin typeface="Gill Sans MT" pitchFamily="34" charset="0"/>
              </a:rPr>
              <a:t>School Service Personnel Certificate</a:t>
            </a:r>
            <a:endParaRPr lang="en-US" sz="4000" dirty="0">
              <a:latin typeface="Gill Sans MT" pitchFamily="34" charset="0"/>
            </a:endParaRPr>
          </a:p>
        </p:txBody>
      </p:sp>
      <p:sp>
        <p:nvSpPr>
          <p:cNvPr id="6" name="Right Arrow 5"/>
          <p:cNvSpPr/>
          <p:nvPr/>
        </p:nvSpPr>
        <p:spPr>
          <a:xfrm>
            <a:off x="228600" y="2895600"/>
            <a:ext cx="762000" cy="152400"/>
          </a:xfrm>
          <a:prstGeom prst="right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1328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0.01111 L -3.33333E-6 0.25556 " pathEditMode="relative" rAng="0" ptsTypes="AA">
                                      <p:cBhvr>
                                        <p:cTn id="6" dur="5000" fill="hold"/>
                                        <p:tgtEl>
                                          <p:spTgt spid="6"/>
                                        </p:tgtEl>
                                        <p:attrNameLst>
                                          <p:attrName>ppt_x</p:attrName>
                                          <p:attrName>ppt_y</p:attrName>
                                        </p:attrNameLst>
                                      </p:cBhvr>
                                      <p:rCtr x="0" y="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4525"/>
            <a:ext cx="10744200" cy="6855475"/>
          </a:xfrm>
          <a:prstGeom prst="rect">
            <a:avLst/>
          </a:prstGeom>
        </p:spPr>
      </p:pic>
      <p:sp>
        <p:nvSpPr>
          <p:cNvPr id="3" name="Content Placeholder 2"/>
          <p:cNvSpPr>
            <a:spLocks noGrp="1"/>
          </p:cNvSpPr>
          <p:nvPr>
            <p:ph idx="1"/>
          </p:nvPr>
        </p:nvSpPr>
        <p:spPr>
          <a:xfrm>
            <a:off x="1143000" y="2362200"/>
            <a:ext cx="6400800" cy="3962400"/>
          </a:xfrm>
        </p:spPr>
        <p:txBody>
          <a:bodyPr>
            <a:normAutofit/>
          </a:bodyPr>
          <a:lstStyle/>
          <a:p>
            <a:pPr marL="109728" indent="0" algn="just">
              <a:buNone/>
            </a:pPr>
            <a:r>
              <a:rPr lang="en-US" sz="3200" dirty="0" smtClean="0">
                <a:latin typeface="Gill Sans MT" pitchFamily="34" charset="0"/>
              </a:rPr>
              <a:t>That means if a person currently holds a substitute certificate that is valid until June 30, 2014, registration fees must be paid through 2018, which would be an additional $40.</a:t>
            </a:r>
            <a:endParaRPr lang="en-US" sz="3200" dirty="0">
              <a:latin typeface="Gill Sans MT" pitchFamily="34" charset="0"/>
            </a:endParaRPr>
          </a:p>
        </p:txBody>
      </p:sp>
      <p:sp>
        <p:nvSpPr>
          <p:cNvPr id="2" name="Title 1"/>
          <p:cNvSpPr>
            <a:spLocks noGrp="1"/>
          </p:cNvSpPr>
          <p:nvPr>
            <p:ph type="title"/>
          </p:nvPr>
        </p:nvSpPr>
        <p:spPr/>
        <p:txBody>
          <a:bodyPr/>
          <a:lstStyle/>
          <a:p>
            <a:r>
              <a:rPr lang="en-US" cap="small" dirty="0" smtClean="0">
                <a:latin typeface="Gill Sans MT" pitchFamily="34" charset="0"/>
              </a:rPr>
              <a:t>Substitute License</a:t>
            </a:r>
            <a:endParaRPr lang="en-US" cap="small" dirty="0">
              <a:latin typeface="Gill Sans MT" pitchFamily="34" charset="0"/>
            </a:endParaRPr>
          </a:p>
        </p:txBody>
      </p:sp>
      <p:sp>
        <p:nvSpPr>
          <p:cNvPr id="6" name="Rectangle 5"/>
          <p:cNvSpPr/>
          <p:nvPr/>
        </p:nvSpPr>
        <p:spPr>
          <a:xfrm>
            <a:off x="1349266" y="1981200"/>
            <a:ext cx="5943600" cy="3539430"/>
          </a:xfrm>
          <a:prstGeom prst="rect">
            <a:avLst/>
          </a:prstGeom>
        </p:spPr>
        <p:txBody>
          <a:bodyPr wrap="square">
            <a:spAutoFit/>
          </a:bodyPr>
          <a:lstStyle/>
          <a:p>
            <a:pPr algn="just"/>
            <a:r>
              <a:rPr lang="en-US" sz="3200" dirty="0">
                <a:latin typeface="Gill Sans MT" pitchFamily="34" charset="0"/>
              </a:rPr>
              <a:t>After the exchange, individuals holding a Substitute License must log in to ELIS and register it for all 5 years of the renewal cycle because the new license will be valid from July 1, 2013 to June 30, 2018</a:t>
            </a:r>
            <a:r>
              <a:rPr lang="en-US" sz="3200" dirty="0" smtClean="0">
                <a:latin typeface="Gill Sans MT" pitchFamily="34" charset="0"/>
              </a:rPr>
              <a:t>.</a:t>
            </a:r>
            <a:endParaRPr lang="en-US" sz="3200" dirty="0">
              <a:latin typeface="Gill Sans MT"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408860" cy="4525963"/>
          </a:xfrm>
        </p:spPr>
        <p:txBody>
          <a:bodyPr>
            <a:noAutofit/>
          </a:bodyPr>
          <a:lstStyle/>
          <a:p>
            <a:pPr marL="109728" indent="0">
              <a:buNone/>
            </a:pPr>
            <a:r>
              <a:rPr lang="en-US" sz="2800" dirty="0" smtClean="0">
                <a:latin typeface="Gill Sans MT" pitchFamily="34" charset="0"/>
              </a:rPr>
              <a:t>Individuals </a:t>
            </a:r>
            <a:r>
              <a:rPr lang="en-US" sz="2800" dirty="0">
                <a:latin typeface="Gill Sans MT" pitchFamily="34" charset="0"/>
              </a:rPr>
              <a:t>who hold n</a:t>
            </a:r>
            <a:r>
              <a:rPr lang="en-US" sz="2800" dirty="0" smtClean="0">
                <a:latin typeface="Gill Sans MT" pitchFamily="34" charset="0"/>
              </a:rPr>
              <a:t>ational (NCLB) </a:t>
            </a:r>
            <a:r>
              <a:rPr lang="en-US" sz="2800" dirty="0">
                <a:latin typeface="Gill Sans MT" pitchFamily="34" charset="0"/>
              </a:rPr>
              <a:t>approval at the time of the exchange will receive a Paraprofessional Educator Endorsement on an Educator License with Stipulations, </a:t>
            </a:r>
            <a:r>
              <a:rPr lang="en-US" sz="2800" dirty="0" smtClean="0">
                <a:latin typeface="Gill Sans MT" pitchFamily="34" charset="0"/>
              </a:rPr>
              <a:t>valid for 5 </a:t>
            </a:r>
            <a:r>
              <a:rPr lang="en-US" sz="2800" dirty="0">
                <a:latin typeface="Gill Sans MT" pitchFamily="34" charset="0"/>
              </a:rPr>
              <a:t>years.  </a:t>
            </a:r>
            <a:endParaRPr lang="en-US" sz="2800" dirty="0" smtClean="0">
              <a:latin typeface="Gill Sans MT" pitchFamily="34" charset="0"/>
            </a:endParaRPr>
          </a:p>
          <a:p>
            <a:pPr marL="109728" indent="0">
              <a:buNone/>
            </a:pPr>
            <a:endParaRPr lang="en-US" sz="2800" dirty="0" smtClean="0">
              <a:latin typeface="Gill Sans MT" pitchFamily="34" charset="0"/>
            </a:endParaRPr>
          </a:p>
          <a:p>
            <a:pPr marL="109728" indent="0">
              <a:buNone/>
            </a:pPr>
            <a:r>
              <a:rPr lang="en-US" sz="2800" dirty="0" smtClean="0">
                <a:latin typeface="Gill Sans MT" pitchFamily="34" charset="0"/>
              </a:rPr>
              <a:t>Paraprofessionals </a:t>
            </a:r>
            <a:r>
              <a:rPr lang="en-US" sz="2800" dirty="0">
                <a:latin typeface="Gill Sans MT" pitchFamily="34" charset="0"/>
              </a:rPr>
              <a:t>who hold an Illinois letter of approval will not receive a license, but their approvals will remain valid indefinitely.</a:t>
            </a:r>
          </a:p>
        </p:txBody>
      </p:sp>
      <p:sp>
        <p:nvSpPr>
          <p:cNvPr id="2" name="Title 1"/>
          <p:cNvSpPr>
            <a:spLocks noGrp="1"/>
          </p:cNvSpPr>
          <p:nvPr>
            <p:ph type="title"/>
          </p:nvPr>
        </p:nvSpPr>
        <p:spPr>
          <a:xfrm>
            <a:off x="457200" y="-76200"/>
            <a:ext cx="8229600" cy="1143000"/>
          </a:xfrm>
        </p:spPr>
        <p:txBody>
          <a:bodyPr/>
          <a:lstStyle/>
          <a:p>
            <a:r>
              <a:rPr lang="en-US" cap="small" dirty="0">
                <a:latin typeface="Gill Sans MT" pitchFamily="34" charset="0"/>
              </a:rPr>
              <a:t>Paraprofessional Approval</a:t>
            </a:r>
            <a:endParaRPr lang="en-US" dirty="0">
              <a:latin typeface="Gill Sans MT" pitchFamily="34" charset="0"/>
            </a:endParaRPr>
          </a:p>
        </p:txBody>
      </p:sp>
      <p:pic>
        <p:nvPicPr>
          <p:cNvPr id="5149" name="Picture 29" descr="C:\Users\dwilliam\AppData\Local\Microsoft\Windows\Temporary Internet Files\Content.IE5\CQ5PQ8UB\MP900399786[1].jpg"/>
          <p:cNvPicPr>
            <a:picLocks noChangeAspect="1" noChangeArrowheads="1"/>
          </p:cNvPicPr>
          <p:nvPr/>
        </p:nvPicPr>
        <p:blipFill>
          <a:blip r:embed="rId3" cstate="print"/>
          <a:srcRect/>
          <a:stretch>
            <a:fillRect/>
          </a:stretch>
        </p:blipFill>
        <p:spPr bwMode="auto">
          <a:xfrm>
            <a:off x="5713660" y="2057400"/>
            <a:ext cx="4878140" cy="32508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18" presetClass="emph" presetSubtype="0" fill="hold" nodeType="withEffect">
                                  <p:stCondLst>
                                    <p:cond delay="0"/>
                                  </p:stCondLst>
                                  <p:iterate type="lt">
                                    <p:tmPct val="4000"/>
                                  </p:iterate>
                                  <p:childTnLst>
                                    <p:set>
                                      <p:cBhvr override="childStyle">
                                        <p:cTn id="18" dur="1000" fill="hold"/>
                                        <p:tgtEl>
                                          <p:spTgt spid="3">
                                            <p:txEl>
                                              <p:pRg st="2" end="2"/>
                                            </p:txEl>
                                          </p:spTgt>
                                        </p:tgtEl>
                                        <p:attrNameLst>
                                          <p:attrName>style.textDecorationUnderline</p:attrName>
                                        </p:attrNameLst>
                                      </p:cBhvr>
                                      <p:to>
                                        <p:strVal val="true"/>
                                      </p:to>
                                    </p:set>
                                  </p:childTnLst>
                                </p:cTn>
                              </p:par>
                              <p:par>
                                <p:cTn id="19" presetID="18" presetClass="emph" presetSubtype="0" fill="hold" nodeType="withEffect">
                                  <p:stCondLst>
                                    <p:cond delay="0"/>
                                  </p:stCondLst>
                                  <p:iterate type="lt">
                                    <p:tmPct val="4000"/>
                                  </p:iterate>
                                  <p:childTnLst>
                                    <p:set>
                                      <p:cBhvr override="childStyle">
                                        <p:cTn id="20" dur="10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72" y="-243840"/>
            <a:ext cx="10591800" cy="7943850"/>
          </a:xfrm>
          <a:prstGeom prst="rect">
            <a:avLst/>
          </a:prstGeom>
        </p:spPr>
      </p:pic>
      <p:sp>
        <p:nvSpPr>
          <p:cNvPr id="2" name="Title 1"/>
          <p:cNvSpPr>
            <a:spLocks noGrp="1"/>
          </p:cNvSpPr>
          <p:nvPr>
            <p:ph type="title"/>
          </p:nvPr>
        </p:nvSpPr>
        <p:spPr>
          <a:xfrm>
            <a:off x="838200" y="533400"/>
            <a:ext cx="8229600" cy="1143000"/>
          </a:xfrm>
        </p:spPr>
        <p:txBody>
          <a:bodyPr/>
          <a:lstStyle/>
          <a:p>
            <a:r>
              <a:rPr lang="en-US" cap="small" dirty="0">
                <a:latin typeface="Gill Sans MT" pitchFamily="34" charset="0"/>
              </a:rPr>
              <a:t>The Exchange</a:t>
            </a:r>
            <a:endParaRPr lang="en-US" dirty="0">
              <a:latin typeface="Gill Sans MT" pitchFamily="34" charset="0"/>
            </a:endParaRPr>
          </a:p>
        </p:txBody>
      </p:sp>
      <p:sp>
        <p:nvSpPr>
          <p:cNvPr id="7" name="TextBox 6"/>
          <p:cNvSpPr txBox="1"/>
          <p:nvPr/>
        </p:nvSpPr>
        <p:spPr>
          <a:xfrm>
            <a:off x="1113228" y="1973759"/>
            <a:ext cx="5331268" cy="1877437"/>
          </a:xfrm>
          <a:prstGeom prst="rect">
            <a:avLst/>
          </a:prstGeom>
          <a:noFill/>
        </p:spPr>
        <p:txBody>
          <a:bodyPr wrap="none" rtlCol="0">
            <a:spAutoFit/>
          </a:bodyPr>
          <a:lstStyle/>
          <a:p>
            <a:pPr algn="ctr"/>
            <a:r>
              <a:rPr lang="en-US" sz="4000" dirty="0">
                <a:latin typeface="Gill Sans MT" pitchFamily="34" charset="0"/>
              </a:rPr>
              <a:t>Transition to a licensure </a:t>
            </a:r>
            <a:endParaRPr lang="en-US" sz="4000" dirty="0" smtClean="0">
              <a:latin typeface="Gill Sans MT" pitchFamily="34" charset="0"/>
            </a:endParaRPr>
          </a:p>
          <a:p>
            <a:pPr algn="ctr"/>
            <a:r>
              <a:rPr lang="en-US" sz="4000" dirty="0" smtClean="0">
                <a:latin typeface="Gill Sans MT" pitchFamily="34" charset="0"/>
              </a:rPr>
              <a:t>system </a:t>
            </a:r>
            <a:r>
              <a:rPr lang="en-US" sz="4000" dirty="0">
                <a:latin typeface="Gill Sans MT" pitchFamily="34" charset="0"/>
              </a:rPr>
              <a:t>on </a:t>
            </a:r>
            <a:r>
              <a:rPr lang="en-US" sz="4000" b="1" dirty="0">
                <a:solidFill>
                  <a:srgbClr val="000099"/>
                </a:solidFill>
                <a:latin typeface="Gill Sans MT" pitchFamily="34" charset="0"/>
              </a:rPr>
              <a:t>July 1, 2013</a:t>
            </a:r>
          </a:p>
          <a:p>
            <a:endParaRPr lang="en-US" sz="3600" dirty="0"/>
          </a:p>
        </p:txBody>
      </p:sp>
      <p:sp>
        <p:nvSpPr>
          <p:cNvPr id="8" name="TextBox 7"/>
          <p:cNvSpPr txBox="1"/>
          <p:nvPr/>
        </p:nvSpPr>
        <p:spPr>
          <a:xfrm>
            <a:off x="1203959" y="1635205"/>
            <a:ext cx="5240537" cy="2215991"/>
          </a:xfrm>
          <a:prstGeom prst="rect">
            <a:avLst/>
          </a:prstGeom>
          <a:noFill/>
        </p:spPr>
        <p:txBody>
          <a:bodyPr wrap="none" rtlCol="0">
            <a:spAutoFit/>
          </a:bodyPr>
          <a:lstStyle/>
          <a:p>
            <a:pPr algn="ctr"/>
            <a:r>
              <a:rPr lang="en-US" sz="4000" dirty="0">
                <a:latin typeface="Gill Sans MT" pitchFamily="34" charset="0"/>
              </a:rPr>
              <a:t>All Illinois certificates </a:t>
            </a:r>
            <a:endParaRPr lang="en-US" sz="4000" dirty="0" smtClean="0">
              <a:latin typeface="Gill Sans MT" pitchFamily="34" charset="0"/>
            </a:endParaRPr>
          </a:p>
          <a:p>
            <a:pPr algn="ctr"/>
            <a:r>
              <a:rPr lang="en-US" sz="4000" dirty="0" smtClean="0">
                <a:latin typeface="Gill Sans MT" pitchFamily="34" charset="0"/>
              </a:rPr>
              <a:t>will </a:t>
            </a:r>
            <a:r>
              <a:rPr lang="en-US" sz="4000" dirty="0">
                <a:latin typeface="Gill Sans MT" pitchFamily="34" charset="0"/>
              </a:rPr>
              <a:t>be </a:t>
            </a:r>
            <a:r>
              <a:rPr lang="en-US" sz="4000" b="1" dirty="0">
                <a:solidFill>
                  <a:srgbClr val="000099"/>
                </a:solidFill>
                <a:latin typeface="Gill Sans MT" pitchFamily="34" charset="0"/>
              </a:rPr>
              <a:t>exchanged </a:t>
            </a:r>
            <a:r>
              <a:rPr lang="en-US" sz="4000" dirty="0">
                <a:latin typeface="Gill Sans MT" pitchFamily="34" charset="0"/>
              </a:rPr>
              <a:t>for </a:t>
            </a:r>
            <a:endParaRPr lang="en-US" sz="4000" dirty="0" smtClean="0">
              <a:latin typeface="Gill Sans MT" pitchFamily="34" charset="0"/>
            </a:endParaRPr>
          </a:p>
          <a:p>
            <a:pPr algn="ctr"/>
            <a:r>
              <a:rPr lang="en-US" sz="4000" dirty="0" smtClean="0">
                <a:solidFill>
                  <a:srgbClr val="000099"/>
                </a:solidFill>
                <a:latin typeface="Gill Sans MT" pitchFamily="34" charset="0"/>
              </a:rPr>
              <a:t>Illinois </a:t>
            </a:r>
            <a:r>
              <a:rPr lang="en-US" sz="4000" dirty="0">
                <a:solidFill>
                  <a:srgbClr val="000099"/>
                </a:solidFill>
                <a:latin typeface="Gill Sans MT" pitchFamily="34" charset="0"/>
              </a:rPr>
              <a:t>educator licenses</a:t>
            </a:r>
          </a:p>
          <a:p>
            <a:endParaRPr lang="en-US" dirty="0"/>
          </a:p>
        </p:txBody>
      </p:sp>
      <p:sp>
        <p:nvSpPr>
          <p:cNvPr id="9" name="TextBox 8"/>
          <p:cNvSpPr txBox="1"/>
          <p:nvPr/>
        </p:nvSpPr>
        <p:spPr>
          <a:xfrm>
            <a:off x="1502020" y="1400413"/>
            <a:ext cx="4644413" cy="3323987"/>
          </a:xfrm>
          <a:prstGeom prst="rect">
            <a:avLst/>
          </a:prstGeom>
          <a:noFill/>
        </p:spPr>
        <p:txBody>
          <a:bodyPr wrap="none" rtlCol="0">
            <a:spAutoFit/>
          </a:bodyPr>
          <a:lstStyle/>
          <a:p>
            <a:r>
              <a:rPr lang="en-US" sz="3200" dirty="0">
                <a:latin typeface="Gill Sans MT" pitchFamily="34" charset="0"/>
              </a:rPr>
              <a:t>Individuals need not </a:t>
            </a:r>
            <a:r>
              <a:rPr lang="en-US" sz="3200" dirty="0" smtClean="0">
                <a:latin typeface="Gill Sans MT" pitchFamily="34" charset="0"/>
              </a:rPr>
              <a:t>do</a:t>
            </a:r>
          </a:p>
          <a:p>
            <a:r>
              <a:rPr lang="en-US" sz="3200" dirty="0" smtClean="0">
                <a:latin typeface="Gill Sans MT" pitchFamily="34" charset="0"/>
              </a:rPr>
              <a:t>anything </a:t>
            </a:r>
            <a:r>
              <a:rPr lang="en-US" sz="3200" dirty="0">
                <a:latin typeface="Gill Sans MT" pitchFamily="34" charset="0"/>
              </a:rPr>
              <a:t>to receive a new </a:t>
            </a:r>
            <a:endParaRPr lang="en-US" sz="3200" dirty="0" smtClean="0">
              <a:latin typeface="Gill Sans MT" pitchFamily="34" charset="0"/>
            </a:endParaRPr>
          </a:p>
          <a:p>
            <a:r>
              <a:rPr lang="en-US" sz="3200" dirty="0" smtClean="0">
                <a:latin typeface="Gill Sans MT" pitchFamily="34" charset="0"/>
              </a:rPr>
              <a:t>license</a:t>
            </a:r>
            <a:r>
              <a:rPr lang="en-US" sz="3200" dirty="0">
                <a:latin typeface="Gill Sans MT" pitchFamily="34" charset="0"/>
              </a:rPr>
              <a:t>, but should </a:t>
            </a:r>
            <a:r>
              <a:rPr lang="en-US" sz="3200" dirty="0">
                <a:solidFill>
                  <a:srgbClr val="000099"/>
                </a:solidFill>
                <a:latin typeface="Gill Sans MT" pitchFamily="34" charset="0"/>
              </a:rPr>
              <a:t>renew </a:t>
            </a:r>
            <a:endParaRPr lang="en-US" sz="3200" dirty="0" smtClean="0">
              <a:solidFill>
                <a:srgbClr val="000099"/>
              </a:solidFill>
              <a:latin typeface="Gill Sans MT" pitchFamily="34" charset="0"/>
            </a:endParaRPr>
          </a:p>
          <a:p>
            <a:r>
              <a:rPr lang="en-US" sz="3200" dirty="0" smtClean="0">
                <a:solidFill>
                  <a:srgbClr val="000099"/>
                </a:solidFill>
                <a:latin typeface="Gill Sans MT" pitchFamily="34" charset="0"/>
              </a:rPr>
              <a:t>and </a:t>
            </a:r>
            <a:r>
              <a:rPr lang="en-US" sz="3200" dirty="0">
                <a:solidFill>
                  <a:srgbClr val="000099"/>
                </a:solidFill>
                <a:latin typeface="Gill Sans MT" pitchFamily="34" charset="0"/>
              </a:rPr>
              <a:t>register their current </a:t>
            </a:r>
            <a:endParaRPr lang="en-US" sz="3200" dirty="0" smtClean="0">
              <a:solidFill>
                <a:srgbClr val="000099"/>
              </a:solidFill>
              <a:latin typeface="Gill Sans MT" pitchFamily="34" charset="0"/>
            </a:endParaRPr>
          </a:p>
          <a:p>
            <a:r>
              <a:rPr lang="en-US" sz="3200" dirty="0" smtClean="0">
                <a:solidFill>
                  <a:srgbClr val="000099"/>
                </a:solidFill>
                <a:latin typeface="Gill Sans MT" pitchFamily="34" charset="0"/>
              </a:rPr>
              <a:t>certificates </a:t>
            </a:r>
            <a:r>
              <a:rPr lang="en-US" sz="3200" dirty="0">
                <a:solidFill>
                  <a:srgbClr val="000099"/>
                </a:solidFill>
                <a:latin typeface="Gill Sans MT" pitchFamily="34" charset="0"/>
              </a:rPr>
              <a:t>right up to the </a:t>
            </a:r>
            <a:endParaRPr lang="en-US" sz="3200" dirty="0" smtClean="0">
              <a:solidFill>
                <a:srgbClr val="000099"/>
              </a:solidFill>
              <a:latin typeface="Gill Sans MT" pitchFamily="34" charset="0"/>
            </a:endParaRPr>
          </a:p>
          <a:p>
            <a:r>
              <a:rPr lang="en-US" sz="3200" dirty="0" smtClean="0">
                <a:solidFill>
                  <a:srgbClr val="000099"/>
                </a:solidFill>
                <a:latin typeface="Gill Sans MT" pitchFamily="34" charset="0"/>
              </a:rPr>
              <a:t>exchange</a:t>
            </a:r>
            <a:endParaRPr lang="en-US" sz="3200" dirty="0">
              <a:solidFill>
                <a:srgbClr val="000099"/>
              </a:solidFill>
              <a:latin typeface="Gill Sans MT" pitchFamily="34" charset="0"/>
            </a:endParaRPr>
          </a:p>
          <a:p>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229600" cy="4525963"/>
          </a:xfrm>
        </p:spPr>
        <p:txBody>
          <a:bodyPr/>
          <a:lstStyle/>
          <a:p>
            <a:pPr>
              <a:buNone/>
            </a:pPr>
            <a:r>
              <a:rPr lang="en-US" dirty="0" smtClean="0"/>
              <a:t>	</a:t>
            </a:r>
            <a:r>
              <a:rPr lang="en-US" sz="3200" dirty="0" smtClean="0">
                <a:latin typeface="Gill Sans MT" pitchFamily="34" charset="0"/>
              </a:rPr>
              <a:t>Paraprofessionals </a:t>
            </a:r>
            <a:r>
              <a:rPr lang="en-US" sz="3200" dirty="0">
                <a:latin typeface="Gill Sans MT" pitchFamily="34" charset="0"/>
              </a:rPr>
              <a:t>holding </a:t>
            </a:r>
            <a:r>
              <a:rPr lang="en-US" sz="3200" i="1" u="sng" dirty="0">
                <a:latin typeface="Gill Sans MT" pitchFamily="34" charset="0"/>
              </a:rPr>
              <a:t>only</a:t>
            </a:r>
            <a:r>
              <a:rPr lang="en-US" sz="3200" dirty="0">
                <a:latin typeface="Gill Sans MT" pitchFamily="34" charset="0"/>
              </a:rPr>
              <a:t> the Paraprofessional Educator Endorsement </a:t>
            </a:r>
            <a:r>
              <a:rPr lang="en-US" sz="3200" dirty="0" smtClean="0">
                <a:latin typeface="Gill Sans MT" pitchFamily="34" charset="0"/>
              </a:rPr>
              <a:t>on an Educator License with Stipulations must </a:t>
            </a:r>
            <a:r>
              <a:rPr lang="en-US" sz="3200" dirty="0">
                <a:latin typeface="Gill Sans MT" pitchFamily="34" charset="0"/>
              </a:rPr>
              <a:t>register the license, but are not subject to additional requirements in order to renew the license.</a:t>
            </a:r>
            <a:endParaRPr lang="en-US" sz="2800" dirty="0">
              <a:latin typeface="Gill Sans MT" pitchFamily="34" charset="0"/>
            </a:endParaRPr>
          </a:p>
        </p:txBody>
      </p:sp>
      <p:sp>
        <p:nvSpPr>
          <p:cNvPr id="2" name="Title 1"/>
          <p:cNvSpPr>
            <a:spLocks noGrp="1"/>
          </p:cNvSpPr>
          <p:nvPr>
            <p:ph type="title"/>
          </p:nvPr>
        </p:nvSpPr>
        <p:spPr/>
        <p:txBody>
          <a:bodyPr/>
          <a:lstStyle/>
          <a:p>
            <a:r>
              <a:rPr lang="en-US" cap="small" dirty="0">
                <a:latin typeface="Gill Sans MT" pitchFamily="34" charset="0"/>
              </a:rPr>
              <a:t>Paraprofessional Approval</a:t>
            </a:r>
            <a:endParaRPr lang="en-US" dirty="0">
              <a:latin typeface="Gill Sans MT" pitchFamily="34" charset="0"/>
            </a:endParaRPr>
          </a:p>
        </p:txBody>
      </p:sp>
      <p:pic>
        <p:nvPicPr>
          <p:cNvPr id="6170" name="Picture 26" descr="C:\Users\dwilliam\AppData\Local\Microsoft\Windows\Temporary Internet Files\Content.IE5\Z58TX1SQ\MP900405386[1].jpg"/>
          <p:cNvPicPr>
            <a:picLocks noChangeAspect="1" noChangeArrowheads="1"/>
          </p:cNvPicPr>
          <p:nvPr/>
        </p:nvPicPr>
        <p:blipFill>
          <a:blip r:embed="rId3" cstate="print"/>
          <a:srcRect/>
          <a:stretch>
            <a:fillRect/>
          </a:stretch>
        </p:blipFill>
        <p:spPr bwMode="auto">
          <a:xfrm>
            <a:off x="4953000" y="3954406"/>
            <a:ext cx="3627119" cy="2590799"/>
          </a:xfrm>
          <a:prstGeom prst="rect">
            <a:avLst/>
          </a:prstGeom>
          <a:noFill/>
        </p:spPr>
      </p:pic>
      <p:sp>
        <p:nvSpPr>
          <p:cNvPr id="29" name="TextBox 28"/>
          <p:cNvSpPr txBox="1"/>
          <p:nvPr/>
        </p:nvSpPr>
        <p:spPr>
          <a:xfrm>
            <a:off x="5791200" y="4341865"/>
            <a:ext cx="1219200" cy="769441"/>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Educator</a:t>
            </a:r>
          </a:p>
          <a:p>
            <a:r>
              <a:rPr lang="en-US" sz="1100" dirty="0" smtClean="0">
                <a:solidFill>
                  <a:schemeClr val="bg1"/>
                </a:solidFill>
                <a:latin typeface="Arial" pitchFamily="34" charset="0"/>
                <a:cs typeface="Arial" pitchFamily="34" charset="0"/>
              </a:rPr>
              <a:t>Licensure Information System - ELIS</a:t>
            </a:r>
            <a:endParaRPr lang="en-US" sz="1100" dirty="0">
              <a:solidFill>
                <a:schemeClr val="bg1"/>
              </a:solidFill>
              <a:latin typeface="Arial" pitchFamily="34" charset="0"/>
              <a:cs typeface="Arial" pitchFamily="34" charset="0"/>
            </a:endParaRPr>
          </a:p>
        </p:txBody>
      </p:sp>
      <p:sp>
        <p:nvSpPr>
          <p:cNvPr id="6" name="Rectangle 5"/>
          <p:cNvSpPr/>
          <p:nvPr/>
        </p:nvSpPr>
        <p:spPr>
          <a:xfrm>
            <a:off x="2438400" y="4849696"/>
            <a:ext cx="2795958" cy="523220"/>
          </a:xfrm>
          <a:prstGeom prst="rect">
            <a:avLst/>
          </a:prstGeom>
          <a:noFill/>
        </p:spPr>
        <p:txBody>
          <a:bodyPr wrap="non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solidFill>
                  <a:srgbClr val="C00000"/>
                </a:solidFill>
                <a:effectLst/>
              </a:rPr>
              <a:t>Register online</a:t>
            </a:r>
            <a:endParaRPr lang="en-US" sz="2800" b="1" cap="none" spc="0" dirty="0">
              <a:ln w="10541" cmpd="sng">
                <a:solidFill>
                  <a:srgbClr val="7D7D7D">
                    <a:tint val="100000"/>
                    <a:shade val="100000"/>
                    <a:satMod val="110000"/>
                  </a:srgbClr>
                </a:solidFill>
                <a:prstDash val="solid"/>
              </a:ln>
              <a:solidFill>
                <a:srgbClr val="C00000"/>
              </a:solidFill>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1000"/>
                                        <p:tgtEl>
                                          <p:spTgt spid="6">
                                            <p:txEl>
                                              <p:pRg st="0" end="0"/>
                                            </p:txEl>
                                          </p:spTgt>
                                        </p:tgtEl>
                                        <p:attrNameLst>
                                          <p:attrName>style.color</p:attrName>
                                        </p:attrNameLst>
                                      </p:cBhvr>
                                      <p:tavLst>
                                        <p:tav tm="0">
                                          <p:val>
                                            <p:clrVal>
                                              <a:srgbClr val="B2B2B2"/>
                                            </p:clrVal>
                                          </p:val>
                                        </p:tav>
                                        <p:tav tm="50000">
                                          <p:val>
                                            <p:clrVal>
                                              <a:srgbClr val="5F5F5F"/>
                                            </p:clrVal>
                                          </p:val>
                                        </p:tav>
                                      </p:tavLst>
                                    </p:anim>
                                    <p:anim calcmode="discrete" valueType="clr">
                                      <p:cBhvr>
                                        <p:cTn id="8" dur="10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382000" cy="4191000"/>
          </a:xfrm>
          <a:ln w="57150" cmpd="thickThin">
            <a:solidFill>
              <a:schemeClr val="accent4">
                <a:lumMod val="75000"/>
              </a:schemeClr>
            </a:solidFill>
          </a:ln>
        </p:spPr>
        <p:txBody>
          <a:bodyPr>
            <a:normAutofit fontScale="85000" lnSpcReduction="20000"/>
          </a:bodyPr>
          <a:lstStyle/>
          <a:p>
            <a:pPr algn="just">
              <a:buNone/>
            </a:pPr>
            <a:r>
              <a:rPr lang="en-US" dirty="0" smtClean="0"/>
              <a:t>	</a:t>
            </a:r>
          </a:p>
          <a:p>
            <a:pPr algn="just">
              <a:buNone/>
            </a:pPr>
            <a:r>
              <a:rPr lang="en-US" sz="3500" dirty="0" smtClean="0">
                <a:latin typeface="Gill Sans MT" pitchFamily="34" charset="0"/>
              </a:rPr>
              <a:t>If </a:t>
            </a:r>
            <a:r>
              <a:rPr lang="en-US" sz="3500" dirty="0">
                <a:latin typeface="Gill Sans MT" pitchFamily="34" charset="0"/>
              </a:rPr>
              <a:t>you </a:t>
            </a:r>
            <a:r>
              <a:rPr lang="en-US" sz="3500" dirty="0" smtClean="0">
                <a:latin typeface="Gill Sans MT" pitchFamily="34" charset="0"/>
              </a:rPr>
              <a:t>would like to know specifically what certificates will </a:t>
            </a:r>
            <a:r>
              <a:rPr lang="en-US" sz="3500" dirty="0">
                <a:latin typeface="Gill Sans MT" pitchFamily="34" charset="0"/>
              </a:rPr>
              <a:t>be exchanged for an Educator </a:t>
            </a:r>
            <a:r>
              <a:rPr lang="en-US" sz="3500" dirty="0" smtClean="0">
                <a:latin typeface="Gill Sans MT" pitchFamily="34" charset="0"/>
              </a:rPr>
              <a:t>License and the appropriate endorsements, please see Section 25. Appendix C  Exchange of Certificates for Licenses </a:t>
            </a:r>
          </a:p>
          <a:p>
            <a:pPr algn="just">
              <a:buNone/>
            </a:pPr>
            <a:r>
              <a:rPr lang="en-US" sz="3500" dirty="0">
                <a:latin typeface="Gill Sans MT" pitchFamily="34" charset="0"/>
              </a:rPr>
              <a:t> </a:t>
            </a:r>
            <a:r>
              <a:rPr lang="en-US" sz="3500" dirty="0" smtClean="0">
                <a:latin typeface="Gill Sans MT" pitchFamily="34" charset="0"/>
              </a:rPr>
              <a:t>  (July 1, 2013) at</a:t>
            </a:r>
          </a:p>
          <a:p>
            <a:pPr>
              <a:buNone/>
            </a:pPr>
            <a:endParaRPr lang="en-US" sz="2800" dirty="0" smtClean="0">
              <a:latin typeface="Gill Sans MT" pitchFamily="34" charset="0"/>
            </a:endParaRPr>
          </a:p>
          <a:p>
            <a:pPr>
              <a:buNone/>
            </a:pPr>
            <a:r>
              <a:rPr lang="en-US" sz="3300" smtClean="0">
                <a:latin typeface="Gill Sans MT" pitchFamily="34" charset="0"/>
              </a:rPr>
              <a:t> </a:t>
            </a:r>
            <a:r>
              <a:rPr lang="en-US" sz="3300" smtClean="0">
                <a:solidFill>
                  <a:srgbClr val="C00000"/>
                </a:solidFill>
                <a:latin typeface="Gill Sans MT" pitchFamily="34" charset="0"/>
              </a:rPr>
              <a:t>http://www.isbe.net/rules/archive/pdfs/25ark.pdf</a:t>
            </a:r>
            <a:endParaRPr lang="en-US" sz="3300" dirty="0" smtClean="0">
              <a:solidFill>
                <a:srgbClr val="C00000"/>
              </a:solidFill>
              <a:latin typeface="Gill Sans MT" pitchFamily="34" charset="0"/>
            </a:endParaRPr>
          </a:p>
          <a:p>
            <a:pPr>
              <a:buNone/>
            </a:pPr>
            <a:r>
              <a:rPr lang="en-US" sz="2800" dirty="0" smtClean="0">
                <a:latin typeface="Gill Sans MT" pitchFamily="34" charset="0"/>
              </a:rPr>
              <a:t>	</a:t>
            </a:r>
          </a:p>
          <a:p>
            <a:pPr>
              <a:buNone/>
            </a:pPr>
            <a:r>
              <a:rPr lang="en-US" sz="2800" dirty="0" smtClean="0">
                <a:latin typeface="Gill Sans MT" pitchFamily="34" charset="0"/>
              </a:rPr>
              <a:t>	</a:t>
            </a:r>
            <a:r>
              <a:rPr lang="en-US" dirty="0" smtClean="0">
                <a:latin typeface="Baskerville Old Face" pitchFamily="18" charset="0"/>
              </a:rPr>
              <a:t>	</a:t>
            </a:r>
            <a:endParaRPr lang="en-US" sz="2400" dirty="0">
              <a:latin typeface="Baskerville Old Face" pitchFamily="18" charset="0"/>
            </a:endParaRPr>
          </a:p>
        </p:txBody>
      </p:sp>
      <p:sp>
        <p:nvSpPr>
          <p:cNvPr id="2" name="Title 1"/>
          <p:cNvSpPr>
            <a:spLocks noGrp="1"/>
          </p:cNvSpPr>
          <p:nvPr>
            <p:ph type="title"/>
          </p:nvPr>
        </p:nvSpPr>
        <p:spPr/>
        <p:txBody>
          <a:bodyPr>
            <a:normAutofit fontScale="90000"/>
          </a:bodyPr>
          <a:lstStyle/>
          <a:p>
            <a:r>
              <a:rPr lang="en-US" cap="small" dirty="0">
                <a:latin typeface="Gill Sans MT" pitchFamily="34" charset="0"/>
              </a:rPr>
              <a:t>Educator </a:t>
            </a:r>
            <a:r>
              <a:rPr lang="en-US" cap="small" dirty="0" smtClean="0">
                <a:latin typeface="Gill Sans MT" pitchFamily="34" charset="0"/>
              </a:rPr>
              <a:t>Licenses in Exchange for Certificates and Approvals</a:t>
            </a:r>
            <a:endParaRPr lang="en-US" dirty="0">
              <a:latin typeface="Gill Sans MT"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8610600" cy="3733800"/>
          </a:xfrm>
          <a:ln w="57150" cmpd="thickThin">
            <a:solidFill>
              <a:schemeClr val="accent5">
                <a:lumMod val="75000"/>
              </a:schemeClr>
            </a:solidFill>
          </a:ln>
        </p:spPr>
        <p:txBody>
          <a:bodyPr>
            <a:normAutofit lnSpcReduction="10000"/>
          </a:bodyPr>
          <a:lstStyle/>
          <a:p>
            <a:pPr>
              <a:buNone/>
            </a:pPr>
            <a:r>
              <a:rPr lang="en-US" dirty="0" smtClean="0">
                <a:latin typeface="Baskerville Old Face" pitchFamily="18" charset="0"/>
              </a:rPr>
              <a:t>	</a:t>
            </a:r>
          </a:p>
          <a:p>
            <a:pPr>
              <a:buNone/>
            </a:pPr>
            <a:r>
              <a:rPr lang="en-US" dirty="0" smtClean="0">
                <a:latin typeface="Baskerville Old Face" pitchFamily="18" charset="0"/>
              </a:rPr>
              <a:t>	</a:t>
            </a:r>
            <a:r>
              <a:rPr lang="en-US" sz="2800" dirty="0" smtClean="0">
                <a:latin typeface="Gill Sans MT" pitchFamily="34" charset="0"/>
              </a:rPr>
              <a:t>You may also want to learn more about additional approvals.  If so, read </a:t>
            </a:r>
            <a:r>
              <a:rPr lang="en-US" sz="2800" i="1" dirty="0" smtClean="0">
                <a:latin typeface="Gill Sans MT" pitchFamily="34" charset="0"/>
              </a:rPr>
              <a:t>Section 25.15 Types of Licenses: Exchange</a:t>
            </a:r>
            <a:r>
              <a:rPr lang="en-US" sz="2800" dirty="0" smtClean="0">
                <a:latin typeface="Gill Sans MT" pitchFamily="34" charset="0"/>
              </a:rPr>
              <a:t> in the same document</a:t>
            </a:r>
          </a:p>
          <a:p>
            <a:pPr>
              <a:buNone/>
            </a:pPr>
            <a:endParaRPr lang="en-US" sz="2800" dirty="0" smtClean="0">
              <a:latin typeface="Gill Sans MT" pitchFamily="34" charset="0"/>
            </a:endParaRPr>
          </a:p>
          <a:p>
            <a:pPr>
              <a:buNone/>
            </a:pPr>
            <a:r>
              <a:rPr lang="en-US" sz="2800" dirty="0" smtClean="0">
                <a:latin typeface="Gill Sans MT" pitchFamily="34" charset="0"/>
              </a:rPr>
              <a:t>   </a:t>
            </a:r>
            <a:r>
              <a:rPr lang="en-US" sz="2800" dirty="0" smtClean="0">
                <a:solidFill>
                  <a:srgbClr val="C00000"/>
                </a:solidFill>
                <a:latin typeface="Gill Sans MT" pitchFamily="34" charset="0"/>
              </a:rPr>
              <a:t>http://www.isbe.net/rules/archive/pdfs/25ark.pdf</a:t>
            </a:r>
          </a:p>
          <a:p>
            <a:pPr>
              <a:buNone/>
            </a:pPr>
            <a:endParaRPr lang="en-US" sz="2800" dirty="0" smtClean="0">
              <a:latin typeface="Gill Sans MT" pitchFamily="34" charset="0"/>
            </a:endParaRPr>
          </a:p>
          <a:p>
            <a:pPr>
              <a:buNone/>
            </a:pPr>
            <a:r>
              <a:rPr lang="en-US" sz="2800" dirty="0" smtClean="0">
                <a:latin typeface="Gill Sans MT" pitchFamily="34" charset="0"/>
              </a:rPr>
              <a:t>	</a:t>
            </a:r>
            <a:endParaRPr lang="en-US" sz="2800" dirty="0">
              <a:latin typeface="Gill Sans MT" pitchFamily="34" charset="0"/>
            </a:endParaRPr>
          </a:p>
        </p:txBody>
      </p:sp>
      <p:sp>
        <p:nvSpPr>
          <p:cNvPr id="3" name="Title 2"/>
          <p:cNvSpPr>
            <a:spLocks noGrp="1"/>
          </p:cNvSpPr>
          <p:nvPr>
            <p:ph type="title"/>
          </p:nvPr>
        </p:nvSpPr>
        <p:spPr/>
        <p:txBody>
          <a:bodyPr>
            <a:normAutofit fontScale="90000"/>
          </a:bodyPr>
          <a:lstStyle/>
          <a:p>
            <a:r>
              <a:rPr lang="en-US" cap="small" dirty="0" smtClean="0">
                <a:latin typeface="Gill Sans MT" pitchFamily="34" charset="0"/>
              </a:rPr>
              <a:t>Educator Licenses in Exchange for Certificates and Approvals</a:t>
            </a:r>
            <a:endParaRPr lang="en-US" dirty="0">
              <a:latin typeface="Gill Sans MT"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8176">
            <a:off x="4193507" y="4153623"/>
            <a:ext cx="4191000" cy="2805545"/>
          </a:xfrm>
          <a:prstGeom prst="rect">
            <a:avLst/>
          </a:prstGeom>
          <a:ln>
            <a:noFill/>
          </a:ln>
          <a:effectLst>
            <a:outerShdw blurRad="50800" dist="38100" dir="10800000" algn="r" rotWithShape="0">
              <a:prstClr val="black">
                <a:alpha val="40000"/>
              </a:prstClr>
            </a:outerShdw>
          </a:effectLst>
        </p:spPr>
      </p:pic>
      <p:sp>
        <p:nvSpPr>
          <p:cNvPr id="5" name="Rectangle 4"/>
          <p:cNvSpPr/>
          <p:nvPr/>
        </p:nvSpPr>
        <p:spPr>
          <a:xfrm rot="21087267">
            <a:off x="1393805" y="3840433"/>
            <a:ext cx="3124200" cy="3276600"/>
          </a:xfrm>
          <a:prstGeom prst="rect">
            <a:avLst/>
          </a:prstGeom>
          <a:solidFill>
            <a:schemeClr val="bg1">
              <a:lumMod val="95000"/>
            </a:schemeClr>
          </a:solidFill>
          <a:ln>
            <a:solidFill>
              <a:schemeClr val="bg1">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1176529"/>
            <a:ext cx="8229600" cy="2938271"/>
          </a:xfrm>
        </p:spPr>
        <p:txBody>
          <a:bodyPr/>
          <a:lstStyle/>
          <a:p>
            <a:pPr algn="just">
              <a:buNone/>
            </a:pPr>
            <a:r>
              <a:rPr lang="en-US" dirty="0" smtClean="0"/>
              <a:t>	</a:t>
            </a:r>
            <a:r>
              <a:rPr lang="en-US" sz="2800" dirty="0" smtClean="0">
                <a:latin typeface="Gill Sans MT" pitchFamily="34" charset="0"/>
              </a:rPr>
              <a:t>Maintain </a:t>
            </a:r>
            <a:r>
              <a:rPr lang="en-US" sz="2800" dirty="0">
                <a:latin typeface="Gill Sans MT" pitchFamily="34" charset="0"/>
              </a:rPr>
              <a:t>Evidence of Completion </a:t>
            </a:r>
            <a:r>
              <a:rPr lang="en-US" sz="2800" dirty="0" smtClean="0">
                <a:latin typeface="Gill Sans MT" pitchFamily="34" charset="0"/>
              </a:rPr>
              <a:t>Forms and appropriate documentation for </a:t>
            </a:r>
            <a:r>
              <a:rPr lang="en-US" sz="2800" dirty="0">
                <a:latin typeface="Gill Sans MT" pitchFamily="34" charset="0"/>
              </a:rPr>
              <a:t>all professional development </a:t>
            </a:r>
            <a:r>
              <a:rPr lang="en-US" sz="2800" dirty="0" smtClean="0">
                <a:latin typeface="Gill Sans MT" pitchFamily="34" charset="0"/>
              </a:rPr>
              <a:t>activities completed </a:t>
            </a:r>
            <a:r>
              <a:rPr lang="en-US" sz="2800" dirty="0">
                <a:latin typeface="Gill Sans MT" pitchFamily="34" charset="0"/>
              </a:rPr>
              <a:t>during the </a:t>
            </a:r>
            <a:r>
              <a:rPr lang="en-US" sz="2800" dirty="0" smtClean="0">
                <a:latin typeface="Gill Sans MT" pitchFamily="34" charset="0"/>
              </a:rPr>
              <a:t>renewal </a:t>
            </a:r>
            <a:r>
              <a:rPr lang="en-US" sz="2800" dirty="0">
                <a:latin typeface="Gill Sans MT" pitchFamily="34" charset="0"/>
              </a:rPr>
              <a:t>period of the </a:t>
            </a:r>
            <a:r>
              <a:rPr lang="en-US" sz="2800" dirty="0" smtClean="0">
                <a:latin typeface="Gill Sans MT" pitchFamily="34" charset="0"/>
              </a:rPr>
              <a:t>certificate in case it may be used for renewal of the license.</a:t>
            </a:r>
          </a:p>
          <a:p>
            <a:pPr algn="just">
              <a:buNone/>
            </a:pPr>
            <a:endParaRPr lang="en-US" dirty="0">
              <a:latin typeface="Baskerville Old Face" pitchFamily="18" charset="0"/>
            </a:endParaRPr>
          </a:p>
          <a:p>
            <a:endParaRPr lang="en-US" dirty="0"/>
          </a:p>
        </p:txBody>
      </p:sp>
      <p:sp>
        <p:nvSpPr>
          <p:cNvPr id="2" name="Title 1"/>
          <p:cNvSpPr>
            <a:spLocks noGrp="1"/>
          </p:cNvSpPr>
          <p:nvPr>
            <p:ph type="title"/>
          </p:nvPr>
        </p:nvSpPr>
        <p:spPr>
          <a:xfrm>
            <a:off x="457200" y="0"/>
            <a:ext cx="8229600" cy="1143000"/>
          </a:xfrm>
        </p:spPr>
        <p:txBody>
          <a:bodyPr/>
          <a:lstStyle/>
          <a:p>
            <a:r>
              <a:rPr lang="en-US" cap="small" dirty="0">
                <a:latin typeface="Gill Sans MT" pitchFamily="34" charset="0"/>
              </a:rPr>
              <a:t>License Renewal</a:t>
            </a:r>
            <a:endParaRPr lang="en-US" dirty="0">
              <a:latin typeface="Gill Sans MT" pitchFamily="34" charset="0"/>
            </a:endParaRPr>
          </a:p>
        </p:txBody>
      </p:sp>
      <p:sp>
        <p:nvSpPr>
          <p:cNvPr id="6" name="TextBox 5"/>
          <p:cNvSpPr txBox="1"/>
          <p:nvPr/>
        </p:nvSpPr>
        <p:spPr>
          <a:xfrm rot="21044960">
            <a:off x="1463178" y="4194766"/>
            <a:ext cx="2895600" cy="2185214"/>
          </a:xfrm>
          <a:prstGeom prst="rect">
            <a:avLst/>
          </a:prstGeom>
          <a:noFill/>
        </p:spPr>
        <p:txBody>
          <a:bodyPr wrap="square" rtlCol="0">
            <a:spAutoFit/>
          </a:bodyPr>
          <a:lstStyle/>
          <a:p>
            <a:r>
              <a:rPr lang="en-US" sz="2800" b="1" dirty="0" smtClean="0">
                <a:latin typeface="Bradley Hand ITC" pitchFamily="66" charset="0"/>
              </a:rPr>
              <a:t>Approved Illinois Provider # 1234</a:t>
            </a:r>
          </a:p>
          <a:p>
            <a:r>
              <a:rPr lang="en-US" sz="2800" b="1" dirty="0" smtClean="0">
                <a:latin typeface="Bradley Hand ITC" pitchFamily="66" charset="0"/>
              </a:rPr>
              <a:t>Workshop for</a:t>
            </a:r>
          </a:p>
          <a:p>
            <a:r>
              <a:rPr lang="en-US" sz="2800" b="1" dirty="0" smtClean="0">
                <a:latin typeface="Bradley Hand ITC" pitchFamily="66" charset="0"/>
              </a:rPr>
              <a:t>Illinois Educators</a:t>
            </a:r>
          </a:p>
          <a:p>
            <a:endParaRPr 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0" fill="hold"/>
                                        <p:tgtEl>
                                          <p:spTgt spid="6"/>
                                        </p:tgtEl>
                                        <p:attrNameLst>
                                          <p:attrName>ppt_w</p:attrName>
                                        </p:attrNameLst>
                                      </p:cBhvr>
                                      <p:tavLst>
                                        <p:tav tm="0">
                                          <p:val>
                                            <p:fltVal val="0"/>
                                          </p:val>
                                        </p:tav>
                                        <p:tav tm="100000">
                                          <p:val>
                                            <p:strVal val="#ppt_w"/>
                                          </p:val>
                                        </p:tav>
                                      </p:tavLst>
                                    </p:anim>
                                    <p:anim calcmode="lin" valueType="num">
                                      <p:cBhvr>
                                        <p:cTn id="20" dur="3000" fill="hold"/>
                                        <p:tgtEl>
                                          <p:spTgt spid="6"/>
                                        </p:tgtEl>
                                        <p:attrNameLst>
                                          <p:attrName>ppt_h</p:attrName>
                                        </p:attrNameLst>
                                      </p:cBhvr>
                                      <p:tavLst>
                                        <p:tav tm="0">
                                          <p:val>
                                            <p:fltVal val="0"/>
                                          </p:val>
                                        </p:tav>
                                        <p:tav tm="100000">
                                          <p:val>
                                            <p:strVal val="#ppt_h"/>
                                          </p:val>
                                        </p:tav>
                                      </p:tavLst>
                                    </p:anim>
                                    <p:animEffect transition="in" filter="fade">
                                      <p:cBhvr>
                                        <p:cTn id="21" dur="3000"/>
                                        <p:tgtEl>
                                          <p:spTgt spid="6"/>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3000" fill="hold"/>
                                        <p:tgtEl>
                                          <p:spTgt spid="5"/>
                                        </p:tgtEl>
                                        <p:attrNameLst>
                                          <p:attrName>ppt_w</p:attrName>
                                        </p:attrNameLst>
                                      </p:cBhvr>
                                      <p:tavLst>
                                        <p:tav tm="0">
                                          <p:val>
                                            <p:fltVal val="0"/>
                                          </p:val>
                                        </p:tav>
                                        <p:tav tm="100000">
                                          <p:val>
                                            <p:strVal val="#ppt_w"/>
                                          </p:val>
                                        </p:tav>
                                      </p:tavLst>
                                    </p:anim>
                                    <p:anim calcmode="lin" valueType="num">
                                      <p:cBhvr>
                                        <p:cTn id="25" dur="3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8" y="1447800"/>
            <a:ext cx="8229600" cy="4525963"/>
          </a:xfrm>
        </p:spPr>
        <p:txBody>
          <a:bodyPr>
            <a:normAutofit/>
          </a:bodyPr>
          <a:lstStyle/>
          <a:p>
            <a:pPr marL="115888" indent="-6350" algn="just">
              <a:buNone/>
            </a:pPr>
            <a:r>
              <a:rPr lang="en-US" sz="3200" dirty="0" smtClean="0">
                <a:latin typeface="Gill Sans MT" pitchFamily="34" charset="0"/>
              </a:rPr>
              <a:t>Suspended </a:t>
            </a:r>
            <a:r>
              <a:rPr lang="en-US" sz="3200" dirty="0">
                <a:latin typeface="Gill Sans MT" pitchFamily="34" charset="0"/>
              </a:rPr>
              <a:t>or lapsed certificates at the time of the exchange will </a:t>
            </a:r>
            <a:r>
              <a:rPr lang="en-US" sz="3200" dirty="0" smtClean="0">
                <a:latin typeface="Gill Sans MT" pitchFamily="34" charset="0"/>
              </a:rPr>
              <a:t>be exchanged for </a:t>
            </a:r>
            <a:r>
              <a:rPr lang="en-US" sz="3200" dirty="0">
                <a:latin typeface="Gill Sans MT" pitchFamily="34" charset="0"/>
              </a:rPr>
              <a:t>a license with the appropriate endorsements, but </a:t>
            </a:r>
            <a:r>
              <a:rPr lang="en-US" sz="3200" dirty="0" smtClean="0">
                <a:latin typeface="Gill Sans MT" pitchFamily="34" charset="0"/>
              </a:rPr>
              <a:t>suspended or lapsed endorsements will be listed as “invalid” </a:t>
            </a:r>
            <a:r>
              <a:rPr lang="en-US" sz="3200" dirty="0">
                <a:latin typeface="Gill Sans MT" pitchFamily="34" charset="0"/>
              </a:rPr>
              <a:t>until reinstated.</a:t>
            </a:r>
          </a:p>
        </p:txBody>
      </p:sp>
      <p:sp>
        <p:nvSpPr>
          <p:cNvPr id="2" name="Title 1"/>
          <p:cNvSpPr>
            <a:spLocks noGrp="1"/>
          </p:cNvSpPr>
          <p:nvPr>
            <p:ph type="title"/>
          </p:nvPr>
        </p:nvSpPr>
        <p:spPr>
          <a:xfrm>
            <a:off x="457200" y="228600"/>
            <a:ext cx="8229600" cy="1143000"/>
          </a:xfrm>
        </p:spPr>
        <p:txBody>
          <a:bodyPr>
            <a:normAutofit fontScale="90000"/>
          </a:bodyPr>
          <a:lstStyle/>
          <a:p>
            <a:r>
              <a:rPr lang="en-US" cap="small" dirty="0">
                <a:latin typeface="Gill Sans MT" pitchFamily="34" charset="0"/>
              </a:rPr>
              <a:t>Suspended and Lapsed Certificates</a:t>
            </a:r>
            <a:endParaRPr lang="en-US" dirty="0">
              <a:latin typeface="Gill Sans MT" pitchFamily="34" charset="0"/>
            </a:endParaRPr>
          </a:p>
        </p:txBody>
      </p:sp>
      <p:pic>
        <p:nvPicPr>
          <p:cNvPr id="8197" name="Picture 5" descr="C:\Users\dwilliam\AppData\Local\Microsoft\Windows\Temporary Internet Files\Content.IE5\Z58TX1SQ\MC900240351[1].wmf"/>
          <p:cNvPicPr>
            <a:picLocks noChangeAspect="1" noChangeArrowheads="1"/>
          </p:cNvPicPr>
          <p:nvPr/>
        </p:nvPicPr>
        <p:blipFill>
          <a:blip r:embed="rId3" cstate="print"/>
          <a:srcRect/>
          <a:stretch>
            <a:fillRect/>
          </a:stretch>
        </p:blipFill>
        <p:spPr bwMode="auto">
          <a:xfrm>
            <a:off x="3810000" y="4038600"/>
            <a:ext cx="4261686" cy="2422093"/>
          </a:xfrm>
          <a:prstGeom prst="rect">
            <a:avLst/>
          </a:prstGeom>
          <a:noFill/>
        </p:spPr>
      </p:pic>
      <p:sp>
        <p:nvSpPr>
          <p:cNvPr id="9" name="TextBox 8"/>
          <p:cNvSpPr txBox="1"/>
          <p:nvPr/>
        </p:nvSpPr>
        <p:spPr>
          <a:xfrm rot="21151319">
            <a:off x="4385958" y="4288745"/>
            <a:ext cx="824145" cy="707886"/>
          </a:xfrm>
          <a:prstGeom prst="rect">
            <a:avLst/>
          </a:prstGeom>
          <a:solidFill>
            <a:schemeClr val="bg1"/>
          </a:solidFill>
        </p:spPr>
        <p:txBody>
          <a:bodyPr wrap="square" rtlCol="0">
            <a:spAutoFit/>
          </a:bodyPr>
          <a:lstStyle/>
          <a:p>
            <a:r>
              <a:rPr lang="en-US" sz="800" dirty="0" smtClean="0"/>
              <a:t>Illinois Certificate</a:t>
            </a:r>
          </a:p>
          <a:p>
            <a:endParaRPr lang="en-US" sz="800" dirty="0" smtClean="0"/>
          </a:p>
          <a:p>
            <a:r>
              <a:rPr lang="en-US" sz="800" b="1" dirty="0" smtClean="0">
                <a:solidFill>
                  <a:srgbClr val="C00000"/>
                </a:solidFill>
                <a:sym typeface="Wingdings"/>
              </a:rPr>
              <a:t> </a:t>
            </a:r>
            <a:r>
              <a:rPr lang="en-US" sz="800" b="1" dirty="0" smtClean="0">
                <a:solidFill>
                  <a:srgbClr val="C00000"/>
                </a:solidFill>
              </a:rPr>
              <a:t>Suspended</a:t>
            </a:r>
            <a:endParaRPr lang="en-US" sz="800" b="1" dirty="0">
              <a:solidFill>
                <a:srgbClr val="C00000"/>
              </a:solidFill>
            </a:endParaRPr>
          </a:p>
        </p:txBody>
      </p:sp>
      <p:sp>
        <p:nvSpPr>
          <p:cNvPr id="10" name="TextBox 9"/>
          <p:cNvSpPr txBox="1"/>
          <p:nvPr/>
        </p:nvSpPr>
        <p:spPr>
          <a:xfrm rot="737591">
            <a:off x="6771511" y="4259744"/>
            <a:ext cx="824145" cy="707886"/>
          </a:xfrm>
          <a:prstGeom prst="rect">
            <a:avLst/>
          </a:prstGeom>
          <a:solidFill>
            <a:schemeClr val="bg1"/>
          </a:solidFill>
        </p:spPr>
        <p:txBody>
          <a:bodyPr wrap="square" rtlCol="0">
            <a:spAutoFit/>
          </a:bodyPr>
          <a:lstStyle/>
          <a:p>
            <a:r>
              <a:rPr lang="en-US" sz="800" dirty="0" smtClean="0"/>
              <a:t>Illinois License</a:t>
            </a:r>
          </a:p>
          <a:p>
            <a:endParaRPr lang="en-US" sz="800" dirty="0" smtClean="0"/>
          </a:p>
          <a:p>
            <a:r>
              <a:rPr lang="en-US" sz="800" b="1" dirty="0" smtClean="0">
                <a:solidFill>
                  <a:srgbClr val="C00000"/>
                </a:solidFill>
                <a:sym typeface="Wingdings"/>
              </a:rPr>
              <a:t> </a:t>
            </a:r>
            <a:r>
              <a:rPr lang="en-US" sz="800" b="1" dirty="0" smtClean="0">
                <a:solidFill>
                  <a:srgbClr val="C00000"/>
                </a:solidFill>
              </a:rPr>
              <a:t>Suspended</a:t>
            </a:r>
            <a:endParaRPr lang="en-US" sz="800" b="1" dirty="0">
              <a:solidFill>
                <a:srgbClr val="C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xEl>
                                              <p:pRg st="2" end="2"/>
                                            </p:txEl>
                                          </p:spTgt>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10">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578" y="3467099"/>
            <a:ext cx="3809999" cy="3809999"/>
          </a:xfrm>
          <a:prstGeom prst="rect">
            <a:avLst/>
          </a:prstGeom>
        </p:spPr>
      </p:pic>
      <p:sp>
        <p:nvSpPr>
          <p:cNvPr id="2" name="Content Placeholder 1"/>
          <p:cNvSpPr>
            <a:spLocks noGrp="1"/>
          </p:cNvSpPr>
          <p:nvPr>
            <p:ph idx="1"/>
          </p:nvPr>
        </p:nvSpPr>
        <p:spPr>
          <a:xfrm>
            <a:off x="228600" y="990600"/>
            <a:ext cx="8229600" cy="4525963"/>
          </a:xfrm>
        </p:spPr>
        <p:txBody>
          <a:bodyPr/>
          <a:lstStyle/>
          <a:p>
            <a:pPr algn="just">
              <a:buNone/>
            </a:pPr>
            <a:r>
              <a:rPr lang="en-US" dirty="0" smtClean="0"/>
              <a:t>	</a:t>
            </a:r>
            <a:r>
              <a:rPr lang="en-US" sz="2800" dirty="0" smtClean="0">
                <a:latin typeface="Gill Sans MT" pitchFamily="34" charset="0"/>
              </a:rPr>
              <a:t>If an individual has had his or her Professional Educator License or Educator License with Stipulations suspended or revoked, then that individual is </a:t>
            </a:r>
            <a:r>
              <a:rPr lang="en-US" sz="2800" b="1" dirty="0" smtClean="0">
                <a:latin typeface="Gill Sans MT" pitchFamily="34" charset="0"/>
              </a:rPr>
              <a:t>not eligible to obtain</a:t>
            </a:r>
          </a:p>
          <a:p>
            <a:pPr marL="109728" indent="0" algn="ctr">
              <a:buNone/>
            </a:pPr>
            <a:r>
              <a:rPr lang="en-US" sz="2800" b="1" dirty="0" smtClean="0">
                <a:latin typeface="Gill Sans MT" pitchFamily="34" charset="0"/>
              </a:rPr>
              <a:t>a new Substitute Teaching License</a:t>
            </a:r>
            <a:r>
              <a:rPr lang="en-US" sz="2800" dirty="0" smtClean="0">
                <a:latin typeface="Gill Sans MT" pitchFamily="34" charset="0"/>
              </a:rPr>
              <a:t>.   </a:t>
            </a:r>
            <a:endParaRPr lang="en-US" sz="2800" dirty="0">
              <a:latin typeface="Gill Sans MT" pitchFamily="34" charset="0"/>
            </a:endParaRPr>
          </a:p>
        </p:txBody>
      </p:sp>
      <p:sp>
        <p:nvSpPr>
          <p:cNvPr id="3" name="Title 2"/>
          <p:cNvSpPr>
            <a:spLocks noGrp="1"/>
          </p:cNvSpPr>
          <p:nvPr>
            <p:ph type="title"/>
          </p:nvPr>
        </p:nvSpPr>
        <p:spPr>
          <a:xfrm>
            <a:off x="457200" y="-76200"/>
            <a:ext cx="8229600" cy="1143000"/>
          </a:xfrm>
        </p:spPr>
        <p:txBody>
          <a:bodyPr>
            <a:normAutofit/>
          </a:bodyPr>
          <a:lstStyle/>
          <a:p>
            <a:r>
              <a:rPr lang="en-US" cap="small" dirty="0" smtClean="0">
                <a:latin typeface="Gill Sans MT" pitchFamily="34" charset="0"/>
              </a:rPr>
              <a:t>Suspended</a:t>
            </a:r>
            <a:r>
              <a:rPr lang="en-US" cap="small" dirty="0" smtClean="0">
                <a:effectLst/>
                <a:latin typeface="Gill Sans MT" pitchFamily="34" charset="0"/>
              </a:rPr>
              <a:t> Licenses</a:t>
            </a:r>
            <a:endParaRPr lang="en-US" dirty="0">
              <a:effectLst/>
              <a:latin typeface="Gill Sans MT" pitchFamily="34" charset="0"/>
            </a:endParaRPr>
          </a:p>
        </p:txBody>
      </p:sp>
      <p:sp>
        <p:nvSpPr>
          <p:cNvPr id="20" name="TextBox 19"/>
          <p:cNvSpPr txBox="1"/>
          <p:nvPr/>
        </p:nvSpPr>
        <p:spPr>
          <a:xfrm>
            <a:off x="6152120" y="4633434"/>
            <a:ext cx="2610880" cy="1200329"/>
          </a:xfrm>
          <a:prstGeom prst="rect">
            <a:avLst/>
          </a:prstGeom>
          <a:solidFill>
            <a:schemeClr val="bg1"/>
          </a:solidFill>
          <a:ln w="76200">
            <a:solidFill>
              <a:schemeClr val="tx1"/>
            </a:solidFill>
          </a:ln>
          <a:effectLst>
            <a:softEdge rad="31750"/>
          </a:effectLst>
        </p:spPr>
        <p:txBody>
          <a:bodyPr wrap="square" rtlCol="0">
            <a:spAutoFit/>
          </a:bodyPr>
          <a:lstStyle/>
          <a:p>
            <a:pPr algn="ctr"/>
            <a:r>
              <a:rPr lang="en-US" b="1" dirty="0" smtClean="0">
                <a:solidFill>
                  <a:srgbClr val="C00000"/>
                </a:solidFill>
              </a:rPr>
              <a:t>No New Substitute License if you hold a Lapsed or Suspended License</a:t>
            </a:r>
            <a:endParaRPr lang="en-US" b="1" dirty="0">
              <a:solidFill>
                <a:srgbClr val="C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5" name="Picture 13" descr="C:\Users\dwilliam\AppData\Local\Microsoft\Windows\Temporary Internet Files\Content.IE5\5MTYTSSU\MP900442482[1].jpg"/>
          <p:cNvPicPr>
            <a:picLocks noChangeAspect="1" noChangeArrowheads="1"/>
          </p:cNvPicPr>
          <p:nvPr/>
        </p:nvPicPr>
        <p:blipFill>
          <a:blip r:embed="rId3" cstate="print"/>
          <a:srcRect/>
          <a:stretch>
            <a:fillRect/>
          </a:stretch>
        </p:blipFill>
        <p:spPr bwMode="auto">
          <a:xfrm>
            <a:off x="5410200" y="5018314"/>
            <a:ext cx="3505200" cy="2002971"/>
          </a:xfrm>
          <a:prstGeom prst="rect">
            <a:avLst/>
          </a:prstGeom>
          <a:noFill/>
        </p:spPr>
      </p:pic>
      <p:sp>
        <p:nvSpPr>
          <p:cNvPr id="2" name="Content Placeholder 1"/>
          <p:cNvSpPr>
            <a:spLocks noGrp="1"/>
          </p:cNvSpPr>
          <p:nvPr>
            <p:ph idx="1"/>
          </p:nvPr>
        </p:nvSpPr>
        <p:spPr>
          <a:xfrm>
            <a:off x="304800" y="1221694"/>
            <a:ext cx="8229600" cy="4525963"/>
          </a:xfrm>
        </p:spPr>
        <p:txBody>
          <a:bodyPr>
            <a:normAutofit/>
          </a:bodyPr>
          <a:lstStyle/>
          <a:p>
            <a:pPr marL="115888" indent="-6350">
              <a:buNone/>
            </a:pPr>
            <a:r>
              <a:rPr lang="en-US" sz="2800" dirty="0" smtClean="0">
                <a:latin typeface="Gill Sans MT" pitchFamily="34" charset="0"/>
              </a:rPr>
              <a:t>Individuals with lapsed Educator Licenses are </a:t>
            </a:r>
            <a:r>
              <a:rPr lang="en-US" sz="2800" b="1" dirty="0" smtClean="0">
                <a:latin typeface="Gill Sans MT" pitchFamily="34" charset="0"/>
              </a:rPr>
              <a:t>not eligible to obtain</a:t>
            </a:r>
          </a:p>
          <a:p>
            <a:pPr marL="115888" indent="-6350" algn="ctr">
              <a:buNone/>
            </a:pPr>
            <a:r>
              <a:rPr lang="en-US" sz="2800" b="1" dirty="0" smtClean="0">
                <a:latin typeface="Gill Sans MT" pitchFamily="34" charset="0"/>
              </a:rPr>
              <a:t>a new Substitute Teaching License.  </a:t>
            </a:r>
          </a:p>
          <a:p>
            <a:endParaRPr lang="en-US" sz="2800" dirty="0" smtClean="0">
              <a:latin typeface="Gill Sans MT" pitchFamily="34" charset="0"/>
            </a:endParaRPr>
          </a:p>
          <a:p>
            <a:pPr marL="115888" indent="-6350">
              <a:buNone/>
            </a:pPr>
            <a:r>
              <a:rPr lang="en-US" sz="2800" dirty="0" smtClean="0">
                <a:latin typeface="Gill Sans MT" pitchFamily="34" charset="0"/>
              </a:rPr>
              <a:t>Lapsed licenses will remain invalid until the licensee complete</a:t>
            </a:r>
            <a:r>
              <a:rPr lang="en-US" sz="2800" b="1" i="1" dirty="0" smtClean="0">
                <a:latin typeface="Gill Sans MT" pitchFamily="34" charset="0"/>
              </a:rPr>
              <a:t>s</a:t>
            </a:r>
            <a:r>
              <a:rPr lang="en-US" sz="2800" dirty="0" smtClean="0">
                <a:latin typeface="Gill Sans MT" pitchFamily="34" charset="0"/>
              </a:rPr>
              <a:t> 9 semester hours of coursework or pay</a:t>
            </a:r>
            <a:r>
              <a:rPr lang="en-US" sz="2800" i="1" dirty="0" smtClean="0">
                <a:latin typeface="Gill Sans MT" pitchFamily="34" charset="0"/>
              </a:rPr>
              <a:t>s</a:t>
            </a:r>
            <a:r>
              <a:rPr lang="en-US" sz="2800" dirty="0" smtClean="0">
                <a:latin typeface="Gill Sans MT" pitchFamily="34" charset="0"/>
              </a:rPr>
              <a:t> a $500 penalty fee and all back registration fees.</a:t>
            </a:r>
            <a:endParaRPr lang="en-US" sz="2800" dirty="0" smtClean="0"/>
          </a:p>
          <a:p>
            <a:pPr algn="just">
              <a:buNone/>
            </a:pPr>
            <a:r>
              <a:rPr lang="en-US" dirty="0" smtClean="0">
                <a:latin typeface="Gill Sans MT" pitchFamily="34" charset="0"/>
              </a:rPr>
              <a:t> </a:t>
            </a:r>
          </a:p>
        </p:txBody>
      </p:sp>
      <p:sp>
        <p:nvSpPr>
          <p:cNvPr id="3" name="Title 2"/>
          <p:cNvSpPr>
            <a:spLocks noGrp="1"/>
          </p:cNvSpPr>
          <p:nvPr>
            <p:ph type="title"/>
          </p:nvPr>
        </p:nvSpPr>
        <p:spPr/>
        <p:txBody>
          <a:bodyPr/>
          <a:lstStyle/>
          <a:p>
            <a:r>
              <a:rPr lang="en-US" cap="small" dirty="0" smtClean="0">
                <a:latin typeface="Gill Sans MT" pitchFamily="34" charset="0"/>
              </a:rPr>
              <a:t>Lapsed Licenses</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withEffect">
                                  <p:stCondLst>
                                    <p:cond delay="0"/>
                                  </p:stCondLst>
                                  <p:childTnLst>
                                    <p:animClr clrSpc="rgb" dir="cw">
                                      <p:cBhvr override="childStyle">
                                        <p:cTn id="6" dur="4750" fill="hold">
                                          <p:stCondLst>
                                            <p:cond delay="250"/>
                                          </p:stCondLst>
                                        </p:cTn>
                                        <p:tgtEl>
                                          <p:spTgt spid="3085"/>
                                        </p:tgtEl>
                                        <p:attrNameLst>
                                          <p:attrName>style.color</p:attrName>
                                        </p:attrNameLst>
                                      </p:cBhvr>
                                      <p:to>
                                        <a:schemeClr val="accent2"/>
                                      </p:to>
                                    </p:animClr>
                                    <p:animClr clrSpc="rgb" dir="cw">
                                      <p:cBhvr>
                                        <p:cTn id="7" dur="4750" fill="hold">
                                          <p:stCondLst>
                                            <p:cond delay="250"/>
                                          </p:stCondLst>
                                        </p:cTn>
                                        <p:tgtEl>
                                          <p:spTgt spid="3085"/>
                                        </p:tgtEl>
                                        <p:attrNameLst>
                                          <p:attrName>fillColor</p:attrName>
                                        </p:attrNameLst>
                                      </p:cBhvr>
                                      <p:to>
                                        <a:schemeClr val="accent2"/>
                                      </p:to>
                                    </p:animClr>
                                    <p:set>
                                      <p:cBhvr>
                                        <p:cTn id="8" dur="4750" fill="hold">
                                          <p:stCondLst>
                                            <p:cond delay="250"/>
                                          </p:stCondLst>
                                        </p:cTn>
                                        <p:tgtEl>
                                          <p:spTgt spid="3085"/>
                                        </p:tgtEl>
                                        <p:attrNameLst>
                                          <p:attrName>fill.type</p:attrName>
                                        </p:attrNameLst>
                                      </p:cBhvr>
                                      <p:to>
                                        <p:strVal val="solid"/>
                                      </p:to>
                                    </p:set>
                                    <p:set>
                                      <p:cBhvr>
                                        <p:cTn id="9" dur="4750" fill="hold">
                                          <p:stCondLst>
                                            <p:cond delay="250"/>
                                          </p:stCondLst>
                                        </p:cTn>
                                        <p:tgtEl>
                                          <p:spTgt spid="3085"/>
                                        </p:tgtEl>
                                        <p:attrNameLst>
                                          <p:attrName>fill.on</p:attrName>
                                        </p:attrNameLst>
                                      </p:cBhvr>
                                      <p:to>
                                        <p:strVal val="true"/>
                                      </p:to>
                                    </p:set>
                                    <p:animScale>
                                      <p:cBhvr>
                                        <p:cTn id="10" dur="500" fill="hold">
                                          <p:stCondLst>
                                            <p:cond delay="0"/>
                                          </p:stCondLst>
                                        </p:cTn>
                                        <p:tgtEl>
                                          <p:spTgt spid="3085"/>
                                        </p:tgtEl>
                                      </p:cBhvr>
                                      <p:from x="100000" y="100000"/>
                                      <p:to x="100000" y="5000"/>
                                    </p:animScale>
                                    <p:animScale>
                                      <p:cBhvr>
                                        <p:cTn id="11" dur="500" fill="hold">
                                          <p:stCondLst>
                                            <p:cond delay="500"/>
                                          </p:stCondLst>
                                        </p:cTn>
                                        <p:tgtEl>
                                          <p:spTgt spid="3085"/>
                                        </p:tgtEl>
                                      </p:cBhvr>
                                      <p:from x="100000" y="5000"/>
                                      <p:to x="120000" y="150000"/>
                                    </p:animScale>
                                    <p:animScale>
                                      <p:cBhvr>
                                        <p:cTn id="12" dur="1500" fill="hold">
                                          <p:stCondLst>
                                            <p:cond delay="3500"/>
                                          </p:stCondLst>
                                        </p:cTn>
                                        <p:tgtEl>
                                          <p:spTgt spid="3085"/>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87" y="914400"/>
            <a:ext cx="8165225" cy="11451498"/>
          </a:xfrm>
          <a:prstGeom prst="rect">
            <a:avLst/>
          </a:prstGeom>
          <a:effectLst>
            <a:softEdge rad="635000"/>
          </a:effectLst>
        </p:spPr>
      </p:pic>
      <p:sp>
        <p:nvSpPr>
          <p:cNvPr id="3" name="Content Placeholder 2"/>
          <p:cNvSpPr>
            <a:spLocks noGrp="1"/>
          </p:cNvSpPr>
          <p:nvPr>
            <p:ph idx="1"/>
          </p:nvPr>
        </p:nvSpPr>
        <p:spPr>
          <a:xfrm rot="20421644">
            <a:off x="2095713" y="2057398"/>
            <a:ext cx="7100519" cy="1371600"/>
          </a:xfrm>
          <a:effectLst>
            <a:softEdge rad="635000"/>
          </a:effectLst>
        </p:spPr>
        <p:txBody>
          <a:bodyPr>
            <a:noAutofit/>
          </a:bodyPr>
          <a:lstStyle/>
          <a:p>
            <a:pPr marL="109728" indent="0">
              <a:buNone/>
            </a:pPr>
            <a:r>
              <a:rPr lang="en-US" sz="3200" b="1" dirty="0" smtClean="0">
                <a:latin typeface="Gill Sans MT" pitchFamily="34" charset="0"/>
              </a:rPr>
              <a:t>All </a:t>
            </a:r>
            <a:r>
              <a:rPr lang="en-US" sz="3200" b="1" dirty="0">
                <a:latin typeface="Gill Sans MT" pitchFamily="34" charset="0"/>
              </a:rPr>
              <a:t>requirements </a:t>
            </a:r>
            <a:r>
              <a:rPr lang="en-US" sz="3200" dirty="0" smtClean="0">
                <a:latin typeface="Gill Sans MT" pitchFamily="34" charset="0"/>
              </a:rPr>
              <a:t>at </a:t>
            </a:r>
          </a:p>
          <a:p>
            <a:pPr marL="109728" indent="0">
              <a:buNone/>
            </a:pPr>
            <a:r>
              <a:rPr lang="en-US" sz="3200" dirty="0" smtClean="0">
                <a:latin typeface="Gill Sans MT" pitchFamily="34" charset="0"/>
              </a:rPr>
              <a:t>the </a:t>
            </a:r>
            <a:r>
              <a:rPr lang="en-US" sz="3200" dirty="0">
                <a:latin typeface="Gill Sans MT" pitchFamily="34" charset="0"/>
              </a:rPr>
              <a:t>time </a:t>
            </a:r>
            <a:r>
              <a:rPr lang="en-US" sz="3200" dirty="0" smtClean="0">
                <a:latin typeface="Gill Sans MT" pitchFamily="34" charset="0"/>
              </a:rPr>
              <a:t>of </a:t>
            </a:r>
            <a:r>
              <a:rPr lang="en-US" sz="3200" dirty="0">
                <a:latin typeface="Gill Sans MT" pitchFamily="34" charset="0"/>
              </a:rPr>
              <a:t>the new </a:t>
            </a:r>
            <a:endParaRPr lang="en-US" sz="3200" dirty="0" smtClean="0">
              <a:latin typeface="Gill Sans MT" pitchFamily="34" charset="0"/>
            </a:endParaRPr>
          </a:p>
          <a:p>
            <a:pPr marL="109728" indent="0">
              <a:buNone/>
            </a:pPr>
            <a:r>
              <a:rPr lang="en-US" sz="3200" dirty="0" smtClean="0">
                <a:latin typeface="Gill Sans MT" pitchFamily="34" charset="0"/>
              </a:rPr>
              <a:t>application </a:t>
            </a:r>
            <a:r>
              <a:rPr lang="en-US" sz="3200" dirty="0">
                <a:latin typeface="Gill Sans MT" pitchFamily="34" charset="0"/>
              </a:rPr>
              <a:t>must be </a:t>
            </a:r>
            <a:r>
              <a:rPr lang="en-US" sz="3200" dirty="0" smtClean="0">
                <a:latin typeface="Gill Sans MT" pitchFamily="34" charset="0"/>
              </a:rPr>
              <a:t>met.</a:t>
            </a:r>
          </a:p>
        </p:txBody>
      </p:sp>
      <p:sp>
        <p:nvSpPr>
          <p:cNvPr id="2" name="Title 1"/>
          <p:cNvSpPr>
            <a:spLocks noGrp="1"/>
          </p:cNvSpPr>
          <p:nvPr>
            <p:ph type="title"/>
          </p:nvPr>
        </p:nvSpPr>
        <p:spPr/>
        <p:txBody>
          <a:bodyPr/>
          <a:lstStyle/>
          <a:p>
            <a:r>
              <a:rPr lang="en-US" cap="small" dirty="0" smtClean="0">
                <a:latin typeface="Gill Sans MT" pitchFamily="34" charset="0"/>
              </a:rPr>
              <a:t>Voluntary Surrender</a:t>
            </a:r>
            <a:endParaRPr lang="en-US" cap="small" dirty="0">
              <a:latin typeface="Gill Sans MT" pitchFamily="34" charset="0"/>
            </a:endParaRPr>
          </a:p>
        </p:txBody>
      </p:sp>
      <p:sp>
        <p:nvSpPr>
          <p:cNvPr id="5" name="Rectangle 4"/>
          <p:cNvSpPr/>
          <p:nvPr/>
        </p:nvSpPr>
        <p:spPr>
          <a:xfrm rot="20400076">
            <a:off x="2095684" y="2349696"/>
            <a:ext cx="5105400" cy="1569660"/>
          </a:xfrm>
          <a:prstGeom prst="rect">
            <a:avLst/>
          </a:prstGeom>
        </p:spPr>
        <p:txBody>
          <a:bodyPr wrap="square">
            <a:spAutoFit/>
          </a:bodyPr>
          <a:lstStyle/>
          <a:p>
            <a:r>
              <a:rPr lang="en-US" sz="3200" b="1" dirty="0">
                <a:latin typeface="Gill Sans MT" pitchFamily="34" charset="0"/>
              </a:rPr>
              <a:t>One</a:t>
            </a:r>
            <a:r>
              <a:rPr lang="en-US" sz="3200" dirty="0">
                <a:latin typeface="Gill Sans MT" pitchFamily="34" charset="0"/>
              </a:rPr>
              <a:t> opportunity each </a:t>
            </a:r>
            <a:endParaRPr lang="en-US" sz="3200" dirty="0" smtClean="0">
              <a:latin typeface="Gill Sans MT" pitchFamily="34" charset="0"/>
            </a:endParaRPr>
          </a:p>
          <a:p>
            <a:r>
              <a:rPr lang="en-US" sz="3200" b="1" dirty="0" smtClean="0">
                <a:latin typeface="Gill Sans MT" pitchFamily="34" charset="0"/>
              </a:rPr>
              <a:t>10 years </a:t>
            </a:r>
            <a:r>
              <a:rPr lang="en-US" sz="3200" dirty="0" smtClean="0">
                <a:latin typeface="Gill Sans MT" pitchFamily="34" charset="0"/>
              </a:rPr>
              <a:t>to </a:t>
            </a:r>
            <a:r>
              <a:rPr lang="en-US" sz="3200" dirty="0">
                <a:latin typeface="Gill Sans MT" pitchFamily="34" charset="0"/>
              </a:rPr>
              <a:t>surrender </a:t>
            </a:r>
            <a:r>
              <a:rPr lang="en-US" sz="3200" dirty="0" smtClean="0">
                <a:latin typeface="Gill Sans MT" pitchFamily="34" charset="0"/>
              </a:rPr>
              <a:t>endorsements.</a:t>
            </a:r>
            <a:endParaRPr lang="en-US" sz="3200" dirty="0">
              <a:latin typeface="Gill Sans MT" pitchFamily="34" charset="0"/>
            </a:endParaRPr>
          </a:p>
        </p:txBody>
      </p:sp>
      <p:sp>
        <p:nvSpPr>
          <p:cNvPr id="6" name="Rectangle 5"/>
          <p:cNvSpPr/>
          <p:nvPr/>
        </p:nvSpPr>
        <p:spPr>
          <a:xfrm rot="20372313">
            <a:off x="2049050" y="1895032"/>
            <a:ext cx="6392917" cy="2554545"/>
          </a:xfrm>
          <a:prstGeom prst="rect">
            <a:avLst/>
          </a:prstGeom>
        </p:spPr>
        <p:txBody>
          <a:bodyPr wrap="square">
            <a:spAutoFit/>
          </a:bodyPr>
          <a:lstStyle/>
          <a:p>
            <a:r>
              <a:rPr lang="en-US" sz="3200" dirty="0">
                <a:latin typeface="Gill Sans MT" pitchFamily="34" charset="0"/>
              </a:rPr>
              <a:t>May </a:t>
            </a:r>
            <a:r>
              <a:rPr lang="en-US" sz="3200" b="1" dirty="0">
                <a:latin typeface="Gill Sans MT" pitchFamily="34" charset="0"/>
              </a:rPr>
              <a:t>surrender one </a:t>
            </a:r>
            <a:endParaRPr lang="en-US" sz="3200" b="1" dirty="0" smtClean="0">
              <a:latin typeface="Gill Sans MT" pitchFamily="34" charset="0"/>
            </a:endParaRPr>
          </a:p>
          <a:p>
            <a:r>
              <a:rPr lang="en-US" sz="3200" b="1" dirty="0" smtClean="0">
                <a:latin typeface="Gill Sans MT" pitchFamily="34" charset="0"/>
              </a:rPr>
              <a:t>or </a:t>
            </a:r>
            <a:r>
              <a:rPr lang="en-US" sz="3200" b="1" dirty="0">
                <a:latin typeface="Gill Sans MT" pitchFamily="34" charset="0"/>
              </a:rPr>
              <a:t>more </a:t>
            </a:r>
            <a:r>
              <a:rPr lang="en-US" sz="3200" b="1" dirty="0" smtClean="0">
                <a:latin typeface="Gill Sans MT" pitchFamily="34" charset="0"/>
              </a:rPr>
              <a:t>endorsements             </a:t>
            </a:r>
            <a:r>
              <a:rPr lang="en-US" sz="3200" dirty="0" smtClean="0">
                <a:latin typeface="Gill Sans MT" pitchFamily="34" charset="0"/>
              </a:rPr>
              <a:t>on </a:t>
            </a:r>
            <a:r>
              <a:rPr lang="en-US" sz="3200" dirty="0">
                <a:latin typeface="Gill Sans MT" pitchFamily="34" charset="0"/>
              </a:rPr>
              <a:t>a Professional </a:t>
            </a:r>
            <a:r>
              <a:rPr lang="en-US" sz="3200" dirty="0" smtClean="0">
                <a:latin typeface="Gill Sans MT" pitchFamily="34" charset="0"/>
              </a:rPr>
              <a:t>Educator </a:t>
            </a:r>
          </a:p>
          <a:p>
            <a:r>
              <a:rPr lang="en-US" sz="3200" dirty="0" smtClean="0">
                <a:latin typeface="Gill Sans MT" pitchFamily="34" charset="0"/>
              </a:rPr>
              <a:t>License </a:t>
            </a:r>
            <a:r>
              <a:rPr lang="en-US" sz="3200" dirty="0">
                <a:latin typeface="Gill Sans MT" pitchFamily="34" charset="0"/>
              </a:rPr>
              <a:t>or Educator </a:t>
            </a:r>
            <a:r>
              <a:rPr lang="en-US" sz="3200" dirty="0" smtClean="0">
                <a:latin typeface="Gill Sans MT" pitchFamily="34" charset="0"/>
              </a:rPr>
              <a:t>License </a:t>
            </a:r>
          </a:p>
          <a:p>
            <a:r>
              <a:rPr lang="en-US" sz="3200" dirty="0" smtClean="0">
                <a:latin typeface="Gill Sans MT" pitchFamily="34" charset="0"/>
              </a:rPr>
              <a:t>with Stipulations.</a:t>
            </a:r>
            <a:endParaRPr lang="en-US" sz="3200" dirty="0">
              <a:latin typeface="Gill Sans MT" pitchFamily="34" charset="0"/>
            </a:endParaRPr>
          </a:p>
        </p:txBody>
      </p:sp>
      <p:sp>
        <p:nvSpPr>
          <p:cNvPr id="7" name="Rectangle 6"/>
          <p:cNvSpPr/>
          <p:nvPr/>
        </p:nvSpPr>
        <p:spPr>
          <a:xfrm rot="20337917">
            <a:off x="2232830" y="2386516"/>
            <a:ext cx="4572000" cy="1569660"/>
          </a:xfrm>
          <a:prstGeom prst="rect">
            <a:avLst/>
          </a:prstGeom>
        </p:spPr>
        <p:txBody>
          <a:bodyPr>
            <a:spAutoFit/>
          </a:bodyPr>
          <a:lstStyle/>
          <a:p>
            <a:r>
              <a:rPr lang="en-US" sz="3200" dirty="0">
                <a:latin typeface="Gill Sans MT" pitchFamily="34" charset="0"/>
              </a:rPr>
              <a:t>May not apply for that same </a:t>
            </a:r>
            <a:r>
              <a:rPr lang="en-US" sz="3200" dirty="0" smtClean="0">
                <a:latin typeface="Gill Sans MT" pitchFamily="34" charset="0"/>
              </a:rPr>
              <a:t>endorsement </a:t>
            </a:r>
            <a:r>
              <a:rPr lang="en-US" sz="3200" dirty="0">
                <a:latin typeface="Gill Sans MT" pitchFamily="34" charset="0"/>
              </a:rPr>
              <a:t>again for a </a:t>
            </a:r>
            <a:r>
              <a:rPr lang="en-US" sz="3200" dirty="0" smtClean="0">
                <a:latin typeface="Gill Sans MT" pitchFamily="34" charset="0"/>
              </a:rPr>
              <a:t>period </a:t>
            </a:r>
            <a:r>
              <a:rPr lang="en-US" sz="3200" dirty="0">
                <a:latin typeface="Gill Sans MT" pitchFamily="34" charset="0"/>
              </a:rPr>
              <a:t>of 10 </a:t>
            </a:r>
            <a:r>
              <a:rPr lang="en-US" sz="3200" dirty="0" smtClean="0">
                <a:latin typeface="Gill Sans MT" pitchFamily="34" charset="0"/>
              </a:rPr>
              <a:t>years.</a:t>
            </a:r>
            <a:endParaRPr lang="en-US" sz="3200" dirty="0">
              <a:latin typeface="Gill Sans MT"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ISBE ppt.jpg"/>
          <p:cNvPicPr>
            <a:picLocks noChangeAspect="1"/>
          </p:cNvPicPr>
          <p:nvPr/>
        </p:nvPicPr>
        <p:blipFill>
          <a:blip r:embed="rId3" cstate="print"/>
          <a:stretch>
            <a:fillRect/>
          </a:stretch>
        </p:blipFill>
        <p:spPr>
          <a:xfrm>
            <a:off x="-18393"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366" y="4343400"/>
            <a:ext cx="3456055" cy="2303188"/>
          </a:xfrm>
          <a:prstGeom prst="rect">
            <a:avLst/>
          </a:prstGeom>
          <a:effectLst>
            <a:softEdge rad="127000"/>
          </a:effectLst>
        </p:spPr>
      </p:pic>
      <p:sp>
        <p:nvSpPr>
          <p:cNvPr id="2" name="Content Placeholder 1"/>
          <p:cNvSpPr>
            <a:spLocks noGrp="1"/>
          </p:cNvSpPr>
          <p:nvPr>
            <p:ph idx="1"/>
          </p:nvPr>
        </p:nvSpPr>
        <p:spPr>
          <a:xfrm>
            <a:off x="-152400" y="1358022"/>
            <a:ext cx="8229600" cy="4525963"/>
          </a:xfrm>
        </p:spPr>
        <p:txBody>
          <a:bodyPr/>
          <a:lstStyle/>
          <a:p>
            <a:pPr>
              <a:buNone/>
            </a:pPr>
            <a:r>
              <a:rPr lang="en-US" dirty="0" smtClean="0"/>
              <a:t>	</a:t>
            </a:r>
            <a:r>
              <a:rPr lang="en-US" dirty="0" smtClean="0">
                <a:latin typeface="Gill Sans MT" pitchFamily="34" charset="0"/>
              </a:rPr>
              <a:t>If you have any questions, please contact your </a:t>
            </a:r>
          </a:p>
          <a:p>
            <a:pPr>
              <a:buNone/>
            </a:pPr>
            <a:r>
              <a:rPr lang="en-US" dirty="0">
                <a:latin typeface="Gill Sans MT" pitchFamily="34" charset="0"/>
              </a:rPr>
              <a:t> </a:t>
            </a:r>
            <a:r>
              <a:rPr lang="en-US" dirty="0" smtClean="0">
                <a:latin typeface="Gill Sans MT" pitchFamily="34" charset="0"/>
              </a:rPr>
              <a:t>  </a:t>
            </a:r>
            <a:r>
              <a:rPr lang="en-US" b="1" dirty="0" smtClean="0">
                <a:latin typeface="Gill Sans MT" pitchFamily="34" charset="0"/>
              </a:rPr>
              <a:t>Regional Office of Education</a:t>
            </a:r>
            <a:r>
              <a:rPr lang="en-US" dirty="0" smtClean="0">
                <a:latin typeface="Gill Sans MT" pitchFamily="34" charset="0"/>
              </a:rPr>
              <a:t>.  The Directory of Regional Superintendents may be found online at </a:t>
            </a:r>
          </a:p>
          <a:p>
            <a:pPr>
              <a:buNone/>
            </a:pPr>
            <a:r>
              <a:rPr lang="en-US" dirty="0">
                <a:solidFill>
                  <a:srgbClr val="000099"/>
                </a:solidFill>
                <a:latin typeface="Gill Sans MT" pitchFamily="34" charset="0"/>
              </a:rPr>
              <a:t> </a:t>
            </a:r>
            <a:r>
              <a:rPr lang="en-US" dirty="0" smtClean="0">
                <a:solidFill>
                  <a:srgbClr val="000099"/>
                </a:solidFill>
                <a:latin typeface="Gill Sans MT" pitchFamily="34" charset="0"/>
              </a:rPr>
              <a:t>      </a:t>
            </a:r>
            <a:r>
              <a:rPr lang="en-US" sz="2800" b="1" dirty="0" smtClean="0">
                <a:solidFill>
                  <a:srgbClr val="000099"/>
                </a:solidFill>
                <a:latin typeface="Gill Sans MT" pitchFamily="34" charset="0"/>
              </a:rPr>
              <a:t>http://www.iarss.org/directory/areas.html  </a:t>
            </a:r>
            <a:endParaRPr lang="en-US" b="1" dirty="0" smtClean="0">
              <a:solidFill>
                <a:srgbClr val="000099"/>
              </a:solidFill>
              <a:latin typeface="Gill Sans MT" pitchFamily="34" charset="0"/>
            </a:endParaRPr>
          </a:p>
          <a:p>
            <a:pPr>
              <a:buNone/>
            </a:pPr>
            <a:r>
              <a:rPr lang="en-US" dirty="0" smtClean="0">
                <a:solidFill>
                  <a:srgbClr val="000099"/>
                </a:solidFill>
                <a:latin typeface="Gill Sans MT" pitchFamily="34" charset="0"/>
              </a:rPr>
              <a:t>         </a:t>
            </a:r>
            <a:r>
              <a:rPr lang="en-US" b="1" dirty="0" smtClean="0">
                <a:latin typeface="Gill Sans MT" pitchFamily="34" charset="0"/>
              </a:rPr>
              <a:t>or</a:t>
            </a:r>
          </a:p>
          <a:p>
            <a:pPr>
              <a:buNone/>
            </a:pPr>
            <a:r>
              <a:rPr lang="en-US" dirty="0">
                <a:latin typeface="Gill Sans MT" pitchFamily="34" charset="0"/>
              </a:rPr>
              <a:t> </a:t>
            </a:r>
            <a:r>
              <a:rPr lang="en-US" dirty="0" smtClean="0">
                <a:latin typeface="Gill Sans MT" pitchFamily="34" charset="0"/>
              </a:rPr>
              <a:t>  you may visit the </a:t>
            </a:r>
            <a:r>
              <a:rPr lang="en-US" b="1" dirty="0" smtClean="0">
                <a:latin typeface="Gill Sans MT" pitchFamily="34" charset="0"/>
              </a:rPr>
              <a:t>ISBE </a:t>
            </a:r>
            <a:r>
              <a:rPr lang="en-US" dirty="0" smtClean="0">
                <a:latin typeface="Gill Sans MT" pitchFamily="34" charset="0"/>
              </a:rPr>
              <a:t>website at  </a:t>
            </a:r>
          </a:p>
          <a:p>
            <a:pPr>
              <a:buNone/>
            </a:pPr>
            <a:r>
              <a:rPr lang="en-US" dirty="0">
                <a:latin typeface="Gill Sans MT" pitchFamily="34" charset="0"/>
              </a:rPr>
              <a:t> </a:t>
            </a:r>
            <a:r>
              <a:rPr lang="en-US" dirty="0" smtClean="0">
                <a:latin typeface="Gill Sans MT" pitchFamily="34" charset="0"/>
              </a:rPr>
              <a:t>      </a:t>
            </a:r>
            <a:r>
              <a:rPr lang="en-US" sz="2800" b="1" dirty="0" smtClean="0">
                <a:solidFill>
                  <a:srgbClr val="000099"/>
                </a:solidFill>
                <a:latin typeface="Gill Sans MT" pitchFamily="34" charset="0"/>
              </a:rPr>
              <a:t>www.isbe.net/certification/default.htm  </a:t>
            </a:r>
          </a:p>
          <a:p>
            <a:pPr>
              <a:buNone/>
            </a:pPr>
            <a:r>
              <a:rPr lang="en-US" dirty="0">
                <a:solidFill>
                  <a:srgbClr val="000099"/>
                </a:solidFill>
                <a:latin typeface="Gill Sans MT" pitchFamily="34" charset="0"/>
              </a:rPr>
              <a:t> </a:t>
            </a:r>
            <a:r>
              <a:rPr lang="en-US" dirty="0" smtClean="0">
                <a:solidFill>
                  <a:srgbClr val="000099"/>
                </a:solidFill>
                <a:latin typeface="Gill Sans MT" pitchFamily="34" charset="0"/>
              </a:rPr>
              <a:t>  </a:t>
            </a:r>
            <a:r>
              <a:rPr lang="en-US" dirty="0" smtClean="0">
                <a:latin typeface="Gill Sans MT" pitchFamily="34" charset="0"/>
              </a:rPr>
              <a:t>to keep updated with the latest information.</a:t>
            </a:r>
          </a:p>
          <a:p>
            <a:pPr>
              <a:buNone/>
            </a:pPr>
            <a:endParaRPr lang="en-US" dirty="0" smtClean="0">
              <a:latin typeface="Baskerville Old Face" pitchFamily="18" charset="0"/>
            </a:endParaRPr>
          </a:p>
        </p:txBody>
      </p:sp>
      <p:sp>
        <p:nvSpPr>
          <p:cNvPr id="3" name="Title 2"/>
          <p:cNvSpPr>
            <a:spLocks noGrp="1"/>
          </p:cNvSpPr>
          <p:nvPr>
            <p:ph type="title"/>
          </p:nvPr>
        </p:nvSpPr>
        <p:spPr>
          <a:xfrm>
            <a:off x="609600" y="381000"/>
            <a:ext cx="8229600" cy="1143000"/>
          </a:xfrm>
        </p:spPr>
        <p:txBody>
          <a:bodyPr/>
          <a:lstStyle/>
          <a:p>
            <a:r>
              <a:rPr lang="en-US" cap="small" dirty="0" smtClean="0">
                <a:latin typeface="Gill Sans MT" pitchFamily="34" charset="0"/>
              </a:rPr>
              <a:t>Your New Educator License</a:t>
            </a:r>
            <a:endParaRPr lang="en-US" dirty="0">
              <a:latin typeface="Gill Sans MT" pitchFamily="34" charset="0"/>
            </a:endParaRPr>
          </a:p>
        </p:txBody>
      </p:sp>
      <p:pic>
        <p:nvPicPr>
          <p:cNvPr id="9218" name="Picture 2" descr="C:\Users\dwilliam\AppData\Local\Microsoft\Windows\Temporary Internet Files\Content.IE5\ZTEVKN27\MC900105220[1].wmf"/>
          <p:cNvPicPr>
            <a:picLocks noChangeAspect="1" noChangeArrowheads="1"/>
          </p:cNvPicPr>
          <p:nvPr/>
        </p:nvPicPr>
        <p:blipFill>
          <a:blip r:embed="rId5" cstate="print"/>
          <a:srcRect/>
          <a:stretch>
            <a:fillRect/>
          </a:stretch>
        </p:blipFill>
        <p:spPr bwMode="auto">
          <a:xfrm>
            <a:off x="7171679" y="4966058"/>
            <a:ext cx="1031427" cy="82514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par>
                          <p:cTn id="30" fill="hold">
                            <p:stCondLst>
                              <p:cond delay="500"/>
                            </p:stCondLst>
                            <p:childTnLst>
                              <p:par>
                                <p:cTn id="31" presetID="6" presetClass="emph" presetSubtype="0" fill="hold" nodeType="afterEffect">
                                  <p:stCondLst>
                                    <p:cond delay="0"/>
                                  </p:stCondLst>
                                  <p:childTnLst>
                                    <p:animScale>
                                      <p:cBhvr>
                                        <p:cTn id="32" dur="2000" fill="hold"/>
                                        <p:tgtEl>
                                          <p:spTgt spid="92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35" y="4191000"/>
            <a:ext cx="8229600" cy="2819400"/>
          </a:xfrm>
        </p:spPr>
        <p:txBody>
          <a:bodyPr>
            <a:normAutofit/>
          </a:bodyPr>
          <a:lstStyle/>
          <a:p>
            <a:pPr marL="0" indent="0" algn="just">
              <a:buNone/>
            </a:pPr>
            <a:r>
              <a:rPr lang="en-US" sz="2800" dirty="0" smtClean="0">
                <a:latin typeface="Gill Sans MT" pitchFamily="34" charset="0"/>
              </a:rPr>
              <a:t>Educator credentials will be listed in the new </a:t>
            </a:r>
            <a:r>
              <a:rPr lang="en-US" sz="2800" b="1" dirty="0" smtClean="0">
                <a:solidFill>
                  <a:srgbClr val="FF0000"/>
                </a:solidFill>
                <a:latin typeface="Gill Sans MT" pitchFamily="34" charset="0"/>
              </a:rPr>
              <a:t>Educator Licensure Information System (ELIS) </a:t>
            </a:r>
            <a:r>
              <a:rPr lang="en-US" sz="2800" dirty="0" smtClean="0">
                <a:latin typeface="Gill Sans MT" pitchFamily="34" charset="0"/>
              </a:rPr>
              <a:t>which will replace the current Educator Certification System (ECS) on </a:t>
            </a:r>
            <a:r>
              <a:rPr lang="en-US" sz="3200" b="1" dirty="0" smtClean="0">
                <a:latin typeface="Gill Sans MT" pitchFamily="34" charset="0"/>
              </a:rPr>
              <a:t>July 1, 2013</a:t>
            </a:r>
            <a:r>
              <a:rPr lang="en-US" sz="2800" dirty="0" smtClean="0">
                <a:latin typeface="Gill Sans MT" pitchFamily="34" charset="0"/>
              </a:rPr>
              <a:t>.</a:t>
            </a:r>
            <a:endParaRPr lang="en-US" sz="2800" dirty="0">
              <a:latin typeface="Gill Sans MT" pitchFamily="34" charset="0"/>
            </a:endParaRPr>
          </a:p>
        </p:txBody>
      </p:sp>
      <p:sp>
        <p:nvSpPr>
          <p:cNvPr id="2" name="Title 1"/>
          <p:cNvSpPr>
            <a:spLocks noGrp="1"/>
          </p:cNvSpPr>
          <p:nvPr>
            <p:ph type="title"/>
          </p:nvPr>
        </p:nvSpPr>
        <p:spPr>
          <a:xfrm>
            <a:off x="457200" y="152400"/>
            <a:ext cx="8229600" cy="1143000"/>
          </a:xfrm>
        </p:spPr>
        <p:txBody>
          <a:bodyPr>
            <a:normAutofit fontScale="90000"/>
          </a:bodyPr>
          <a:lstStyle/>
          <a:p>
            <a:r>
              <a:rPr lang="en-US" cap="small" dirty="0">
                <a:latin typeface="Gill Sans MT" pitchFamily="34" charset="0"/>
              </a:rPr>
              <a:t>Educator Licensure </a:t>
            </a:r>
            <a:r>
              <a:rPr lang="en-US" cap="small" dirty="0" smtClean="0">
                <a:latin typeface="Gill Sans MT" pitchFamily="34" charset="0"/>
              </a:rPr>
              <a:t/>
            </a:r>
            <a:br>
              <a:rPr lang="en-US" cap="small" dirty="0" smtClean="0">
                <a:latin typeface="Gill Sans MT" pitchFamily="34" charset="0"/>
              </a:rPr>
            </a:br>
            <a:r>
              <a:rPr lang="en-US" cap="small" dirty="0" smtClean="0">
                <a:latin typeface="Gill Sans MT" pitchFamily="34" charset="0"/>
              </a:rPr>
              <a:t>Information </a:t>
            </a:r>
            <a:r>
              <a:rPr lang="en-US" cap="small" dirty="0">
                <a:latin typeface="Gill Sans MT" pitchFamily="34" charset="0"/>
              </a:rPr>
              <a:t>System </a:t>
            </a:r>
            <a:endParaRPr lang="en-US" dirty="0">
              <a:latin typeface="Gill Sans MT"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028" y="1434670"/>
            <a:ext cx="3505200" cy="23359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323" y="1447800"/>
            <a:ext cx="3503122" cy="2334554"/>
          </a:xfrm>
          <a:prstGeom prst="rect">
            <a:avLst/>
          </a:prstGeom>
        </p:spPr>
      </p:pic>
      <p:sp>
        <p:nvSpPr>
          <p:cNvPr id="9" name="TextBox 8"/>
          <p:cNvSpPr txBox="1"/>
          <p:nvPr/>
        </p:nvSpPr>
        <p:spPr>
          <a:xfrm>
            <a:off x="5599518" y="2057400"/>
            <a:ext cx="1500732" cy="923330"/>
          </a:xfrm>
          <a:prstGeom prst="rect">
            <a:avLst/>
          </a:prstGeom>
          <a:noFill/>
        </p:spPr>
        <p:txBody>
          <a:bodyPr wrap="none" rtlCol="0">
            <a:spAutoFit/>
          </a:bodyPr>
          <a:lstStyle/>
          <a:p>
            <a:r>
              <a:rPr lang="en-US" sz="5400" b="1" dirty="0" smtClean="0">
                <a:solidFill>
                  <a:srgbClr val="FF0000"/>
                </a:solidFill>
              </a:rPr>
              <a:t>ELIS</a:t>
            </a:r>
            <a:endParaRPr lang="en-US" sz="5400" b="1" dirty="0">
              <a:solidFill>
                <a:srgbClr val="FF0000"/>
              </a:solidFill>
            </a:endParaRPr>
          </a:p>
        </p:txBody>
      </p:sp>
      <p:sp>
        <p:nvSpPr>
          <p:cNvPr id="10" name="TextBox 9"/>
          <p:cNvSpPr txBox="1"/>
          <p:nvPr/>
        </p:nvSpPr>
        <p:spPr>
          <a:xfrm>
            <a:off x="2110345" y="2057400"/>
            <a:ext cx="1412566" cy="923330"/>
          </a:xfrm>
          <a:prstGeom prst="rect">
            <a:avLst/>
          </a:prstGeom>
          <a:noFill/>
        </p:spPr>
        <p:txBody>
          <a:bodyPr wrap="none" rtlCol="0">
            <a:spAutoFit/>
          </a:bodyPr>
          <a:lstStyle/>
          <a:p>
            <a:r>
              <a:rPr lang="en-US" sz="5400" b="1" dirty="0" smtClean="0">
                <a:solidFill>
                  <a:srgbClr val="FF0000"/>
                </a:solidFill>
              </a:rPr>
              <a:t>ECS</a:t>
            </a:r>
            <a:endParaRPr lang="en-US" sz="5400" b="1" dirty="0">
              <a:solidFill>
                <a:srgbClr val="FF0000"/>
              </a:solidFill>
            </a:endParaRPr>
          </a:p>
        </p:txBody>
      </p:sp>
      <p:sp>
        <p:nvSpPr>
          <p:cNvPr id="11" name="Right Arrow 10"/>
          <p:cNvSpPr/>
          <p:nvPr/>
        </p:nvSpPr>
        <p:spPr>
          <a:xfrm>
            <a:off x="3599111" y="2209800"/>
            <a:ext cx="1963489"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0"/>
                                        </p:tgtEl>
                                        <p:attrNameLst>
                                          <p:attrName>style.color</p:attrName>
                                        </p:attrNameLst>
                                      </p:cBhvr>
                                      <p:to>
                                        <a:schemeClr val="bg1"/>
                                      </p:to>
                                    </p:animClr>
                                    <p:animClr clrSpc="rgb" dir="cw">
                                      <p:cBhvr>
                                        <p:cTn id="7" dur="500" fill="hold"/>
                                        <p:tgtEl>
                                          <p:spTgt spid="10"/>
                                        </p:tgtEl>
                                        <p:attrNameLst>
                                          <p:attrName>fillcolor</p:attrName>
                                        </p:attrNameLst>
                                      </p:cBhvr>
                                      <p:to>
                                        <a:schemeClr val="bg1"/>
                                      </p:to>
                                    </p:animClr>
                                    <p:set>
                                      <p:cBhvr>
                                        <p:cTn id="8" dur="500" fill="hold"/>
                                        <p:tgtEl>
                                          <p:spTgt spid="10"/>
                                        </p:tgtEl>
                                        <p:attrNameLst>
                                          <p:attrName>fill.type</p:attrName>
                                        </p:attrNameLst>
                                      </p:cBhvr>
                                      <p:to>
                                        <p:strVal val="solid"/>
                                      </p:to>
                                    </p:set>
                                    <p:set>
                                      <p:cBhvr>
                                        <p:cTn id="9" dur="500" fill="hold"/>
                                        <p:tgtEl>
                                          <p:spTgt spid="10"/>
                                        </p:tgtEl>
                                        <p:attrNameLst>
                                          <p:attrName>fill.on</p:attrName>
                                        </p:attrNameLst>
                                      </p:cBhvr>
                                      <p:to>
                                        <p:strVal val="tru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229600" cy="4711891"/>
          </a:xfrm>
        </p:spPr>
        <p:txBody>
          <a:bodyPr/>
          <a:lstStyle/>
          <a:p>
            <a:pPr algn="ctr">
              <a:buNone/>
            </a:pPr>
            <a:r>
              <a:rPr lang="en-US" dirty="0" smtClean="0">
                <a:solidFill>
                  <a:schemeClr val="bg1"/>
                </a:solidFill>
                <a:latin typeface="Gill Sans MT" pitchFamily="34" charset="0"/>
              </a:rPr>
              <a:t>Information on The Credential</a:t>
            </a:r>
          </a:p>
          <a:p>
            <a:pPr>
              <a:buNone/>
            </a:pPr>
            <a:r>
              <a:rPr lang="en-US" dirty="0" smtClean="0">
                <a:latin typeface="Gill Sans MT" pitchFamily="34" charset="0"/>
              </a:rPr>
              <a:t>	</a:t>
            </a:r>
            <a:endParaRPr lang="en-US" dirty="0">
              <a:latin typeface="Gill Sans MT" pitchFamily="34" charset="0"/>
            </a:endParaRPr>
          </a:p>
        </p:txBody>
      </p:sp>
      <p:sp>
        <p:nvSpPr>
          <p:cNvPr id="3" name="Title 2"/>
          <p:cNvSpPr>
            <a:spLocks noGrp="1"/>
          </p:cNvSpPr>
          <p:nvPr>
            <p:ph type="title"/>
          </p:nvPr>
        </p:nvSpPr>
        <p:spPr/>
        <p:txBody>
          <a:bodyPr/>
          <a:lstStyle/>
          <a:p>
            <a:r>
              <a:rPr lang="en-US" cap="small" dirty="0" smtClean="0">
                <a:latin typeface="Gill Sans MT" pitchFamily="34" charset="0"/>
              </a:rPr>
              <a:t>Example of The Exchange</a:t>
            </a:r>
            <a:endParaRPr lang="en-US" cap="small" dirty="0">
              <a:latin typeface="Gill Sans MT"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3187001"/>
              </p:ext>
            </p:extLst>
          </p:nvPr>
        </p:nvGraphicFramePr>
        <p:xfrm>
          <a:off x="762000" y="1447800"/>
          <a:ext cx="8001000" cy="1925320"/>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000500"/>
                <a:gridCol w="40005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cap="small" baseline="0" dirty="0" smtClean="0">
                          <a:latin typeface="Gill Sans MT" pitchFamily="34" charset="0"/>
                        </a:rPr>
                        <a:t>Type 75 Administrative Certificate</a:t>
                      </a:r>
                      <a:endParaRPr lang="en-US" cap="small" baseline="0" dirty="0">
                        <a:latin typeface="Gill Sans MT" pitchFamily="34" charset="0"/>
                      </a:endParaRPr>
                    </a:p>
                  </a:txBody>
                  <a:tcPr/>
                </a:tc>
                <a:tc>
                  <a:txBody>
                    <a:bodyPr/>
                    <a:lstStyle/>
                    <a:p>
                      <a:r>
                        <a:rPr lang="en-US" cap="small" baseline="0" dirty="0" smtClean="0">
                          <a:latin typeface="Gill Sans MT" pitchFamily="34" charset="0"/>
                        </a:rPr>
                        <a:t>Professional Educator License</a:t>
                      </a:r>
                    </a:p>
                    <a:p>
                      <a:r>
                        <a:rPr lang="en-US" cap="small" baseline="0" dirty="0" smtClean="0">
                          <a:latin typeface="Gill Sans MT" pitchFamily="34" charset="0"/>
                        </a:rPr>
                        <a:t>(PEL)</a:t>
                      </a:r>
                      <a:endParaRPr lang="en-US" cap="small" baseline="0" dirty="0">
                        <a:latin typeface="Gill Sans MT" pitchFamily="34" charset="0"/>
                      </a:endParaRPr>
                    </a:p>
                  </a:txBody>
                  <a:tcPr/>
                </a:tc>
              </a:tr>
              <a:tr h="370840">
                <a:tc>
                  <a:txBody>
                    <a:bodyPr/>
                    <a:lstStyle/>
                    <a:p>
                      <a:pPr algn="ctr"/>
                      <a:r>
                        <a:rPr lang="en-US" cap="small" baseline="0" dirty="0" smtClean="0">
                          <a:latin typeface="Gill Sans MT" pitchFamily="34" charset="0"/>
                        </a:rPr>
                        <a:t>Endorsements</a:t>
                      </a:r>
                      <a:endParaRPr lang="en-US" cap="small" baseline="0" dirty="0">
                        <a:latin typeface="Gill Sans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cap="small" baseline="0" dirty="0" smtClean="0">
                          <a:latin typeface="Gill Sans MT" pitchFamily="34" charset="0"/>
                        </a:rPr>
                        <a:t>Endorsements</a:t>
                      </a:r>
                    </a:p>
                  </a:txBody>
                  <a:tcPr/>
                </a:tc>
              </a:tr>
              <a:tr h="370840">
                <a:tc>
                  <a:txBody>
                    <a:bodyPr/>
                    <a:lstStyle/>
                    <a:p>
                      <a:r>
                        <a:rPr lang="en-US" dirty="0" smtClean="0">
                          <a:latin typeface="Gill Sans MT" pitchFamily="34" charset="0"/>
                        </a:rPr>
                        <a:t>General Administrative – </a:t>
                      </a:r>
                    </a:p>
                    <a:p>
                      <a:r>
                        <a:rPr lang="en-US" dirty="0" smtClean="0">
                          <a:latin typeface="Gill Sans MT" pitchFamily="34" charset="0"/>
                        </a:rPr>
                        <a:t>Principal</a:t>
                      </a:r>
                      <a:r>
                        <a:rPr lang="en-US" baseline="0" dirty="0" smtClean="0">
                          <a:latin typeface="Gill Sans MT" pitchFamily="34" charset="0"/>
                        </a:rPr>
                        <a:t> Endorsement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ill Sans MT" pitchFamily="34" charset="0"/>
                        </a:rPr>
                        <a:t>Valid for Grades K – 12</a:t>
                      </a:r>
                    </a:p>
                  </a:txBody>
                  <a:tcPr/>
                </a:tc>
                <a:tc>
                  <a:txBody>
                    <a:bodyPr/>
                    <a:lstStyle/>
                    <a:p>
                      <a:r>
                        <a:rPr lang="en-US" dirty="0" smtClean="0">
                          <a:latin typeface="Gill Sans MT" pitchFamily="34" charset="0"/>
                        </a:rPr>
                        <a:t>General Administrative Endorsement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ill Sans MT" pitchFamily="34" charset="0"/>
                        </a:rPr>
                        <a:t>Valid for Grades K – 12</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4553788"/>
              </p:ext>
            </p:extLst>
          </p:nvPr>
        </p:nvGraphicFramePr>
        <p:xfrm>
          <a:off x="762000" y="3352800"/>
          <a:ext cx="8001000" cy="2392680"/>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000500"/>
                <a:gridCol w="40005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cap="small" baseline="0" dirty="0" smtClean="0">
                          <a:latin typeface="Gill Sans MT" pitchFamily="34" charset="0"/>
                        </a:rPr>
                        <a:t>Type 03  </a:t>
                      </a:r>
                      <a:r>
                        <a:rPr lang="en-US" dirty="0" smtClean="0">
                          <a:latin typeface="Gill Sans MT" pitchFamily="34" charset="0"/>
                        </a:rPr>
                        <a:t>Elementary Education </a:t>
                      </a:r>
                      <a:r>
                        <a:rPr lang="en-US" cap="small" baseline="0" dirty="0" smtClean="0">
                          <a:latin typeface="Gill Sans MT" pitchFamily="34" charset="0"/>
                        </a:rPr>
                        <a:t>Teaching Certificate</a:t>
                      </a:r>
                      <a:endParaRPr lang="en-US" cap="small" baseline="0" dirty="0">
                        <a:latin typeface="Gill Sans MT" pitchFamily="34" charset="0"/>
                      </a:endParaRPr>
                    </a:p>
                  </a:txBody>
                  <a:tcPr/>
                </a:tc>
                <a:tc>
                  <a:txBody>
                    <a:bodyPr/>
                    <a:lstStyle/>
                    <a:p>
                      <a:endParaRPr lang="en-US" cap="small" baseline="0" dirty="0">
                        <a:latin typeface="Gill Sans MT" pitchFamily="34" charset="0"/>
                      </a:endParaRPr>
                    </a:p>
                  </a:txBody>
                  <a:tcPr>
                    <a:solidFill>
                      <a:srgbClr val="E6ECFE"/>
                    </a:solidFill>
                  </a:tcPr>
                </a:tc>
              </a:tr>
              <a:tr h="370840">
                <a:tc>
                  <a:txBody>
                    <a:bodyPr/>
                    <a:lstStyle/>
                    <a:p>
                      <a:pPr algn="ctr"/>
                      <a:r>
                        <a:rPr lang="en-US" cap="small" baseline="0" dirty="0" smtClean="0">
                          <a:latin typeface="Gill Sans MT" pitchFamily="34" charset="0"/>
                        </a:rPr>
                        <a:t>Endorsements</a:t>
                      </a:r>
                      <a:endParaRPr lang="en-US" cap="small" baseline="0" dirty="0">
                        <a:latin typeface="Gill Sans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cap="small" baseline="0" dirty="0" smtClean="0">
                        <a:latin typeface="Gill Sans MT" pitchFamily="34" charset="0"/>
                      </a:endParaRPr>
                    </a:p>
                  </a:txBody>
                  <a:tcPr>
                    <a:solidFill>
                      <a:srgbClr val="E6ECFE"/>
                    </a:solidFill>
                  </a:tcPr>
                </a:tc>
              </a:tr>
              <a:tr h="370840">
                <a:tc>
                  <a:txBody>
                    <a:bodyPr/>
                    <a:lstStyle/>
                    <a:p>
                      <a:r>
                        <a:rPr lang="en-US" dirty="0" smtClean="0">
                          <a:latin typeface="Gill Sans MT" pitchFamily="34" charset="0"/>
                        </a:rPr>
                        <a:t>Valid for Self-contained Grades K – 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ill Sans MT" pitchFamily="34" charset="0"/>
                        </a:rPr>
                        <a:t>Elementary Education Valid for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ill Sans MT" pitchFamily="34" charset="0"/>
                        </a:rPr>
                        <a:t>Self-contained Grades K – 9</a:t>
                      </a:r>
                    </a:p>
                  </a:txBody>
                  <a:tcPr/>
                </a:tc>
              </a:tr>
              <a:tr h="370840">
                <a:tc>
                  <a:txBody>
                    <a:bodyPr/>
                    <a:lstStyle/>
                    <a:p>
                      <a:r>
                        <a:rPr lang="en-US" dirty="0" smtClean="0">
                          <a:latin typeface="Gill Sans MT" pitchFamily="34" charset="0"/>
                        </a:rPr>
                        <a:t>Middle School Language Arts</a:t>
                      </a:r>
                      <a:endParaRPr lang="en-US" dirty="0">
                        <a:latin typeface="Gill Sans MT" pitchFamily="34" charset="0"/>
                      </a:endParaRPr>
                    </a:p>
                  </a:txBody>
                  <a:tcPr/>
                </a:tc>
                <a:tc>
                  <a:txBody>
                    <a:bodyPr/>
                    <a:lstStyle/>
                    <a:p>
                      <a:r>
                        <a:rPr lang="en-US" dirty="0" smtClean="0">
                          <a:latin typeface="Gill Sans MT" pitchFamily="34" charset="0"/>
                        </a:rPr>
                        <a:t>Middle Level Language Arts</a:t>
                      </a:r>
                      <a:endParaRPr lang="en-US" dirty="0">
                        <a:latin typeface="Gill Sans MT" pitchFamily="34" charset="0"/>
                      </a:endParaRPr>
                    </a:p>
                  </a:txBody>
                  <a:tcPr/>
                </a:tc>
              </a:tr>
              <a:tr h="370840">
                <a:tc>
                  <a:txBody>
                    <a:bodyPr/>
                    <a:lstStyle/>
                    <a:p>
                      <a:r>
                        <a:rPr lang="en-US" dirty="0" smtClean="0">
                          <a:latin typeface="Gill Sans MT" pitchFamily="34" charset="0"/>
                        </a:rPr>
                        <a:t>Middle School Mathematics</a:t>
                      </a:r>
                      <a:endParaRPr lang="en-US" dirty="0">
                        <a:latin typeface="Gill Sans MT" pitchFamily="34" charset="0"/>
                      </a:endParaRPr>
                    </a:p>
                  </a:txBody>
                  <a:tcPr/>
                </a:tc>
                <a:tc>
                  <a:txBody>
                    <a:bodyPr/>
                    <a:lstStyle/>
                    <a:p>
                      <a:r>
                        <a:rPr lang="en-US" dirty="0" smtClean="0">
                          <a:latin typeface="Gill Sans MT" pitchFamily="34" charset="0"/>
                        </a:rPr>
                        <a:t>Middle Level Mathematics</a:t>
                      </a:r>
                      <a:endParaRPr lang="en-US" dirty="0">
                        <a:latin typeface="Gill Sans MT" pitchFamily="34" charset="0"/>
                      </a:endParaRPr>
                    </a:p>
                  </a:txBody>
                  <a:tcPr/>
                </a:tc>
              </a:tr>
            </a:tbl>
          </a:graphicData>
        </a:graphic>
      </p:graphicFrame>
      <p:sp>
        <p:nvSpPr>
          <p:cNvPr id="6" name="Rectangle 5"/>
          <p:cNvSpPr/>
          <p:nvPr/>
        </p:nvSpPr>
        <p:spPr>
          <a:xfrm>
            <a:off x="4800600" y="1371600"/>
            <a:ext cx="3962400" cy="44958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846637"/>
            <a:ext cx="8229600" cy="4525963"/>
          </a:xfrm>
        </p:spPr>
        <p:txBody>
          <a:bodyPr>
            <a:normAutofit/>
          </a:bodyPr>
          <a:lstStyle/>
          <a:p>
            <a:pPr marL="0" indent="0" algn="ctr">
              <a:buNone/>
            </a:pPr>
            <a:r>
              <a:rPr lang="en-US" sz="2800" dirty="0" smtClean="0">
                <a:latin typeface="Gill Sans MT" pitchFamily="34" charset="0"/>
              </a:rPr>
              <a:t>Current </a:t>
            </a:r>
            <a:r>
              <a:rPr lang="en-US" sz="2800" dirty="0">
                <a:latin typeface="Gill Sans MT" pitchFamily="34" charset="0"/>
              </a:rPr>
              <a:t>endorsements </a:t>
            </a:r>
            <a:r>
              <a:rPr lang="en-US" sz="2800" b="1" dirty="0">
                <a:latin typeface="Gill Sans MT" pitchFamily="34" charset="0"/>
              </a:rPr>
              <a:t>will </a:t>
            </a:r>
            <a:r>
              <a:rPr lang="en-US" sz="2800" b="1" dirty="0" smtClean="0">
                <a:latin typeface="Gill Sans MT" pitchFamily="34" charset="0"/>
              </a:rPr>
              <a:t>transfer </a:t>
            </a:r>
          </a:p>
          <a:p>
            <a:pPr marL="0" indent="0" algn="ctr">
              <a:buNone/>
            </a:pPr>
            <a:r>
              <a:rPr lang="en-US" sz="2800" b="1" dirty="0" smtClean="0">
                <a:latin typeface="Gill Sans MT" pitchFamily="34" charset="0"/>
              </a:rPr>
              <a:t>to your new license</a:t>
            </a:r>
            <a:r>
              <a:rPr lang="en-US" sz="2800" dirty="0" smtClean="0">
                <a:latin typeface="Gill Sans MT" pitchFamily="34" charset="0"/>
              </a:rPr>
              <a:t>, </a:t>
            </a:r>
            <a:r>
              <a:rPr lang="en-US" sz="2800" dirty="0">
                <a:latin typeface="Gill Sans MT" pitchFamily="34" charset="0"/>
              </a:rPr>
              <a:t>and it is possible </a:t>
            </a:r>
            <a:endParaRPr lang="en-US" sz="2800" dirty="0" smtClean="0">
              <a:latin typeface="Gill Sans MT" pitchFamily="34" charset="0"/>
            </a:endParaRPr>
          </a:p>
          <a:p>
            <a:pPr marL="0" indent="0" algn="ctr">
              <a:buNone/>
            </a:pPr>
            <a:r>
              <a:rPr lang="en-US" sz="2800" dirty="0" smtClean="0">
                <a:latin typeface="Gill Sans MT" pitchFamily="34" charset="0"/>
              </a:rPr>
              <a:t>for you to </a:t>
            </a:r>
            <a:r>
              <a:rPr lang="en-US" sz="2800" b="1" dirty="0">
                <a:latin typeface="Gill Sans MT" pitchFamily="34" charset="0"/>
              </a:rPr>
              <a:t>hold multiple types of licenses</a:t>
            </a:r>
            <a:r>
              <a:rPr lang="en-US" sz="2800" dirty="0" smtClean="0">
                <a:latin typeface="Gill Sans MT" pitchFamily="34" charset="0"/>
              </a:rPr>
              <a:t>.</a:t>
            </a:r>
            <a:endParaRPr lang="en-US" sz="2800" dirty="0">
              <a:latin typeface="Gill Sans MT" pitchFamily="34" charset="0"/>
            </a:endParaRPr>
          </a:p>
        </p:txBody>
      </p:sp>
      <p:sp>
        <p:nvSpPr>
          <p:cNvPr id="2" name="Title 1"/>
          <p:cNvSpPr>
            <a:spLocks noGrp="1"/>
          </p:cNvSpPr>
          <p:nvPr>
            <p:ph type="title"/>
          </p:nvPr>
        </p:nvSpPr>
        <p:spPr/>
        <p:txBody>
          <a:bodyPr/>
          <a:lstStyle/>
          <a:p>
            <a:r>
              <a:rPr lang="en-US" cap="small" dirty="0" smtClean="0">
                <a:latin typeface="Gill Sans MT" pitchFamily="34" charset="0"/>
              </a:rPr>
              <a:t>Only Three Types of Licenses</a:t>
            </a:r>
            <a:endParaRPr lang="en-US" cap="small" dirty="0">
              <a:latin typeface="Gill Sans MT" pitchFamily="34" charset="0"/>
            </a:endParaRPr>
          </a:p>
        </p:txBody>
      </p:sp>
      <p:pic>
        <p:nvPicPr>
          <p:cNvPr id="3076" name="Picture 4" descr="C:\Program Files\Microsoft Office\MEDIA\CAGCAT10\j0195384.wmf"/>
          <p:cNvPicPr>
            <a:picLocks noChangeAspect="1" noChangeArrowheads="1"/>
          </p:cNvPicPr>
          <p:nvPr/>
        </p:nvPicPr>
        <p:blipFill>
          <a:blip r:embed="rId3" cstate="print"/>
          <a:srcRect/>
          <a:stretch>
            <a:fillRect/>
          </a:stretch>
        </p:blipFill>
        <p:spPr bwMode="auto">
          <a:xfrm>
            <a:off x="10515600" y="5105400"/>
            <a:ext cx="2100682" cy="2144535"/>
          </a:xfrm>
          <a:prstGeom prst="rect">
            <a:avLst/>
          </a:prstGeom>
          <a:noFill/>
        </p:spPr>
      </p:pic>
      <p:graphicFrame>
        <p:nvGraphicFramePr>
          <p:cNvPr id="5" name="Diagram 4"/>
          <p:cNvGraphicFramePr/>
          <p:nvPr>
            <p:extLst>
              <p:ext uri="{D42A27DB-BD31-4B8C-83A1-F6EECF244321}">
                <p14:modId xmlns:p14="http://schemas.microsoft.com/office/powerpoint/2010/main" val="692549035"/>
              </p:ext>
            </p:extLst>
          </p:nvPr>
        </p:nvGraphicFramePr>
        <p:xfrm>
          <a:off x="152400" y="381000"/>
          <a:ext cx="8763000" cy="5466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graphicEl>
                                              <a:dgm id="{99B6FB79-B55C-4A4B-9682-C4FE4743B9C0}"/>
                                            </p:graphicEl>
                                          </p:spTgt>
                                        </p:tgtEl>
                                        <p:attrNameLst>
                                          <p:attrName>style.visibility</p:attrName>
                                        </p:attrNameLst>
                                      </p:cBhvr>
                                      <p:to>
                                        <p:strVal val="visible"/>
                                      </p:to>
                                    </p:set>
                                    <p:animEffect transition="in" filter="wheel(1)">
                                      <p:cBhvr>
                                        <p:cTn id="7" dur="1000"/>
                                        <p:tgtEl>
                                          <p:spTgt spid="5">
                                            <p:graphicEl>
                                              <a:dgm id="{99B6FB79-B55C-4A4B-9682-C4FE4743B9C0}"/>
                                            </p:graphicEl>
                                          </p:spTgt>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5">
                                            <p:graphicEl>
                                              <a:dgm id="{DF83188C-4677-487D-A850-442A84C62425}"/>
                                            </p:graphicEl>
                                          </p:spTgt>
                                        </p:tgtEl>
                                        <p:attrNameLst>
                                          <p:attrName>style.visibility</p:attrName>
                                        </p:attrNameLst>
                                      </p:cBhvr>
                                      <p:to>
                                        <p:strVal val="visible"/>
                                      </p:to>
                                    </p:set>
                                    <p:animEffect transition="in" filter="wheel(1)">
                                      <p:cBhvr>
                                        <p:cTn id="11" dur="1000"/>
                                        <p:tgtEl>
                                          <p:spTgt spid="5">
                                            <p:graphicEl>
                                              <a:dgm id="{DF83188C-4677-487D-A850-442A84C62425}"/>
                                            </p:graphicEl>
                                          </p:spTgt>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5">
                                            <p:graphicEl>
                                              <a:dgm id="{40E9D80A-6EA1-42E4-843E-849C77564FB5}"/>
                                            </p:graphicEl>
                                          </p:spTgt>
                                        </p:tgtEl>
                                        <p:attrNameLst>
                                          <p:attrName>style.visibility</p:attrName>
                                        </p:attrNameLst>
                                      </p:cBhvr>
                                      <p:to>
                                        <p:strVal val="visible"/>
                                      </p:to>
                                    </p:set>
                                    <p:animEffect transition="in" filter="wheel(1)">
                                      <p:cBhvr>
                                        <p:cTn id="15" dur="1000"/>
                                        <p:tgtEl>
                                          <p:spTgt spid="5">
                                            <p:graphicEl>
                                              <a:dgm id="{40E9D80A-6EA1-42E4-843E-849C77564FB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1828799"/>
          </a:xfrm>
        </p:spPr>
        <p:txBody>
          <a:bodyPr/>
          <a:lstStyle/>
          <a:p>
            <a:pPr algn="just">
              <a:buNone/>
            </a:pPr>
            <a:r>
              <a:rPr lang="en-US" dirty="0" smtClean="0"/>
              <a:t>	</a:t>
            </a:r>
            <a:r>
              <a:rPr lang="en-US" sz="3200" dirty="0" smtClean="0">
                <a:latin typeface="Gill Sans MT" pitchFamily="34" charset="0"/>
              </a:rPr>
              <a:t>The license will be endorsed with </a:t>
            </a:r>
            <a:r>
              <a:rPr lang="en-US" sz="3200" b="1" dirty="0" smtClean="0">
                <a:latin typeface="Gill Sans MT" pitchFamily="34" charset="0"/>
              </a:rPr>
              <a:t>specific areas</a:t>
            </a:r>
            <a:r>
              <a:rPr lang="en-US" sz="3200" dirty="0" smtClean="0">
                <a:latin typeface="Gill Sans MT" pitchFamily="34" charset="0"/>
              </a:rPr>
              <a:t> and </a:t>
            </a:r>
            <a:r>
              <a:rPr lang="en-US" sz="3200" b="1" dirty="0" smtClean="0">
                <a:latin typeface="Gill Sans MT" pitchFamily="34" charset="0"/>
              </a:rPr>
              <a:t>grade level ranges </a:t>
            </a:r>
            <a:r>
              <a:rPr lang="en-US" sz="3200" dirty="0" smtClean="0">
                <a:latin typeface="Gill Sans MT" pitchFamily="34" charset="0"/>
              </a:rPr>
              <a:t>in which the holder is eligible to teach.</a:t>
            </a:r>
            <a:endParaRPr lang="en-US" sz="3200" dirty="0">
              <a:latin typeface="Gill Sans MT" pitchFamily="34" charset="0"/>
            </a:endParaRPr>
          </a:p>
        </p:txBody>
      </p:sp>
      <p:sp>
        <p:nvSpPr>
          <p:cNvPr id="3" name="Title 2"/>
          <p:cNvSpPr>
            <a:spLocks noGrp="1"/>
          </p:cNvSpPr>
          <p:nvPr>
            <p:ph type="title"/>
          </p:nvPr>
        </p:nvSpPr>
        <p:spPr>
          <a:xfrm>
            <a:off x="152400" y="13138"/>
            <a:ext cx="8229600" cy="1143000"/>
          </a:xfrm>
        </p:spPr>
        <p:txBody>
          <a:bodyPr>
            <a:noAutofit/>
          </a:bodyPr>
          <a:lstStyle/>
          <a:p>
            <a:r>
              <a:rPr lang="en-US" sz="4000" dirty="0" smtClean="0">
                <a:latin typeface="Gill Sans MT" pitchFamily="34" charset="0"/>
              </a:rPr>
              <a:t>Professional Educator License Endorsements</a:t>
            </a:r>
            <a:endParaRPr lang="en-US" sz="4000" dirty="0">
              <a:latin typeface="Gill Sans MT"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258990"/>
            <a:ext cx="4572000" cy="30468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800600"/>
            <a:ext cx="3234615" cy="21656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5882" y="2975980"/>
            <a:ext cx="3614918" cy="241136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2971800"/>
            <a:ext cx="2926936" cy="405981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584" y="2971800"/>
            <a:ext cx="3007984" cy="186831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5" name="Picture 17" descr="C:\Users\dwilliam\AppData\Local\Microsoft\Windows\Temporary Internet Files\Content.IE5\5MTYTSSU\MP900448522[1].jpg"/>
          <p:cNvPicPr>
            <a:picLocks noChangeAspect="1" noChangeArrowheads="1"/>
          </p:cNvPicPr>
          <p:nvPr/>
        </p:nvPicPr>
        <p:blipFill>
          <a:blip r:embed="rId3" cstate="print"/>
          <a:srcRect/>
          <a:stretch>
            <a:fillRect/>
          </a:stretch>
        </p:blipFill>
        <p:spPr bwMode="auto">
          <a:xfrm>
            <a:off x="-228601" y="1295400"/>
            <a:ext cx="9829799" cy="6149234"/>
          </a:xfrm>
          <a:prstGeom prst="rect">
            <a:avLst/>
          </a:prstGeom>
          <a:noFill/>
          <a:effectLst>
            <a:softEdge rad="317500"/>
          </a:effectLst>
        </p:spPr>
      </p:pic>
      <p:sp>
        <p:nvSpPr>
          <p:cNvPr id="3" name="Title 2"/>
          <p:cNvSpPr>
            <a:spLocks noGrp="1"/>
          </p:cNvSpPr>
          <p:nvPr>
            <p:ph type="title"/>
          </p:nvPr>
        </p:nvSpPr>
        <p:spPr/>
        <p:txBody>
          <a:bodyPr>
            <a:noAutofit/>
          </a:bodyPr>
          <a:lstStyle/>
          <a:p>
            <a:r>
              <a:rPr lang="en-US" sz="4000" dirty="0" smtClean="0">
                <a:latin typeface="Gill Sans MT" pitchFamily="34" charset="0"/>
              </a:rPr>
              <a:t>Professional Educator License Endorsements</a:t>
            </a:r>
            <a:endParaRPr lang="en-US" sz="4000" dirty="0">
              <a:latin typeface="Gill Sans MT" pitchFamily="34" charset="0"/>
            </a:endParaRPr>
          </a:p>
        </p:txBody>
      </p:sp>
      <p:sp>
        <p:nvSpPr>
          <p:cNvPr id="25" name="TextBox 24"/>
          <p:cNvSpPr txBox="1"/>
          <p:nvPr/>
        </p:nvSpPr>
        <p:spPr>
          <a:xfrm>
            <a:off x="762000" y="2151220"/>
            <a:ext cx="7696200" cy="4097180"/>
          </a:xfrm>
          <a:prstGeom prst="rect">
            <a:avLst/>
          </a:prstGeom>
          <a:solidFill>
            <a:srgbClr val="497A36"/>
          </a:solidFill>
        </p:spPr>
        <p:txBody>
          <a:bodyPr wrap="square" rtlCol="0">
            <a:spAutoFit/>
          </a:bodyPr>
          <a:lstStyle/>
          <a:p>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4" name="Rectangle 3"/>
          <p:cNvSpPr/>
          <p:nvPr/>
        </p:nvSpPr>
        <p:spPr>
          <a:xfrm>
            <a:off x="1104900" y="2491650"/>
            <a:ext cx="7010400" cy="3416320"/>
          </a:xfrm>
          <a:prstGeom prst="rect">
            <a:avLst/>
          </a:prstGeom>
        </p:spPr>
        <p:txBody>
          <a:bodyPr wrap="square">
            <a:spAutoFit/>
          </a:bodyPr>
          <a:lstStyle/>
          <a:p>
            <a:r>
              <a:rPr lang="en-US" sz="5400" dirty="0" smtClean="0">
                <a:solidFill>
                  <a:schemeClr val="bg1"/>
                </a:solidFill>
                <a:latin typeface="Gill Sans MT" pitchFamily="34" charset="0"/>
              </a:rPr>
              <a:t>A subsequent </a:t>
            </a:r>
            <a:r>
              <a:rPr lang="en-US" sz="5400" dirty="0">
                <a:solidFill>
                  <a:schemeClr val="bg1"/>
                </a:solidFill>
                <a:latin typeface="Gill Sans MT" pitchFamily="34" charset="0"/>
              </a:rPr>
              <a:t>endorsement for the same grade level may be added to the PEL.</a:t>
            </a:r>
          </a:p>
        </p:txBody>
      </p:sp>
      <p:sp>
        <p:nvSpPr>
          <p:cNvPr id="2" name="Content Placeholder 1"/>
          <p:cNvSpPr>
            <a:spLocks noGrp="1"/>
          </p:cNvSpPr>
          <p:nvPr>
            <p:ph idx="1"/>
          </p:nvPr>
        </p:nvSpPr>
        <p:spPr>
          <a:xfrm>
            <a:off x="609600" y="2286000"/>
            <a:ext cx="8229600" cy="2590799"/>
          </a:xfrm>
        </p:spPr>
        <p:txBody>
          <a:bodyPr>
            <a:noAutofit/>
          </a:bodyPr>
          <a:lstStyle/>
          <a:p>
            <a:pPr marL="109728" indent="0">
              <a:buNone/>
            </a:pPr>
            <a:r>
              <a:rPr lang="en-US" sz="4400" dirty="0" smtClean="0">
                <a:solidFill>
                  <a:schemeClr val="bg1"/>
                </a:solidFill>
                <a:latin typeface="Gill Sans MT" pitchFamily="34" charset="0"/>
              </a:rPr>
              <a:t>Requirements are determined by the type of endorsement and specified in administrative rule.</a:t>
            </a:r>
            <a:endParaRPr lang="en-US" sz="4400" dirty="0">
              <a:solidFill>
                <a:schemeClr val="bg1"/>
              </a:solidFill>
              <a:latin typeface="Gill Sans MT"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31" y="-61614"/>
            <a:ext cx="9144000"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563961" cy="8153400"/>
          </a:xfrm>
          <a:prstGeom prst="rect">
            <a:avLst/>
          </a:prstGeom>
        </p:spPr>
      </p:pic>
      <p:sp>
        <p:nvSpPr>
          <p:cNvPr id="2" name="Title 1"/>
          <p:cNvSpPr>
            <a:spLocks noGrp="1"/>
          </p:cNvSpPr>
          <p:nvPr>
            <p:ph type="title"/>
          </p:nvPr>
        </p:nvSpPr>
        <p:spPr>
          <a:xfrm>
            <a:off x="195028" y="228600"/>
            <a:ext cx="8229600" cy="1143000"/>
          </a:xfrm>
        </p:spPr>
        <p:txBody>
          <a:bodyPr>
            <a:normAutofit fontScale="90000"/>
          </a:bodyPr>
          <a:lstStyle/>
          <a:p>
            <a:r>
              <a:rPr lang="en-US" cap="small" dirty="0" smtClean="0">
                <a:latin typeface="Gill Sans MT" pitchFamily="34" charset="0"/>
              </a:rPr>
              <a:t>Renewal Cycles Will Not Change</a:t>
            </a:r>
            <a:endParaRPr lang="en-US" cap="small" dirty="0">
              <a:latin typeface="Gill Sans MT" pitchFamily="34" charset="0"/>
            </a:endParaRPr>
          </a:p>
        </p:txBody>
      </p:sp>
      <p:sp>
        <p:nvSpPr>
          <p:cNvPr id="8" name="TextBox 7"/>
          <p:cNvSpPr txBox="1"/>
          <p:nvPr/>
        </p:nvSpPr>
        <p:spPr>
          <a:xfrm>
            <a:off x="3962400" y="7391400"/>
            <a:ext cx="7318350" cy="2031325"/>
          </a:xfrm>
          <a:prstGeom prst="rect">
            <a:avLst/>
          </a:prstGeom>
          <a:noFill/>
        </p:spPr>
        <p:txBody>
          <a:bodyPr wrap="none" rtlCol="0">
            <a:spAutoFit/>
          </a:bodyPr>
          <a:lstStyle/>
          <a:p>
            <a:r>
              <a:rPr lang="en-US" sz="3600" dirty="0">
                <a:latin typeface="Gill Sans MT" pitchFamily="34" charset="0"/>
              </a:rPr>
              <a:t>Like certificates, all educator licenses </a:t>
            </a:r>
            <a:endParaRPr lang="en-US" sz="3600" dirty="0" smtClean="0">
              <a:latin typeface="Gill Sans MT" pitchFamily="34" charset="0"/>
            </a:endParaRPr>
          </a:p>
          <a:p>
            <a:r>
              <a:rPr lang="en-US" sz="3600" dirty="0" smtClean="0">
                <a:latin typeface="Gill Sans MT" pitchFamily="34" charset="0"/>
              </a:rPr>
              <a:t>will </a:t>
            </a:r>
            <a:r>
              <a:rPr lang="en-US" sz="3600" dirty="0">
                <a:latin typeface="Gill Sans MT" pitchFamily="34" charset="0"/>
              </a:rPr>
              <a:t>lapse 6 months after the last date </a:t>
            </a:r>
            <a:endParaRPr lang="en-US" sz="3600" dirty="0" smtClean="0">
              <a:latin typeface="Gill Sans MT" pitchFamily="34" charset="0"/>
            </a:endParaRPr>
          </a:p>
          <a:p>
            <a:r>
              <a:rPr lang="en-US" sz="3600" dirty="0" smtClean="0">
                <a:latin typeface="Gill Sans MT" pitchFamily="34" charset="0"/>
              </a:rPr>
              <a:t>of </a:t>
            </a:r>
            <a:r>
              <a:rPr lang="en-US" sz="3600" dirty="0">
                <a:latin typeface="Gill Sans MT" pitchFamily="34" charset="0"/>
              </a:rPr>
              <a:t>registration. </a:t>
            </a:r>
            <a:endParaRPr lang="en-US" b="1" dirty="0">
              <a:latin typeface="Gill Sans MT" pitchFamily="34" charset="0"/>
            </a:endParaRPr>
          </a:p>
          <a:p>
            <a:endParaRPr lang="en-US" dirty="0"/>
          </a:p>
        </p:txBody>
      </p:sp>
      <p:sp>
        <p:nvSpPr>
          <p:cNvPr id="11" name="TextBox 10"/>
          <p:cNvSpPr txBox="1"/>
          <p:nvPr/>
        </p:nvSpPr>
        <p:spPr>
          <a:xfrm rot="19932761">
            <a:off x="6772205" y="441663"/>
            <a:ext cx="2547370" cy="1569660"/>
          </a:xfrm>
          <a:prstGeom prst="rect">
            <a:avLst/>
          </a:prstGeom>
          <a:solidFill>
            <a:schemeClr val="bg1">
              <a:lumMod val="95000"/>
            </a:schemeClr>
          </a:solidFill>
          <a:effectLst>
            <a:softEdge rad="127000"/>
          </a:effectLst>
        </p:spPr>
        <p:txBody>
          <a:bodyPr wrap="square" rtlCol="0">
            <a:spAutoFit/>
          </a:bodyPr>
          <a:lstStyle/>
          <a:p>
            <a:r>
              <a:rPr lang="en-US" sz="9600" b="1" dirty="0" smtClean="0"/>
              <a:t>July</a:t>
            </a:r>
            <a:endParaRPr lang="en-US" sz="9600" b="1" dirty="0"/>
          </a:p>
        </p:txBody>
      </p:sp>
      <p:sp>
        <p:nvSpPr>
          <p:cNvPr id="4" name="TextBox 3"/>
          <p:cNvSpPr txBox="1"/>
          <p:nvPr/>
        </p:nvSpPr>
        <p:spPr>
          <a:xfrm>
            <a:off x="76200" y="1558977"/>
            <a:ext cx="2780954" cy="4524315"/>
          </a:xfrm>
          <a:prstGeom prst="rect">
            <a:avLst/>
          </a:prstGeom>
          <a:noFill/>
        </p:spPr>
        <p:txBody>
          <a:bodyPr wrap="none" rtlCol="0">
            <a:spAutoFit/>
          </a:bodyPr>
          <a:lstStyle/>
          <a:p>
            <a:r>
              <a:rPr lang="en-US" sz="3600" dirty="0">
                <a:latin typeface="Gill Sans MT" pitchFamily="34" charset="0"/>
              </a:rPr>
              <a:t>New licenses </a:t>
            </a:r>
            <a:endParaRPr lang="en-US" sz="3600" dirty="0" smtClean="0">
              <a:latin typeface="Gill Sans MT" pitchFamily="34" charset="0"/>
            </a:endParaRPr>
          </a:p>
          <a:p>
            <a:r>
              <a:rPr lang="en-US" sz="3600" dirty="0" smtClean="0">
                <a:latin typeface="Gill Sans MT" pitchFamily="34" charset="0"/>
              </a:rPr>
              <a:t>will </a:t>
            </a:r>
            <a:r>
              <a:rPr lang="en-US" sz="3600" dirty="0">
                <a:latin typeface="Gill Sans MT" pitchFamily="34" charset="0"/>
              </a:rPr>
              <a:t>be valid </a:t>
            </a:r>
            <a:endParaRPr lang="en-US" sz="3600" dirty="0" smtClean="0">
              <a:latin typeface="Gill Sans MT" pitchFamily="34" charset="0"/>
            </a:endParaRPr>
          </a:p>
          <a:p>
            <a:r>
              <a:rPr lang="en-US" sz="3600" dirty="0" smtClean="0">
                <a:latin typeface="Gill Sans MT" pitchFamily="34" charset="0"/>
              </a:rPr>
              <a:t>for </a:t>
            </a:r>
            <a:r>
              <a:rPr lang="en-US" sz="3600" dirty="0">
                <a:latin typeface="Gill Sans MT" pitchFamily="34" charset="0"/>
              </a:rPr>
              <a:t>the </a:t>
            </a:r>
            <a:endParaRPr lang="en-US" sz="3600" dirty="0" smtClean="0">
              <a:latin typeface="Gill Sans MT" pitchFamily="34" charset="0"/>
            </a:endParaRPr>
          </a:p>
          <a:p>
            <a:r>
              <a:rPr lang="en-US" sz="3600" dirty="0" smtClean="0">
                <a:latin typeface="Gill Sans MT" pitchFamily="34" charset="0"/>
              </a:rPr>
              <a:t>same </a:t>
            </a:r>
            <a:r>
              <a:rPr lang="en-US" sz="3600" dirty="0">
                <a:latin typeface="Gill Sans MT" pitchFamily="34" charset="0"/>
              </a:rPr>
              <a:t>time </a:t>
            </a:r>
            <a:endParaRPr lang="en-US" sz="3600" dirty="0" smtClean="0">
              <a:latin typeface="Gill Sans MT" pitchFamily="34" charset="0"/>
            </a:endParaRPr>
          </a:p>
          <a:p>
            <a:r>
              <a:rPr lang="en-US" sz="3600" dirty="0" smtClean="0">
                <a:latin typeface="Gill Sans MT" pitchFamily="34" charset="0"/>
              </a:rPr>
              <a:t>period </a:t>
            </a:r>
          </a:p>
          <a:p>
            <a:r>
              <a:rPr lang="en-US" sz="3600" dirty="0" smtClean="0">
                <a:latin typeface="Gill Sans MT" pitchFamily="34" charset="0"/>
              </a:rPr>
              <a:t>as </a:t>
            </a:r>
            <a:r>
              <a:rPr lang="en-US" sz="3600" dirty="0">
                <a:latin typeface="Gill Sans MT" pitchFamily="34" charset="0"/>
              </a:rPr>
              <a:t>current </a:t>
            </a:r>
            <a:endParaRPr lang="en-US" sz="3600" dirty="0" smtClean="0">
              <a:latin typeface="Gill Sans MT" pitchFamily="34" charset="0"/>
            </a:endParaRPr>
          </a:p>
          <a:p>
            <a:r>
              <a:rPr lang="en-US" sz="3600" dirty="0" smtClean="0">
                <a:latin typeface="Gill Sans MT" pitchFamily="34" charset="0"/>
              </a:rPr>
              <a:t>certificates</a:t>
            </a:r>
            <a:r>
              <a:rPr lang="en-US" sz="3600" dirty="0">
                <a:latin typeface="Gill Sans MT" pitchFamily="34" charset="0"/>
              </a:rPr>
              <a:t>.</a:t>
            </a:r>
          </a:p>
          <a:p>
            <a:endParaRPr lang="en-US" sz="3600" dirty="0"/>
          </a:p>
        </p:txBody>
      </p:sp>
      <p:sp>
        <p:nvSpPr>
          <p:cNvPr id="5" name="TextBox 4"/>
          <p:cNvSpPr txBox="1"/>
          <p:nvPr/>
        </p:nvSpPr>
        <p:spPr>
          <a:xfrm>
            <a:off x="-76200" y="2808276"/>
            <a:ext cx="9296400" cy="2862322"/>
          </a:xfrm>
          <a:prstGeom prst="rect">
            <a:avLst/>
          </a:prstGeom>
          <a:solidFill>
            <a:schemeClr val="bg1"/>
          </a:solidFill>
        </p:spPr>
        <p:txBody>
          <a:bodyPr wrap="square" rtlCol="0">
            <a:spAutoFit/>
          </a:bodyPr>
          <a:lstStyle/>
          <a:p>
            <a:pPr algn="ctr"/>
            <a:r>
              <a:rPr lang="en-US" sz="3600" dirty="0">
                <a:latin typeface="Gill Sans MT" pitchFamily="34" charset="0"/>
              </a:rPr>
              <a:t>Professional Educator Licenses and </a:t>
            </a:r>
            <a:endParaRPr lang="en-US" sz="3600" dirty="0" smtClean="0">
              <a:latin typeface="Gill Sans MT" pitchFamily="34" charset="0"/>
            </a:endParaRPr>
          </a:p>
          <a:p>
            <a:pPr algn="ctr"/>
            <a:r>
              <a:rPr lang="en-US" sz="3600" dirty="0" smtClean="0">
                <a:latin typeface="Gill Sans MT" pitchFamily="34" charset="0"/>
              </a:rPr>
              <a:t>Educator </a:t>
            </a:r>
            <a:r>
              <a:rPr lang="en-US" sz="3600" dirty="0">
                <a:latin typeface="Gill Sans MT" pitchFamily="34" charset="0"/>
              </a:rPr>
              <a:t>Licenses </a:t>
            </a:r>
            <a:r>
              <a:rPr lang="en-US" sz="3600" dirty="0" smtClean="0">
                <a:latin typeface="Gill Sans MT" pitchFamily="34" charset="0"/>
              </a:rPr>
              <a:t>with </a:t>
            </a:r>
            <a:r>
              <a:rPr lang="en-US" sz="3600" dirty="0">
                <a:latin typeface="Gill Sans MT" pitchFamily="34" charset="0"/>
              </a:rPr>
              <a:t>Stipulations </a:t>
            </a:r>
            <a:endParaRPr lang="en-US" sz="3600" dirty="0" smtClean="0">
              <a:latin typeface="Gill Sans MT" pitchFamily="34" charset="0"/>
            </a:endParaRPr>
          </a:p>
          <a:p>
            <a:pPr algn="ctr"/>
            <a:r>
              <a:rPr lang="en-US" sz="3600" dirty="0" smtClean="0">
                <a:latin typeface="Gill Sans MT" pitchFamily="34" charset="0"/>
              </a:rPr>
              <a:t>must </a:t>
            </a:r>
            <a:r>
              <a:rPr lang="en-US" sz="3600" dirty="0">
                <a:latin typeface="Gill Sans MT" pitchFamily="34" charset="0"/>
              </a:rPr>
              <a:t>be </a:t>
            </a:r>
            <a:r>
              <a:rPr lang="en-US" sz="3600" b="1" dirty="0">
                <a:latin typeface="Gill Sans MT" pitchFamily="34" charset="0"/>
              </a:rPr>
              <a:t>registered the </a:t>
            </a:r>
            <a:r>
              <a:rPr lang="en-US" sz="3600" b="1" dirty="0">
                <a:solidFill>
                  <a:srgbClr val="C00000"/>
                </a:solidFill>
                <a:latin typeface="Gill Sans MT" pitchFamily="34" charset="0"/>
              </a:rPr>
              <a:t>same year </a:t>
            </a:r>
            <a:r>
              <a:rPr lang="en-US" sz="3600" b="1" dirty="0">
                <a:latin typeface="Gill Sans MT" pitchFamily="34" charset="0"/>
              </a:rPr>
              <a:t>that </a:t>
            </a:r>
            <a:endParaRPr lang="en-US" sz="3600" b="1" dirty="0" smtClean="0">
              <a:latin typeface="Gill Sans MT" pitchFamily="34" charset="0"/>
            </a:endParaRPr>
          </a:p>
          <a:p>
            <a:pPr algn="ctr"/>
            <a:r>
              <a:rPr lang="en-US" sz="3600" b="1" dirty="0" smtClean="0">
                <a:latin typeface="Gill Sans MT" pitchFamily="34" charset="0"/>
              </a:rPr>
              <a:t>the </a:t>
            </a:r>
            <a:r>
              <a:rPr lang="en-US" sz="3600" b="1" dirty="0">
                <a:latin typeface="Gill Sans MT" pitchFamily="34" charset="0"/>
              </a:rPr>
              <a:t>certificate is now scheduled to </a:t>
            </a:r>
            <a:endParaRPr lang="en-US" sz="3600" b="1" dirty="0" smtClean="0">
              <a:latin typeface="Gill Sans MT" pitchFamily="34" charset="0"/>
            </a:endParaRPr>
          </a:p>
          <a:p>
            <a:pPr algn="ctr"/>
            <a:r>
              <a:rPr lang="en-US" sz="3600" b="1" dirty="0" smtClean="0">
                <a:latin typeface="Gill Sans MT" pitchFamily="34" charset="0"/>
              </a:rPr>
              <a:t>renew.</a:t>
            </a:r>
            <a:endParaRPr lang="en-US" sz="3600" b="1"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1" y="938510"/>
            <a:ext cx="3612889" cy="5765248"/>
          </a:xfrm>
          <a:prstGeom prst="rect">
            <a:avLst/>
          </a:prstGeom>
        </p:spPr>
      </p:pic>
      <p:sp>
        <p:nvSpPr>
          <p:cNvPr id="7" name="TextBox 6"/>
          <p:cNvSpPr txBox="1"/>
          <p:nvPr/>
        </p:nvSpPr>
        <p:spPr>
          <a:xfrm>
            <a:off x="228600" y="2410435"/>
            <a:ext cx="4102726" cy="3046988"/>
          </a:xfrm>
          <a:prstGeom prst="rect">
            <a:avLst/>
          </a:prstGeom>
          <a:noFill/>
        </p:spPr>
        <p:txBody>
          <a:bodyPr wrap="none" rtlCol="0">
            <a:spAutoFit/>
          </a:bodyPr>
          <a:lstStyle/>
          <a:p>
            <a:r>
              <a:rPr lang="en-US" sz="4800" dirty="0">
                <a:latin typeface="Gill Sans MT" pitchFamily="34" charset="0"/>
              </a:rPr>
              <a:t>Renewal cycles </a:t>
            </a:r>
            <a:endParaRPr lang="en-US" sz="4800" dirty="0" smtClean="0">
              <a:latin typeface="Gill Sans MT" pitchFamily="34" charset="0"/>
            </a:endParaRPr>
          </a:p>
          <a:p>
            <a:r>
              <a:rPr lang="en-US" sz="4800" dirty="0" smtClean="0">
                <a:latin typeface="Gill Sans MT" pitchFamily="34" charset="0"/>
              </a:rPr>
              <a:t>may </a:t>
            </a:r>
            <a:r>
              <a:rPr lang="en-US" sz="4800" dirty="0">
                <a:latin typeface="Gill Sans MT" pitchFamily="34" charset="0"/>
              </a:rPr>
              <a:t>vary for </a:t>
            </a:r>
            <a:endParaRPr lang="en-US" sz="4800" dirty="0" smtClean="0">
              <a:latin typeface="Gill Sans MT" pitchFamily="34" charset="0"/>
            </a:endParaRPr>
          </a:p>
          <a:p>
            <a:r>
              <a:rPr lang="en-US" sz="4800" dirty="0" smtClean="0">
                <a:latin typeface="Gill Sans MT" pitchFamily="34" charset="0"/>
              </a:rPr>
              <a:t>different </a:t>
            </a:r>
            <a:r>
              <a:rPr lang="en-US" sz="4800" dirty="0">
                <a:latin typeface="Gill Sans MT" pitchFamily="34" charset="0"/>
              </a:rPr>
              <a:t>types </a:t>
            </a:r>
            <a:endParaRPr lang="en-US" sz="4800" dirty="0" smtClean="0">
              <a:latin typeface="Gill Sans MT" pitchFamily="34" charset="0"/>
            </a:endParaRPr>
          </a:p>
          <a:p>
            <a:r>
              <a:rPr lang="en-US" sz="4800" dirty="0" smtClean="0">
                <a:latin typeface="Gill Sans MT" pitchFamily="34" charset="0"/>
              </a:rPr>
              <a:t>of licenses.</a:t>
            </a:r>
            <a:endParaRPr lang="en-US" sz="4800" dirty="0"/>
          </a:p>
        </p:txBody>
      </p:sp>
      <p:sp>
        <p:nvSpPr>
          <p:cNvPr id="3" name="TextBox 2"/>
          <p:cNvSpPr txBox="1"/>
          <p:nvPr/>
        </p:nvSpPr>
        <p:spPr>
          <a:xfrm>
            <a:off x="3733800" y="3149099"/>
            <a:ext cx="4753224" cy="2308324"/>
          </a:xfrm>
          <a:prstGeom prst="rect">
            <a:avLst/>
          </a:prstGeom>
          <a:noFill/>
        </p:spPr>
        <p:txBody>
          <a:bodyPr wrap="none" rtlCol="0">
            <a:spAutoFit/>
          </a:bodyPr>
          <a:lstStyle/>
          <a:p>
            <a:r>
              <a:rPr lang="en-US" sz="3600" dirty="0" smtClean="0"/>
              <a:t>Each </a:t>
            </a:r>
            <a:r>
              <a:rPr lang="en-US" sz="3600" b="1" u="sng" dirty="0" smtClean="0"/>
              <a:t>type</a:t>
            </a:r>
            <a:r>
              <a:rPr lang="en-US" sz="3600" dirty="0" smtClean="0"/>
              <a:t> of license </a:t>
            </a:r>
          </a:p>
          <a:p>
            <a:r>
              <a:rPr lang="en-US" sz="3600" dirty="0" smtClean="0"/>
              <a:t>will have to be</a:t>
            </a:r>
          </a:p>
          <a:p>
            <a:r>
              <a:rPr lang="en-US" sz="3600" dirty="0"/>
              <a:t>r</a:t>
            </a:r>
            <a:r>
              <a:rPr lang="en-US" sz="3600" dirty="0" smtClean="0"/>
              <a:t>egistered and a </a:t>
            </a:r>
          </a:p>
          <a:p>
            <a:r>
              <a:rPr lang="en-US" sz="3600" dirty="0" smtClean="0"/>
              <a:t>separate fee paid</a:t>
            </a:r>
            <a:r>
              <a:rPr lang="en-US" sz="2000" dirty="0" smtClean="0"/>
              <a:t>.</a:t>
            </a:r>
            <a:endParaRPr lang="en-US" sz="2000" dirty="0"/>
          </a:p>
        </p:txBody>
      </p:sp>
      <p:sp>
        <p:nvSpPr>
          <p:cNvPr id="14" name="TextBox 13"/>
          <p:cNvSpPr txBox="1"/>
          <p:nvPr/>
        </p:nvSpPr>
        <p:spPr>
          <a:xfrm>
            <a:off x="228600" y="1961890"/>
            <a:ext cx="7746031" cy="1692771"/>
          </a:xfrm>
          <a:prstGeom prst="rect">
            <a:avLst/>
          </a:prstGeom>
          <a:noFill/>
        </p:spPr>
        <p:txBody>
          <a:bodyPr wrap="none" rtlCol="0">
            <a:spAutoFit/>
          </a:bodyPr>
          <a:lstStyle/>
          <a:p>
            <a:r>
              <a:rPr lang="en-US" sz="3200" dirty="0" smtClean="0"/>
              <a:t>Like certificates, all educator licenses </a:t>
            </a:r>
          </a:p>
          <a:p>
            <a:r>
              <a:rPr lang="en-US" sz="3200" dirty="0" smtClean="0"/>
              <a:t>will </a:t>
            </a:r>
            <a:r>
              <a:rPr lang="en-US" sz="3600" b="1" dirty="0" smtClean="0"/>
              <a:t>lapse 6 months </a:t>
            </a:r>
            <a:r>
              <a:rPr lang="en-US" sz="3200" dirty="0" smtClean="0"/>
              <a:t>after the </a:t>
            </a:r>
            <a:r>
              <a:rPr lang="en-US" sz="3600" b="1" dirty="0" smtClean="0"/>
              <a:t>last</a:t>
            </a:r>
          </a:p>
          <a:p>
            <a:r>
              <a:rPr lang="en-US" sz="3600" b="1" dirty="0"/>
              <a:t>d</a:t>
            </a:r>
            <a:r>
              <a:rPr lang="en-US" sz="3600" b="1" dirty="0" smtClean="0"/>
              <a:t>ate of registration</a:t>
            </a:r>
            <a:r>
              <a:rPr lang="en-US" sz="3200" dirty="0" smtClean="0"/>
              <a:t>.</a:t>
            </a:r>
            <a:endParaRPr lang="en-US" sz="3200" dirty="0"/>
          </a:p>
        </p:txBody>
      </p:sp>
      <p:pic>
        <p:nvPicPr>
          <p:cNvPr id="15" name="Picture 17" descr="C:\Users\dwilliam\AppData\Local\Microsoft\Windows\Temporary Internet Files\Content.IE5\5MTYTSSU\MP900443793[1].jpg"/>
          <p:cNvPicPr>
            <a:picLocks noChangeAspect="1" noChangeArrowheads="1"/>
          </p:cNvPicPr>
          <p:nvPr/>
        </p:nvPicPr>
        <p:blipFill>
          <a:blip r:embed="rId6" cstate="print"/>
          <a:srcRect l="57837" t="6953" r="521" b="40902"/>
          <a:stretch>
            <a:fillRect/>
          </a:stretch>
        </p:blipFill>
        <p:spPr bwMode="auto">
          <a:xfrm>
            <a:off x="4647361" y="3152001"/>
            <a:ext cx="4191000" cy="3492500"/>
          </a:xfrm>
          <a:prstGeom prst="rect">
            <a:avLst/>
          </a:prstGeom>
          <a:noFill/>
          <a:effectLst>
            <a:softEdge rad="317500"/>
          </a:effectLst>
        </p:spPr>
      </p:pic>
      <p:sp>
        <p:nvSpPr>
          <p:cNvPr id="16" name="TextBox 15"/>
          <p:cNvSpPr txBox="1"/>
          <p:nvPr/>
        </p:nvSpPr>
        <p:spPr>
          <a:xfrm rot="21019075">
            <a:off x="5439668" y="3977827"/>
            <a:ext cx="2040096" cy="523220"/>
          </a:xfrm>
          <a:prstGeom prst="rect">
            <a:avLst/>
          </a:prstGeom>
          <a:solidFill>
            <a:srgbClr val="025BC6"/>
          </a:solidFill>
        </p:spPr>
        <p:txBody>
          <a:bodyPr wrap="square" rtlCol="0">
            <a:spAutoFit/>
          </a:bodyPr>
          <a:lstStyle/>
          <a:p>
            <a:pPr algn="ctr"/>
            <a:r>
              <a:rPr lang="en-US" sz="2800" b="1" dirty="0" smtClean="0">
                <a:solidFill>
                  <a:schemeClr val="bg1"/>
                </a:solidFill>
                <a:latin typeface="Arial" pitchFamily="34" charset="0"/>
                <a:cs typeface="Arial" pitchFamily="34" charset="0"/>
              </a:rPr>
              <a:t>JULY</a:t>
            </a:r>
            <a:endParaRPr lang="en-US" sz="28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7691" y="1600200"/>
            <a:ext cx="4308709" cy="4419600"/>
          </a:xfrm>
          <a:prstGeom prst="rect">
            <a:avLst/>
          </a:prstGeom>
          <a:effectLst>
            <a:softEdge rad="317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33" presetID="21" presetClass="entr" presetSubtype="1" fill="hold" nodeType="withEffect">
                                  <p:stCondLst>
                                    <p:cond delay="10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19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43" presetID="42"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4" grpId="0"/>
      <p:bldP spid="5" grpId="0" animBg="1"/>
      <p:bldP spid="7" grpId="0"/>
      <p:bldP spid="3" grpId="0"/>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44" y="762000"/>
            <a:ext cx="8991600" cy="8341324"/>
          </a:xfrm>
          <a:prstGeom prst="rect">
            <a:avLst/>
          </a:prstGeom>
        </p:spPr>
      </p:pic>
      <p:sp>
        <p:nvSpPr>
          <p:cNvPr id="3" name="Content Placeholder 2"/>
          <p:cNvSpPr>
            <a:spLocks noGrp="1"/>
          </p:cNvSpPr>
          <p:nvPr>
            <p:ph idx="1"/>
          </p:nvPr>
        </p:nvSpPr>
        <p:spPr>
          <a:xfrm>
            <a:off x="685800" y="1481328"/>
            <a:ext cx="9372600" cy="5376672"/>
          </a:xfrm>
        </p:spPr>
        <p:txBody>
          <a:bodyPr>
            <a:normAutofit/>
          </a:bodyPr>
          <a:lstStyle/>
          <a:p>
            <a:pPr marL="109728" indent="0">
              <a:buNone/>
            </a:pPr>
            <a:r>
              <a:rPr lang="en-US" sz="3200" dirty="0" smtClean="0">
                <a:latin typeface="Gill Sans MT" pitchFamily="34" charset="0"/>
              </a:rPr>
              <a:t>Initial Certificates will be </a:t>
            </a:r>
            <a:r>
              <a:rPr lang="en-US" sz="3200" b="1" dirty="0">
                <a:latin typeface="Gill Sans MT" pitchFamily="34" charset="0"/>
              </a:rPr>
              <a:t>exchanged</a:t>
            </a:r>
            <a:r>
              <a:rPr lang="en-US" sz="3200" dirty="0">
                <a:latin typeface="Gill Sans MT" pitchFamily="34" charset="0"/>
              </a:rPr>
              <a:t> for a </a:t>
            </a:r>
            <a:r>
              <a:rPr lang="en-US" sz="3200" b="1" dirty="0">
                <a:latin typeface="Gill Sans MT" pitchFamily="34" charset="0"/>
              </a:rPr>
              <a:t>Professional Educator </a:t>
            </a:r>
            <a:r>
              <a:rPr lang="en-US" sz="3200" b="1" dirty="0" smtClean="0">
                <a:latin typeface="Gill Sans MT" pitchFamily="34" charset="0"/>
              </a:rPr>
              <a:t>License (PEL).  </a:t>
            </a:r>
          </a:p>
          <a:p>
            <a:pPr marL="109728" indent="0">
              <a:buNone/>
            </a:pPr>
            <a:r>
              <a:rPr lang="en-US" sz="3200" dirty="0" smtClean="0">
                <a:latin typeface="Gill Sans MT" pitchFamily="34" charset="0"/>
              </a:rPr>
              <a:t>The license is </a:t>
            </a:r>
            <a:r>
              <a:rPr lang="en-US" sz="3200" b="1" dirty="0" smtClean="0">
                <a:latin typeface="Gill Sans MT" pitchFamily="34" charset="0"/>
              </a:rPr>
              <a:t>valid</a:t>
            </a:r>
            <a:r>
              <a:rPr lang="en-US" sz="3200" dirty="0" smtClean="0">
                <a:latin typeface="Gill Sans MT" pitchFamily="34" charset="0"/>
              </a:rPr>
              <a:t> </a:t>
            </a:r>
            <a:r>
              <a:rPr lang="en-US" sz="3200" dirty="0">
                <a:latin typeface="Gill Sans MT" pitchFamily="34" charset="0"/>
              </a:rPr>
              <a:t>for the </a:t>
            </a:r>
            <a:r>
              <a:rPr lang="en-US" sz="3200" b="1" dirty="0">
                <a:latin typeface="Gill Sans MT" pitchFamily="34" charset="0"/>
              </a:rPr>
              <a:t>time </a:t>
            </a:r>
            <a:r>
              <a:rPr lang="en-US" sz="3200" b="1" dirty="0" smtClean="0">
                <a:latin typeface="Gill Sans MT" pitchFamily="34" charset="0"/>
              </a:rPr>
              <a:t>remaining</a:t>
            </a:r>
          </a:p>
          <a:p>
            <a:pPr marL="109728" indent="0">
              <a:buNone/>
            </a:pPr>
            <a:r>
              <a:rPr lang="en-US" sz="3200" dirty="0" smtClean="0">
                <a:latin typeface="Gill Sans MT" pitchFamily="34" charset="0"/>
              </a:rPr>
              <a:t>on the </a:t>
            </a:r>
            <a:r>
              <a:rPr lang="en-US" sz="3200" dirty="0">
                <a:latin typeface="Gill Sans MT" pitchFamily="34" charset="0"/>
              </a:rPr>
              <a:t>current </a:t>
            </a:r>
            <a:r>
              <a:rPr lang="en-US" sz="3200" dirty="0" smtClean="0">
                <a:latin typeface="Gill Sans MT" pitchFamily="34" charset="0"/>
              </a:rPr>
              <a:t>certificate.</a:t>
            </a:r>
          </a:p>
          <a:p>
            <a:pPr marL="109728" indent="0">
              <a:buNone/>
            </a:pPr>
            <a:r>
              <a:rPr lang="en-US" sz="3200" b="1" dirty="0" smtClean="0">
                <a:latin typeface="Gill Sans MT" pitchFamily="34" charset="0"/>
              </a:rPr>
              <a:t>Registration fees</a:t>
            </a:r>
            <a:r>
              <a:rPr lang="en-US" sz="3200" dirty="0" smtClean="0">
                <a:latin typeface="Gill Sans MT" pitchFamily="34" charset="0"/>
              </a:rPr>
              <a:t> must be paid to the </a:t>
            </a:r>
          </a:p>
          <a:p>
            <a:pPr marL="109728" indent="0">
              <a:buNone/>
            </a:pPr>
            <a:r>
              <a:rPr lang="en-US" sz="3200" dirty="0" smtClean="0">
                <a:latin typeface="Gill Sans MT" pitchFamily="34" charset="0"/>
              </a:rPr>
              <a:t>renewal date.</a:t>
            </a:r>
          </a:p>
          <a:p>
            <a:pPr marL="109728" indent="0">
              <a:buNone/>
            </a:pPr>
            <a:r>
              <a:rPr lang="en-US" sz="3200" dirty="0" smtClean="0">
                <a:latin typeface="Gill Sans MT" pitchFamily="34" charset="0"/>
              </a:rPr>
              <a:t>There </a:t>
            </a:r>
            <a:r>
              <a:rPr lang="en-US" sz="3200" dirty="0">
                <a:latin typeface="Gill Sans MT" pitchFamily="34" charset="0"/>
              </a:rPr>
              <a:t>are </a:t>
            </a:r>
            <a:r>
              <a:rPr lang="en-US" sz="3200" b="1" dirty="0">
                <a:latin typeface="Gill Sans MT" pitchFamily="34" charset="0"/>
              </a:rPr>
              <a:t>no requirements </a:t>
            </a:r>
            <a:r>
              <a:rPr lang="en-US" sz="3200" dirty="0">
                <a:latin typeface="Gill Sans MT" pitchFamily="34" charset="0"/>
              </a:rPr>
              <a:t>for moving </a:t>
            </a:r>
            <a:endParaRPr lang="en-US" sz="3200" dirty="0" smtClean="0">
              <a:latin typeface="Gill Sans MT" pitchFamily="34" charset="0"/>
            </a:endParaRPr>
          </a:p>
          <a:p>
            <a:pPr marL="109728" indent="0">
              <a:buNone/>
            </a:pPr>
            <a:r>
              <a:rPr lang="en-US" sz="3200" dirty="0" smtClean="0">
                <a:latin typeface="Gill Sans MT" pitchFamily="34" charset="0"/>
              </a:rPr>
              <a:t>from </a:t>
            </a:r>
            <a:r>
              <a:rPr lang="en-US" sz="3200" dirty="0">
                <a:latin typeface="Gill Sans MT" pitchFamily="34" charset="0"/>
              </a:rPr>
              <a:t>the Initial Certificate to the </a:t>
            </a:r>
            <a:r>
              <a:rPr lang="en-US" sz="3200" dirty="0" smtClean="0">
                <a:latin typeface="Gill Sans MT" pitchFamily="34" charset="0"/>
              </a:rPr>
              <a:t>PEL.  </a:t>
            </a:r>
          </a:p>
          <a:p>
            <a:pPr marL="109728" indent="0">
              <a:buNone/>
            </a:pPr>
            <a:r>
              <a:rPr lang="en-US" sz="3200" b="1" dirty="0" smtClean="0">
                <a:latin typeface="Gill Sans MT" pitchFamily="34" charset="0"/>
              </a:rPr>
              <a:t>Keep documentation </a:t>
            </a:r>
            <a:r>
              <a:rPr lang="en-US" sz="3200" dirty="0" smtClean="0">
                <a:latin typeface="Gill Sans MT" pitchFamily="34" charset="0"/>
              </a:rPr>
              <a:t>of any PD activities.</a:t>
            </a:r>
            <a:endParaRPr lang="en-US" sz="3200" dirty="0">
              <a:latin typeface="Gill Sans MT" pitchFamily="34" charset="0"/>
            </a:endParaRPr>
          </a:p>
          <a:p>
            <a:pPr>
              <a:buNone/>
            </a:pPr>
            <a:endParaRPr lang="en-US" dirty="0"/>
          </a:p>
        </p:txBody>
      </p:sp>
      <p:sp>
        <p:nvSpPr>
          <p:cNvPr id="2" name="Title 1"/>
          <p:cNvSpPr>
            <a:spLocks noGrp="1"/>
          </p:cNvSpPr>
          <p:nvPr>
            <p:ph type="title"/>
          </p:nvPr>
        </p:nvSpPr>
        <p:spPr>
          <a:xfrm>
            <a:off x="228600" y="-196121"/>
            <a:ext cx="8229600" cy="1143000"/>
          </a:xfrm>
        </p:spPr>
        <p:txBody>
          <a:bodyPr/>
          <a:lstStyle/>
          <a:p>
            <a:r>
              <a:rPr lang="en-US" cap="small" dirty="0">
                <a:latin typeface="Gill Sans MT" pitchFamily="34" charset="0"/>
              </a:rPr>
              <a:t>Initial Certificate</a:t>
            </a:r>
            <a:endParaRPr lang="en-US" dirty="0">
              <a:latin typeface="Gill Sans MT"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5" end="5"/>
                                            </p:txEl>
                                          </p:spTgt>
                                        </p:tgtEl>
                                        <p:attrNameLst>
                                          <p:attrName>style.visibility</p:attrName>
                                        </p:attrNameLst>
                                      </p:cBhvr>
                                      <p:to>
                                        <p:strVal val="hidden"/>
                                      </p:to>
                                    </p:set>
                                  </p:sub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6" end="6"/>
                                            </p:txEl>
                                          </p:spTgt>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xEl>
                                              <p:pRg st="7" end="7"/>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Archive_x0020_Date xmlns="6ce3111e-7420-4802-b50a-75d4e9a0b980">2022-09-21T05:00:00+00:00</Archive_x0020_Date>
    <Subgroup xmlns="d21dc803-237d-4c68-8692-8d731fd29118">ppt</Subgroup>
    <Grouping xmlns="d21dc803-237d-4c68-8692-8d731fd29118">licensure</Grouping>
    <Heading xmlns="6ce3111e-7420-4802-b50a-75d4e9a0b980" xsi:nil="true"/>
    <Sort_x0020_Order xmlns="6ce3111e-7420-4802-b50a-75d4e9a0b980">999</Sort_x0020_Order>
    <ParagraphBeforeLink xmlns="d21dc803-237d-4c68-8692-8d731fd29118" xsi:nil="true"/>
    <Archive xmlns="6ce3111e-7420-4802-b50a-75d4e9a0b980">true</Archive>
    <PublishingExpirationDate xmlns="http://schemas.microsoft.com/sharepoint/v3" xsi:nil="true"/>
    <Divisions xmlns="4d435f69-8686-490b-bd6d-b153bf22ab50">31</Divisions>
    <PublishingStartDate xmlns="http://schemas.microsoft.com/sharepoint/v3" xsi:nil="true"/>
    <TargetAudience xmlns="6ce3111e-7420-4802-b50a-75d4e9a0b980">
      <Value>1</Value>
      <Value>4</Value>
      <Value>2</Value>
    </TargetAudience>
    <DisplayPage xmlns="d21dc803-237d-4c68-8692-8d731fd29118" xsi:nil="true"/>
    <Year xmlns="d21dc803-237d-4c68-8692-8d731fd29118" xsi:nil="true"/>
    <MediaType xmlns="6ce3111e-7420-4802-b50a-75d4e9a0b980" xsi:nil="true"/>
    <TaxKeywordTaxHTField xmlns="6ce3111e-7420-4802-b50a-75d4e9a0b980">
      <Terms xmlns="http://schemas.microsoft.com/office/infopath/2007/PartnerControls">
        <TermInfo xmlns="http://schemas.microsoft.com/office/infopath/2007/PartnerControls">
          <TermName xmlns="http://schemas.microsoft.com/office/infopath/2007/PartnerControls">Information</TermName>
          <TermId xmlns="http://schemas.microsoft.com/office/infopath/2007/PartnerControls">13cd2c4f-86b0-4c98-bd56-0a65c66c9a8c</TermId>
        </TermInfo>
        <TermInfo xmlns="http://schemas.microsoft.com/office/infopath/2007/PartnerControls">
          <TermName xmlns="http://schemas.microsoft.com/office/infopath/2007/PartnerControls">Licensure</TermName>
          <TermId xmlns="http://schemas.microsoft.com/office/infopath/2007/PartnerControls">52f4a58e-4896-4c1c-b85b-21499b750512</TermId>
        </TermInfo>
        <TermInfo xmlns="http://schemas.microsoft.com/office/infopath/2007/PartnerControls">
          <TermName xmlns="http://schemas.microsoft.com/office/infopath/2007/PartnerControls">Webinar</TermName>
          <TermId xmlns="http://schemas.microsoft.com/office/infopath/2007/PartnerControls">872c785b-a0d1-42dd-aaa8-eb0fa63700b6</TermId>
        </TermInfo>
        <TermInfo xmlns="http://schemas.microsoft.com/office/infopath/2007/PartnerControls">
          <TermName xmlns="http://schemas.microsoft.com/office/infopath/2007/PartnerControls">ELIS</TermName>
          <TermId xmlns="http://schemas.microsoft.com/office/infopath/2007/PartnerControls">82edf819-5514-4ffb-af10-c0dc91eacb10</TermId>
        </TermInfo>
        <TermInfo xmlns="http://schemas.microsoft.com/office/infopath/2007/PartnerControls">
          <TermName xmlns="http://schemas.microsoft.com/office/infopath/2007/PartnerControls">training</TermName>
          <TermId xmlns="http://schemas.microsoft.com/office/infopath/2007/PartnerControls">8ea1ac42-46ca-47d0-abf9-8818cadb3bf8</TermId>
        </TermInfo>
      </Terms>
    </TaxKeywordTaxHTField>
    <TaxCatchAll xmlns="6ce3111e-7420-4802-b50a-75d4e9a0b980">
      <Value>186</Value>
      <Value>525</Value>
      <Value>451</Value>
      <Value>189</Value>
      <Value>187</Value>
    </TaxCatchAll>
    <OriginalModifiedDate xmlns="d21dc803-237d-4c68-8692-8d731fd29118" xsi:nil="true"/>
    <AdditionalPageInfo xmlns="d21dc803-237d-4c68-8692-8d731fd29118" xsi:nil="true"/>
    <ActiveInactive xmlns="d21dc803-237d-4c68-8692-8d731fd29118">true</ActiveInactive>
    <Subbullet xmlns="d21dc803-237d-4c68-8692-8d731fd29118" xsi:nil="true"/>
    <Subheading xmlns="d21dc803-237d-4c68-8692-8d731fd29118" xsi:nil="true"/>
    <ModifiedBeforeRun xmlns="d21dc803-237d-4c68-8692-8d731fd29118">2017-08-15T20:33:57+00:00</ModifiedBeforeRun>
    <LifetimeViews xmlns="d21dc803-237d-4c68-8692-8d731fd29118">362</LifetimeViews>
    <Language xmlns="d21dc803-237d-4c68-8692-8d731fd29118" xsi:nil="true"/>
  </documentManagement>
</p:properties>
</file>

<file path=customXml/itemProps1.xml><?xml version="1.0" encoding="utf-8"?>
<ds:datastoreItem xmlns:ds="http://schemas.openxmlformats.org/officeDocument/2006/customXml" ds:itemID="{878B5B5A-DDB9-4730-8B1E-37D6D892C36B}"/>
</file>

<file path=customXml/itemProps2.xml><?xml version="1.0" encoding="utf-8"?>
<ds:datastoreItem xmlns:ds="http://schemas.openxmlformats.org/officeDocument/2006/customXml" ds:itemID="{D7B29A1A-E56C-4970-BC36-9DF53DCBB395}"/>
</file>

<file path=customXml/itemProps3.xml><?xml version="1.0" encoding="utf-8"?>
<ds:datastoreItem xmlns:ds="http://schemas.openxmlformats.org/officeDocument/2006/customXml" ds:itemID="{C856FC92-11C7-4B72-8344-0B8BA77CB546}"/>
</file>

<file path=docProps/app.xml><?xml version="1.0" encoding="utf-8"?>
<Properties xmlns="http://schemas.openxmlformats.org/officeDocument/2006/extended-properties" xmlns:vt="http://schemas.openxmlformats.org/officeDocument/2006/docPropsVTypes">
  <Template>Concourse</Template>
  <TotalTime>3361</TotalTime>
  <Words>3992</Words>
  <Application>Microsoft Office PowerPoint</Application>
  <PresentationFormat>On-screen Show (4:3)</PresentationFormat>
  <Paragraphs>394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The  Illinois  Licensure  System</vt:lpstr>
      <vt:lpstr>The Exchange</vt:lpstr>
      <vt:lpstr>Educator Licensure  Information System </vt:lpstr>
      <vt:lpstr>Example of The Exchange</vt:lpstr>
      <vt:lpstr>Only Three Types of Licenses</vt:lpstr>
      <vt:lpstr>Professional Educator License Endorsements</vt:lpstr>
      <vt:lpstr>Professional Educator License Endorsements</vt:lpstr>
      <vt:lpstr>Renewal Cycles Will Not Change</vt:lpstr>
      <vt:lpstr>Initial Certificate</vt:lpstr>
      <vt:lpstr>Standard Certificate –  Exchanges</vt:lpstr>
      <vt:lpstr>Standard Certificate –  Valid Time Period</vt:lpstr>
      <vt:lpstr>Standard Certificate –  PD Activities</vt:lpstr>
      <vt:lpstr>Administrative Certificate</vt:lpstr>
      <vt:lpstr>General Administrative Endorsement </vt:lpstr>
      <vt:lpstr>Master Teaching Certificate</vt:lpstr>
      <vt:lpstr>Master Teaching Certificate</vt:lpstr>
      <vt:lpstr>School Service Personnel Certificate</vt:lpstr>
      <vt:lpstr>Substitute License</vt:lpstr>
      <vt:lpstr>Paraprofessional Approval</vt:lpstr>
      <vt:lpstr>Paraprofessional Approval</vt:lpstr>
      <vt:lpstr>Educator Licenses in Exchange for Certificates and Approvals</vt:lpstr>
      <vt:lpstr>Educator Licenses in Exchange for Certificates and Approvals</vt:lpstr>
      <vt:lpstr>License Renewal</vt:lpstr>
      <vt:lpstr>Suspended and Lapsed Certificates</vt:lpstr>
      <vt:lpstr>Suspended Licenses</vt:lpstr>
      <vt:lpstr>Lapsed Licenses</vt:lpstr>
      <vt:lpstr>Voluntary Surrender</vt:lpstr>
      <vt:lpstr>Your New Educator License</vt:lpstr>
    </vt:vector>
  </TitlesOfParts>
  <Company>ISBE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Illinois Licensure System July 1, 2013 - The Exchange of Certificates for Licenses Webinar (February 2013)</dc:title>
  <dc:creator>dwilliam</dc:creator>
  <cp:keywords>elis, licensure, training, information, webinar</cp:keywords>
  <cp:lastModifiedBy>BASTIEN VALERIE</cp:lastModifiedBy>
  <cp:revision>308</cp:revision>
  <dcterms:created xsi:type="dcterms:W3CDTF">2012-12-21T20:16:28Z</dcterms:created>
  <dcterms:modified xsi:type="dcterms:W3CDTF">2013-02-28T18:10:05Z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0x010100552988822C20F24E83D1DD5E4C131AA0</vt:lpwstr>
  </property>
  <property fmtid="{D5CDD505-2E9C-101B-9397-08002B2CF9AE}" pid="3" name="TaxKeyword">
    <vt:lpwstr>187;#Information|13cd2c4f-86b0-4c98-bd56-0a65c66c9a8c;#186;#Licensure|52f4a58e-4896-4c1c-b85b-21499b750512;#451;#Webinar|872c785b-a0d1-42dd-aaa8-eb0fa63700b6;#189;#ELIS|82edf819-5514-4ffb-af10-c0dc91eacb10;#525;#training|8ea1ac42-46ca-47d0-abf9-8818cadb3bf8</vt:lpwstr>
  </property>
</Properties>
</file>