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1.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54.xml" ContentType="application/vnd.openxmlformats-officedocument.presentationml.slide+xml"/>
  <Override PartName="/ppt/slides/slide39.xml" ContentType="application/vnd.openxmlformats-officedocument.presentationml.slide+xml"/>
  <Override PartName="/ppt/slides/slide53.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0.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6.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56"/>
  </p:notesMasterIdLst>
  <p:handoutMasterIdLst>
    <p:handoutMasterId r:id="rId57"/>
  </p:handout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6" r:id="rId36"/>
    <p:sldId id="297" r:id="rId37"/>
    <p:sldId id="298" r:id="rId38"/>
    <p:sldId id="299" r:id="rId39"/>
    <p:sldId id="290" r:id="rId40"/>
    <p:sldId id="300" r:id="rId41"/>
    <p:sldId id="304" r:id="rId42"/>
    <p:sldId id="301" r:id="rId43"/>
    <p:sldId id="302" r:id="rId44"/>
    <p:sldId id="303" r:id="rId45"/>
    <p:sldId id="305" r:id="rId46"/>
    <p:sldId id="306" r:id="rId47"/>
    <p:sldId id="308" r:id="rId48"/>
    <p:sldId id="307" r:id="rId49"/>
    <p:sldId id="291" r:id="rId50"/>
    <p:sldId id="292" r:id="rId51"/>
    <p:sldId id="293" r:id="rId52"/>
    <p:sldId id="294" r:id="rId53"/>
    <p:sldId id="295" r:id="rId54"/>
    <p:sldId id="309" r:id="rId5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9" d="100"/>
          <a:sy n="109" d="100"/>
        </p:scale>
        <p:origin x="-103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0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64"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373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373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373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3C723C5-2C14-494C-9C61-CC22D778DC6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0" hangingPunct="0">
              <a:defRPr sz="1200"/>
            </a:lvl1pPr>
          </a:lstStyle>
          <a:p>
            <a:pPr>
              <a:defRPr/>
            </a:pPr>
            <a:fld id="{E6EAFD45-AC25-4F9C-802D-552B77D77C65}" type="datetimeFigureOut">
              <a:rPr lang="en-US"/>
              <a:pPr>
                <a:defRPr/>
              </a:pPr>
              <a:t>10/22/2009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eaLnBrk="0" hangingPunct="0">
              <a:defRPr sz="1200"/>
            </a:lvl1pPr>
          </a:lstStyle>
          <a:p>
            <a:pPr>
              <a:defRPr/>
            </a:pPr>
            <a:fld id="{156EDD23-AF80-458F-9652-D2C8E5C29A3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CB74DD-0BD9-4EEF-A08C-36EA3E0290E5}"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rrowheads="1" noTextEdit="1"/>
          </p:cNvSpPr>
          <p:nvPr>
            <p:ph type="sldImg"/>
          </p:nvPr>
        </p:nvSpPr>
        <p:spPr bwMode="auto">
          <a:xfrm>
            <a:off x="1182688" y="698500"/>
            <a:ext cx="4646612" cy="3484563"/>
          </a:xfrm>
          <a:noFill/>
          <a:ln>
            <a:solidFill>
              <a:srgbClr val="000000"/>
            </a:solidFill>
            <a:miter lim="800000"/>
            <a:headEnd/>
            <a:tailEnd/>
          </a:ln>
        </p:spPr>
      </p:sp>
      <p:sp>
        <p:nvSpPr>
          <p:cNvPr id="71682" name="Rectangle 3"/>
          <p:cNvSpPr>
            <a:spLocks noGrp="1" noChangeArrowheads="1"/>
          </p:cNvSpPr>
          <p:nvPr>
            <p:ph type="body" idx="1"/>
          </p:nvPr>
        </p:nvSpPr>
        <p:spPr bwMode="auto">
          <a:xfrm>
            <a:off x="701675" y="4416425"/>
            <a:ext cx="5607050" cy="4181475"/>
          </a:xfrm>
          <a:noFill/>
        </p:spPr>
        <p:txBody>
          <a:bodyPr wrap="square" lIns="92857" tIns="46429" rIns="92857" bIns="46429"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eaLnBrk="0" hangingPunct="0">
                  <a:defRPr/>
                </a:pPr>
                <a:endParaRPr lang="en-US"/>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eaLnBrk="0" hangingPunct="0">
                  <a:defRPr/>
                </a:pPr>
                <a:endParaRPr lang="en-US"/>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0" hangingPunct="0">
                <a:defRPr/>
              </a:pPr>
              <a:endParaRPr lang="en-US"/>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eaLnBrk="0" hangingPunct="0">
                <a:defRPr/>
              </a:pPr>
              <a:endParaRPr lang="en-US"/>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eaLnBrk="0" hangingPunct="0">
                <a:defRPr/>
              </a:pPr>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eaLnBrk="0" hangingPunct="0">
                  <a:defRPr/>
                </a:pPr>
                <a:endParaRPr lang="en-US"/>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eaLnBrk="0" hangingPunct="0">
                  <a:defRPr/>
                </a:pPr>
                <a:endParaRPr lang="en-US"/>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eaLnBrk="0" hangingPunct="0">
                  <a:defRPr/>
                </a:pPr>
                <a:endParaRPr lang="en-US"/>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0" hangingPunct="0">
                  <a:defRPr/>
                </a:pPr>
                <a:endParaRPr lang="en-US"/>
              </a:p>
            </p:txBody>
          </p:sp>
        </p:grpSp>
      </p:grpSp>
      <p:sp>
        <p:nvSpPr>
          <p:cNvPr id="30736"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3073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endParaRPr lang="en-US"/>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p>
        </p:txBody>
      </p:sp>
      <p:sp>
        <p:nvSpPr>
          <p:cNvPr id="20" name="Rectangle 20"/>
          <p:cNvSpPr>
            <a:spLocks noGrp="1" noChangeArrowheads="1"/>
          </p:cNvSpPr>
          <p:nvPr>
            <p:ph type="sldNum" sz="quarter" idx="12"/>
          </p:nvPr>
        </p:nvSpPr>
        <p:spPr/>
        <p:txBody>
          <a:bodyPr/>
          <a:lstStyle>
            <a:lvl1pPr>
              <a:defRPr/>
            </a:lvl1pPr>
          </a:lstStyle>
          <a:p>
            <a:pPr>
              <a:defRPr/>
            </a:pPr>
            <a:fld id="{41AE2E1D-CA71-4485-A673-C2C5CD49176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32326154-E63F-4D47-B1E0-0BE1E98907D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7D0C566C-8904-42FE-86BE-EC476633D4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843690FE-A3E2-4048-852A-E2496394FC8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6F0720CF-50CC-4A8C-9A9E-957B1334018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E7784043-6B59-4556-BB9C-229B5840BC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B8BB4150-D379-4DF8-A471-F442E1DBBF6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fld id="{FACE1A68-9FB3-4FA0-9E19-5361160638F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fld id="{1654AADD-8989-47BB-8660-0CD92D1A57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997D5792-4E2D-471B-8772-F69C60F54F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1E277F17-0068-43EE-A487-5E266E7FAB9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29699"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eaLnBrk="0" hangingPunct="0">
                <a:defRPr/>
              </a:pPr>
              <a:endParaRPr lang="en-US"/>
            </a:p>
          </p:txBody>
        </p:sp>
        <p:sp>
          <p:nvSpPr>
            <p:cNvPr id="29700"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eaLnBrk="0" hangingPunct="0">
                <a:defRPr/>
              </a:pPr>
              <a:endParaRPr lang="en-US"/>
            </a:p>
          </p:txBody>
        </p:sp>
        <p:grpSp>
          <p:nvGrpSpPr>
            <p:cNvPr id="1034" name="Group 5"/>
            <p:cNvGrpSpPr>
              <a:grpSpLocks/>
            </p:cNvGrpSpPr>
            <p:nvPr userDrawn="1"/>
          </p:nvGrpSpPr>
          <p:grpSpPr bwMode="auto">
            <a:xfrm>
              <a:off x="0" y="4"/>
              <a:ext cx="5758" cy="4316"/>
              <a:chOff x="0" y="4"/>
              <a:chExt cx="5758" cy="4316"/>
            </a:xfrm>
          </p:grpSpPr>
          <p:sp>
            <p:nvSpPr>
              <p:cNvPr id="29702"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eaLnBrk="0" hangingPunct="0">
                  <a:defRPr/>
                </a:pPr>
                <a:endParaRPr lang="en-US"/>
              </a:p>
            </p:txBody>
          </p:sp>
          <p:sp>
            <p:nvSpPr>
              <p:cNvPr id="29703"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sp>
            <p:nvSpPr>
              <p:cNvPr id="29704"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p>
            </p:txBody>
          </p:sp>
          <p:sp>
            <p:nvSpPr>
              <p:cNvPr id="29705"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eaLnBrk="0" hangingPunct="0">
                  <a:defRPr/>
                </a:pPr>
                <a:endParaRPr lang="en-US"/>
              </a:p>
            </p:txBody>
          </p:sp>
          <p:sp>
            <p:nvSpPr>
              <p:cNvPr id="29706"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eaLnBrk="0" hangingPunct="0">
                  <a:defRPr/>
                </a:pPr>
                <a:endParaRPr lang="en-US"/>
              </a:p>
            </p:txBody>
          </p:sp>
          <p:sp>
            <p:nvSpPr>
              <p:cNvPr id="2970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0" hangingPunct="0">
                  <a:defRPr/>
                </a:pPr>
                <a:endParaRPr lang="en-US"/>
              </a:p>
            </p:txBody>
          </p:sp>
          <p:sp>
            <p:nvSpPr>
              <p:cNvPr id="29708"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eaLnBrk="0" hangingPunct="0">
                  <a:defRPr/>
                </a:pPr>
                <a:endParaRPr lang="en-US"/>
              </a:p>
            </p:txBody>
          </p:sp>
          <p:sp>
            <p:nvSpPr>
              <p:cNvPr id="29709"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eaLnBrk="0" hangingPunct="0">
                  <a:defRPr/>
                </a:pPr>
                <a:endParaRPr lang="en-US"/>
              </a:p>
            </p:txBody>
          </p:sp>
          <p:sp>
            <p:nvSpPr>
              <p:cNvPr id="2971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0" hangingPunct="0">
                  <a:defRPr/>
                </a:pPr>
                <a:endParaRPr lang="en-US"/>
              </a:p>
            </p:txBody>
          </p:sp>
        </p:grpSp>
      </p:grpSp>
      <p:sp>
        <p:nvSpPr>
          <p:cNvPr id="2971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71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1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2971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29715"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66F28F52-B8C5-4A8F-AAFD-C667D686582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sbe.net/curriculum/default.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mlkday.go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isbe.net/funding/pdf/fiscal_procedure_handbk.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isbe.net/sis/html/rcdts.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hyperlink" Target="mailto:mmangan@c" TargetMode="External"/><Relationship Id="rId2" Type="http://schemas.openxmlformats.org/officeDocument/2006/relationships/hyperlink" Target="mailto:jbaiter@isbe.net"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3600" smtClean="0"/>
              <a:t>Learn and Serve America Grant Bidders’ Conference</a:t>
            </a:r>
          </a:p>
        </p:txBody>
      </p:sp>
      <p:sp>
        <p:nvSpPr>
          <p:cNvPr id="2051" name="Rectangle 3"/>
          <p:cNvSpPr>
            <a:spLocks noGrp="1" noChangeArrowheads="1"/>
          </p:cNvSpPr>
          <p:nvPr>
            <p:ph type="subTitle" idx="1"/>
          </p:nvPr>
        </p:nvSpPr>
        <p:spPr/>
        <p:txBody>
          <a:bodyPr/>
          <a:lstStyle/>
          <a:p>
            <a:pPr eaLnBrk="1" hangingPunct="1">
              <a:defRPr/>
            </a:pPr>
            <a:r>
              <a:rPr lang="en-US" sz="2800"/>
              <a:t>Questions and Answers about the FY 2010 RFP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z="3600"/>
              <a:t>Who may serve as the LSA Grant’s fiscal agent?</a:t>
            </a:r>
          </a:p>
        </p:txBody>
      </p:sp>
      <p:sp>
        <p:nvSpPr>
          <p:cNvPr id="38915" name="Rectangle 3"/>
          <p:cNvSpPr>
            <a:spLocks noGrp="1" noChangeArrowheads="1"/>
          </p:cNvSpPr>
          <p:nvPr>
            <p:ph type="body" idx="1"/>
          </p:nvPr>
        </p:nvSpPr>
        <p:spPr/>
        <p:txBody>
          <a:bodyPr/>
          <a:lstStyle/>
          <a:p>
            <a:pPr eaLnBrk="1" hangingPunct="1">
              <a:defRPr/>
            </a:pPr>
            <a:r>
              <a:rPr lang="en-US" sz="2800"/>
              <a:t>The local education agency must serve as the fiscal agent.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z="3600"/>
              <a:t>May we participate in more than one proposal?	</a:t>
            </a:r>
          </a:p>
        </p:txBody>
      </p:sp>
      <p:sp>
        <p:nvSpPr>
          <p:cNvPr id="39939" name="Rectangle 3"/>
          <p:cNvSpPr>
            <a:spLocks noGrp="1" noChangeArrowheads="1"/>
          </p:cNvSpPr>
          <p:nvPr>
            <p:ph type="body" idx="1"/>
          </p:nvPr>
        </p:nvSpPr>
        <p:spPr/>
        <p:txBody>
          <a:bodyPr/>
          <a:lstStyle/>
          <a:p>
            <a:pPr eaLnBrk="1" hangingPunct="1">
              <a:defRPr/>
            </a:pPr>
            <a:r>
              <a:rPr lang="en-US" sz="2800"/>
              <a:t>No, eligible applicants may only participate in one LSA proposal.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sz="3200"/>
              <a:t>Our LEA has received an LSA in the past.  May we apply this year?</a:t>
            </a:r>
          </a:p>
        </p:txBody>
      </p:sp>
      <p:sp>
        <p:nvSpPr>
          <p:cNvPr id="40963" name="Rectangle 3"/>
          <p:cNvSpPr>
            <a:spLocks noGrp="1" noChangeArrowheads="1"/>
          </p:cNvSpPr>
          <p:nvPr>
            <p:ph type="body" idx="1"/>
          </p:nvPr>
        </p:nvSpPr>
        <p:spPr/>
        <p:txBody>
          <a:bodyPr/>
          <a:lstStyle/>
          <a:p>
            <a:pPr eaLnBrk="1" hangingPunct="1">
              <a:defRPr/>
            </a:pPr>
            <a:r>
              <a:rPr lang="en-US" sz="2800"/>
              <a:t>Yes, the LEA may apply, but it needs to provide justification as to why it should be provided with another three years of funding within the proposal.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sz="3600"/>
              <a:t>Are any priority considerations given to applicants?</a:t>
            </a:r>
          </a:p>
        </p:txBody>
      </p:sp>
      <p:sp>
        <p:nvSpPr>
          <p:cNvPr id="43011" name="Rectangle 3"/>
          <p:cNvSpPr>
            <a:spLocks noGrp="1" noChangeArrowheads="1"/>
          </p:cNvSpPr>
          <p:nvPr>
            <p:ph type="body" idx="1"/>
          </p:nvPr>
        </p:nvSpPr>
        <p:spPr/>
        <p:txBody>
          <a:bodyPr/>
          <a:lstStyle/>
          <a:p>
            <a:pPr eaLnBrk="1" hangingPunct="1">
              <a:defRPr/>
            </a:pPr>
            <a:r>
              <a:rPr lang="en-US" sz="2800"/>
              <a:t>Yes.  10 priority consideration points will be given to applicants proposing to serve a substantial number of students who are eligible for free or reduced-price lunches under the federal meals program.</a:t>
            </a:r>
          </a:p>
          <a:p>
            <a:pPr eaLnBrk="1" hangingPunct="1">
              <a:buFont typeface="Wingdings" pitchFamily="2" charset="2"/>
              <a:buNone/>
              <a:defRPr/>
            </a:pPr>
            <a:endParaRPr lang="en-US" sz="2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sz="3600"/>
              <a:t>Are their any additional deciding factors for proposals?</a:t>
            </a:r>
          </a:p>
        </p:txBody>
      </p:sp>
      <p:sp>
        <p:nvSpPr>
          <p:cNvPr id="44035" name="Rectangle 3"/>
          <p:cNvSpPr>
            <a:spLocks noGrp="1" noChangeArrowheads="1"/>
          </p:cNvSpPr>
          <p:nvPr>
            <p:ph type="body" idx="1"/>
          </p:nvPr>
        </p:nvSpPr>
        <p:spPr/>
        <p:txBody>
          <a:bodyPr/>
          <a:lstStyle/>
          <a:p>
            <a:pPr eaLnBrk="1" hangingPunct="1">
              <a:lnSpc>
                <a:spcPct val="90000"/>
              </a:lnSpc>
              <a:defRPr/>
            </a:pPr>
            <a:r>
              <a:rPr lang="en-US" sz="2800"/>
              <a:t>If there is not enough funding for approvable proposals and there are a number of proposals that are substantially similar the following deciding factors will be used:</a:t>
            </a:r>
          </a:p>
          <a:p>
            <a:pPr lvl="1" eaLnBrk="1" hangingPunct="1">
              <a:lnSpc>
                <a:spcPct val="90000"/>
              </a:lnSpc>
              <a:defRPr/>
            </a:pPr>
            <a:r>
              <a:rPr lang="en-US" sz="2400"/>
              <a:t>A focus on environmental projects, or</a:t>
            </a:r>
          </a:p>
          <a:p>
            <a:pPr lvl="1" eaLnBrk="1" hangingPunct="1">
              <a:lnSpc>
                <a:spcPct val="90000"/>
              </a:lnSpc>
              <a:defRPr/>
            </a:pPr>
            <a:r>
              <a:rPr lang="en-US" sz="2400"/>
              <a:t>Local board of education adoption of a resolution endorsing service-learning as an approved instructional strategy was included with the proposal.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z="3600"/>
              <a:t>What are the amount of the grant awards available?</a:t>
            </a:r>
          </a:p>
        </p:txBody>
      </p:sp>
      <p:sp>
        <p:nvSpPr>
          <p:cNvPr id="45059" name="Rectangle 3"/>
          <p:cNvSpPr>
            <a:spLocks noGrp="1" noChangeArrowheads="1"/>
          </p:cNvSpPr>
          <p:nvPr>
            <p:ph type="body" idx="1"/>
          </p:nvPr>
        </p:nvSpPr>
        <p:spPr/>
        <p:txBody>
          <a:bodyPr/>
          <a:lstStyle/>
          <a:p>
            <a:pPr eaLnBrk="1" hangingPunct="1">
              <a:lnSpc>
                <a:spcPct val="90000"/>
              </a:lnSpc>
              <a:defRPr/>
            </a:pPr>
            <a:r>
              <a:rPr lang="en-US" sz="2800"/>
              <a:t>It is anticipated that approximately $522,000 will be available for all LSA grants</a:t>
            </a:r>
          </a:p>
          <a:p>
            <a:pPr eaLnBrk="1" hangingPunct="1">
              <a:lnSpc>
                <a:spcPct val="90000"/>
              </a:lnSpc>
              <a:defRPr/>
            </a:pPr>
            <a:r>
              <a:rPr lang="en-US" sz="2800"/>
              <a:t>Planning grants will range from $3,000 to $5,000 each.</a:t>
            </a:r>
          </a:p>
          <a:p>
            <a:pPr eaLnBrk="1" hangingPunct="1">
              <a:lnSpc>
                <a:spcPct val="90000"/>
              </a:lnSpc>
              <a:defRPr/>
            </a:pPr>
            <a:r>
              <a:rPr lang="en-US" sz="2800"/>
              <a:t>Implementation, expansion, and operation grants are expected to be $10,000; however, the final grant award will be dependent upon the proposed activities and other special circumstances defined within the proposal.</a:t>
            </a:r>
          </a:p>
          <a:p>
            <a:pPr eaLnBrk="1" hangingPunct="1">
              <a:lnSpc>
                <a:spcPct val="90000"/>
              </a:lnSpc>
              <a:defRPr/>
            </a:pPr>
            <a:endParaRPr lang="en-US" sz="2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sz="3600"/>
              <a:t>Is a Letter of Intent required</a:t>
            </a:r>
          </a:p>
        </p:txBody>
      </p:sp>
      <p:sp>
        <p:nvSpPr>
          <p:cNvPr id="46083" name="Rectangle 3"/>
          <p:cNvSpPr>
            <a:spLocks noGrp="1" noChangeArrowheads="1"/>
          </p:cNvSpPr>
          <p:nvPr>
            <p:ph type="body" idx="1"/>
          </p:nvPr>
        </p:nvSpPr>
        <p:spPr/>
        <p:txBody>
          <a:bodyPr/>
          <a:lstStyle/>
          <a:p>
            <a:pPr eaLnBrk="1" hangingPunct="1">
              <a:defRPr/>
            </a:pPr>
            <a:r>
              <a:rPr lang="en-US"/>
              <a:t>No, no letters of intent are required for this grant.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sz="3600"/>
              <a:t>What are the time frames of the grant?</a:t>
            </a:r>
          </a:p>
        </p:txBody>
      </p:sp>
      <p:sp>
        <p:nvSpPr>
          <p:cNvPr id="47107" name="Rectangle 3"/>
          <p:cNvSpPr>
            <a:spLocks noGrp="1" noChangeArrowheads="1"/>
          </p:cNvSpPr>
          <p:nvPr>
            <p:ph type="body" idx="1"/>
          </p:nvPr>
        </p:nvSpPr>
        <p:spPr/>
        <p:txBody>
          <a:bodyPr/>
          <a:lstStyle/>
          <a:p>
            <a:pPr eaLnBrk="1" hangingPunct="1">
              <a:lnSpc>
                <a:spcPct val="90000"/>
              </a:lnSpc>
              <a:defRPr/>
            </a:pPr>
            <a:r>
              <a:rPr lang="en-US" sz="2800"/>
              <a:t>The grant period will begin no sooner than November 15, 2009 and will extend from the execution date of the grant until August 30, 2010.</a:t>
            </a:r>
          </a:p>
          <a:p>
            <a:pPr eaLnBrk="1" hangingPunct="1">
              <a:lnSpc>
                <a:spcPct val="90000"/>
              </a:lnSpc>
              <a:defRPr/>
            </a:pPr>
            <a:r>
              <a:rPr lang="en-US" sz="2800"/>
              <a:t>Funding for two additional years is contingent upon receipt of sufficient funds from the Federal Corporation for National and Community Service and the grantee’s satisfactory progress in the preceding grant period.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sz="3600"/>
              <a:t>Is there a bidder’s conference?</a:t>
            </a:r>
          </a:p>
        </p:txBody>
      </p:sp>
      <p:sp>
        <p:nvSpPr>
          <p:cNvPr id="48131" name="Rectangle 3"/>
          <p:cNvSpPr>
            <a:spLocks noGrp="1" noChangeArrowheads="1"/>
          </p:cNvSpPr>
          <p:nvPr>
            <p:ph type="body" idx="1"/>
          </p:nvPr>
        </p:nvSpPr>
        <p:spPr/>
        <p:txBody>
          <a:bodyPr/>
          <a:lstStyle/>
          <a:p>
            <a:pPr eaLnBrk="1" hangingPunct="1">
              <a:lnSpc>
                <a:spcPct val="90000"/>
              </a:lnSpc>
              <a:defRPr/>
            </a:pPr>
            <a:r>
              <a:rPr lang="en-US" sz="2400"/>
              <a:t>The online bidder’s conference will be held on October 19, 2009.  Information for the conference will be housed here </a:t>
            </a:r>
            <a:r>
              <a:rPr lang="en-US" sz="2400">
                <a:hlinkClick r:id="rId2"/>
              </a:rPr>
              <a:t>http://www.isbe.net/curriculum/default.htm</a:t>
            </a:r>
            <a:r>
              <a:rPr lang="en-US" sz="2400"/>
              <a:t> after the conference has ended.</a:t>
            </a:r>
          </a:p>
          <a:p>
            <a:pPr eaLnBrk="1" hangingPunct="1">
              <a:lnSpc>
                <a:spcPct val="90000"/>
              </a:lnSpc>
              <a:defRPr/>
            </a:pPr>
            <a:r>
              <a:rPr lang="en-US" sz="2400"/>
              <a:t>Applicants should carefully review the bidder’s conference before submitting a response to the RFP.</a:t>
            </a:r>
          </a:p>
          <a:p>
            <a:pPr eaLnBrk="1" hangingPunct="1">
              <a:lnSpc>
                <a:spcPct val="90000"/>
              </a:lnSpc>
              <a:defRPr/>
            </a:pPr>
            <a:r>
              <a:rPr lang="en-US" sz="2400"/>
              <a:t>Should the conditions of the RFP change, the State Board of Education will post the changes at </a:t>
            </a:r>
            <a:r>
              <a:rPr lang="en-US" sz="2400">
                <a:hlinkClick r:id="rId2"/>
              </a:rPr>
              <a:t>http://www.isbe.net/curriculum/default.htm</a:t>
            </a:r>
            <a:endParaRPr lang="en-US" sz="2400"/>
          </a:p>
          <a:p>
            <a:pPr eaLnBrk="1" hangingPunct="1">
              <a:lnSpc>
                <a:spcPct val="90000"/>
              </a:lnSpc>
              <a:buFont typeface="Wingdings" pitchFamily="2" charset="2"/>
              <a:buNone/>
              <a:defRPr/>
            </a:pPr>
            <a:endParaRPr lang="en-US" sz="2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sz="3600"/>
              <a:t>What are the program specifications for the RFP?</a:t>
            </a:r>
          </a:p>
        </p:txBody>
      </p:sp>
      <p:sp>
        <p:nvSpPr>
          <p:cNvPr id="49155" name="Rectangle 3"/>
          <p:cNvSpPr>
            <a:spLocks noGrp="1" noChangeArrowheads="1"/>
          </p:cNvSpPr>
          <p:nvPr>
            <p:ph type="body" idx="1"/>
          </p:nvPr>
        </p:nvSpPr>
        <p:spPr/>
        <p:txBody>
          <a:bodyPr/>
          <a:lstStyle/>
          <a:p>
            <a:pPr eaLnBrk="1" hangingPunct="1">
              <a:defRPr/>
            </a:pPr>
            <a:r>
              <a:rPr lang="en-US" sz="2800"/>
              <a:t>Overall</a:t>
            </a:r>
          </a:p>
          <a:p>
            <a:pPr lvl="1" eaLnBrk="1" hangingPunct="1">
              <a:defRPr/>
            </a:pPr>
            <a:r>
              <a:rPr lang="en-US" sz="2400"/>
              <a:t>Applicants may request funds to Plan or to Implement, Operate, or Expand K-12 school-based service learning initiatives.  Definitions for each of these proposals can be found on page 4 of the RFP.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z="3600"/>
              <a:t>What is the Purpose of the Learn and Serve America Grant</a:t>
            </a:r>
          </a:p>
        </p:txBody>
      </p:sp>
      <p:sp>
        <p:nvSpPr>
          <p:cNvPr id="31747" name="Rectangle 3"/>
          <p:cNvSpPr>
            <a:spLocks noGrp="1" noChangeArrowheads="1"/>
          </p:cNvSpPr>
          <p:nvPr>
            <p:ph type="body" idx="1"/>
          </p:nvPr>
        </p:nvSpPr>
        <p:spPr/>
        <p:txBody>
          <a:bodyPr/>
          <a:lstStyle/>
          <a:p>
            <a:pPr eaLnBrk="1" hangingPunct="1">
              <a:defRPr/>
            </a:pPr>
            <a:r>
              <a:rPr lang="en-US" sz="2800"/>
              <a:t>To encourage the use of service-learning as a teaching methodology by supporting the development of high-quality service-learning projects in elementary, middle, and secondary schools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sz="3200"/>
              <a:t>What are the program specifications for the RFP (cont)?</a:t>
            </a:r>
          </a:p>
        </p:txBody>
      </p:sp>
      <p:sp>
        <p:nvSpPr>
          <p:cNvPr id="50179" name="Rectangle 3"/>
          <p:cNvSpPr>
            <a:spLocks noGrp="1" noChangeArrowheads="1"/>
          </p:cNvSpPr>
          <p:nvPr>
            <p:ph type="body" idx="1"/>
          </p:nvPr>
        </p:nvSpPr>
        <p:spPr/>
        <p:txBody>
          <a:bodyPr/>
          <a:lstStyle/>
          <a:p>
            <a:pPr lvl="1" eaLnBrk="1" hangingPunct="1">
              <a:lnSpc>
                <a:spcPct val="90000"/>
              </a:lnSpc>
              <a:defRPr/>
            </a:pPr>
            <a:r>
              <a:rPr lang="en-US" sz="2400"/>
              <a:t>Establish learning objectives for their service-learning projects that align with the Illinois Learning Standards.  Programs may also address Illinois Career Development Competencies, Illinois Social/Emotional Learning Standards, individualized education programs, or individual optional education plans (see Attachment 3 in RFP);</a:t>
            </a:r>
          </a:p>
          <a:p>
            <a:pPr lvl="1" eaLnBrk="1" hangingPunct="1">
              <a:lnSpc>
                <a:spcPct val="90000"/>
              </a:lnSpc>
              <a:defRPr/>
            </a:pPr>
            <a:r>
              <a:rPr lang="en-US" sz="2400"/>
              <a:t>Include provisions for continuous program improvement in terms of the criteria established in the </a:t>
            </a:r>
            <a:r>
              <a:rPr lang="en-US" sz="2400" i="1"/>
              <a:t>Illinois</a:t>
            </a:r>
            <a:r>
              <a:rPr lang="en-US" sz="2400"/>
              <a:t> </a:t>
            </a:r>
            <a:r>
              <a:rPr lang="en-US" sz="2400" i="1"/>
              <a:t>Service-Learning Readiness Rubric</a:t>
            </a:r>
            <a:r>
              <a:rPr lang="en-US" sz="2400"/>
              <a:t> (see Appendix A in RFP);</a:t>
            </a:r>
          </a:p>
          <a:p>
            <a:pPr eaLnBrk="1" hangingPunct="1">
              <a:lnSpc>
                <a:spcPct val="90000"/>
              </a:lnSpc>
              <a:defRPr/>
            </a:pPr>
            <a:endParaRPr lang="en-US" sz="2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sz="3200"/>
              <a:t>What are the program specifications for the RFP (cont)?</a:t>
            </a:r>
          </a:p>
        </p:txBody>
      </p:sp>
      <p:sp>
        <p:nvSpPr>
          <p:cNvPr id="51203" name="Rectangle 3"/>
          <p:cNvSpPr>
            <a:spLocks noGrp="1" noChangeArrowheads="1"/>
          </p:cNvSpPr>
          <p:nvPr>
            <p:ph type="body" idx="1"/>
          </p:nvPr>
        </p:nvSpPr>
        <p:spPr/>
        <p:txBody>
          <a:bodyPr/>
          <a:lstStyle/>
          <a:p>
            <a:pPr lvl="1" eaLnBrk="1" hangingPunct="1">
              <a:defRPr/>
            </a:pPr>
            <a:r>
              <a:rPr lang="en-US" sz="2400"/>
              <a:t>Include budgetary provisions for staff and students to participate in ISBE-sponsored service-learning conferences and workshops, including the annual Illinois State-Wide Service-Learning Conference; and</a:t>
            </a:r>
          </a:p>
          <a:p>
            <a:pPr lvl="1" eaLnBrk="1" hangingPunct="1">
              <a:defRPr/>
            </a:pPr>
            <a:r>
              <a:rPr lang="en-US" sz="2400"/>
              <a:t>Agree to cooperate with ISBE in meeting its reporting responsibilities by participating in online surveys in spring and fall as well as any other reports or external evaluations that the federal government requires of the grant.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sz="3200"/>
              <a:t>What are the program specifications for the RFP (cont)?</a:t>
            </a:r>
          </a:p>
        </p:txBody>
      </p:sp>
      <p:sp>
        <p:nvSpPr>
          <p:cNvPr id="52227" name="Rectangle 3"/>
          <p:cNvSpPr>
            <a:spLocks noGrp="1" noChangeArrowheads="1"/>
          </p:cNvSpPr>
          <p:nvPr>
            <p:ph type="body" idx="1"/>
          </p:nvPr>
        </p:nvSpPr>
        <p:spPr/>
        <p:txBody>
          <a:bodyPr/>
          <a:lstStyle/>
          <a:p>
            <a:pPr eaLnBrk="1" hangingPunct="1">
              <a:lnSpc>
                <a:spcPct val="90000"/>
              </a:lnSpc>
              <a:defRPr/>
            </a:pPr>
            <a:r>
              <a:rPr lang="en-US" sz="2400"/>
              <a:t>Needs and Activities	</a:t>
            </a:r>
          </a:p>
          <a:p>
            <a:pPr lvl="1" eaLnBrk="1" hangingPunct="1">
              <a:lnSpc>
                <a:spcPct val="90000"/>
              </a:lnSpc>
              <a:defRPr/>
            </a:pPr>
            <a:r>
              <a:rPr lang="en-US" sz="2200"/>
              <a:t>service-learning will be incorporated as an essential component in curriculum and instruction;</a:t>
            </a:r>
          </a:p>
          <a:p>
            <a:pPr lvl="1" eaLnBrk="1" hangingPunct="1">
              <a:lnSpc>
                <a:spcPct val="90000"/>
              </a:lnSpc>
              <a:defRPr/>
            </a:pPr>
            <a:r>
              <a:rPr lang="en-US" sz="2200"/>
              <a:t>service-learning will be aligned with Illinois Learning Standards or students’ individualized education programs; service-learning will be provided for students, teachers and adult volunteers to collaborate in program planning, implementation and evaluation; and </a:t>
            </a:r>
          </a:p>
          <a:p>
            <a:pPr lvl="1" eaLnBrk="1" hangingPunct="1">
              <a:lnSpc>
                <a:spcPct val="90000"/>
              </a:lnSpc>
              <a:defRPr/>
            </a:pPr>
            <a:r>
              <a:rPr lang="en-US" sz="2200"/>
              <a:t>the impact of the service-learning project on student learning and community needs will be documented and measured.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sz="3200"/>
              <a:t>What are the program specifications for the RFP (cont)?</a:t>
            </a:r>
          </a:p>
        </p:txBody>
      </p:sp>
      <p:sp>
        <p:nvSpPr>
          <p:cNvPr id="53251" name="Rectangle 3"/>
          <p:cNvSpPr>
            <a:spLocks noGrp="1" noChangeArrowheads="1"/>
          </p:cNvSpPr>
          <p:nvPr>
            <p:ph type="body" idx="1"/>
          </p:nvPr>
        </p:nvSpPr>
        <p:spPr/>
        <p:txBody>
          <a:bodyPr/>
          <a:lstStyle/>
          <a:p>
            <a:pPr lvl="1" eaLnBrk="1" hangingPunct="1">
              <a:defRPr/>
            </a:pPr>
            <a:r>
              <a:rPr lang="en-US"/>
              <a:t>Each applicant must address how it will promote service on Dr. Martin Luther King, Jr., Day (third Monday in January) as part of the “A Day On, Not a Day Off” celebration.  </a:t>
            </a:r>
          </a:p>
          <a:p>
            <a:pPr lvl="1" eaLnBrk="1" hangingPunct="1">
              <a:defRPr/>
            </a:pPr>
            <a:r>
              <a:rPr lang="en-US"/>
              <a:t>Applicants are advised to review the toolkit and other resources available about the event at </a:t>
            </a:r>
            <a:r>
              <a:rPr lang="en-US">
                <a:hlinkClick r:id="rId2"/>
              </a:rPr>
              <a:t>www.mlkday.gov</a:t>
            </a:r>
            <a:r>
              <a:rPr lang="en-US"/>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sz="3200"/>
              <a:t>What are the program specifications for the RFP (cont)?</a:t>
            </a:r>
          </a:p>
        </p:txBody>
      </p:sp>
      <p:sp>
        <p:nvSpPr>
          <p:cNvPr id="54275" name="Rectangle 3"/>
          <p:cNvSpPr>
            <a:spLocks noGrp="1" noChangeArrowheads="1"/>
          </p:cNvSpPr>
          <p:nvPr>
            <p:ph type="body" idx="1"/>
          </p:nvPr>
        </p:nvSpPr>
        <p:spPr>
          <a:xfrm>
            <a:off x="1066800" y="1981200"/>
            <a:ext cx="7620000" cy="4648200"/>
          </a:xfrm>
        </p:spPr>
        <p:txBody>
          <a:bodyPr/>
          <a:lstStyle/>
          <a:p>
            <a:pPr eaLnBrk="1" hangingPunct="1">
              <a:lnSpc>
                <a:spcPct val="80000"/>
              </a:lnSpc>
              <a:defRPr/>
            </a:pPr>
            <a:r>
              <a:rPr lang="en-US" sz="2200" b="1"/>
              <a:t>Developing Participants</a:t>
            </a:r>
            <a:r>
              <a:rPr lang="en-US" sz="2000"/>
              <a:t> </a:t>
            </a:r>
          </a:p>
          <a:p>
            <a:pPr lvl="1" eaLnBrk="1" hangingPunct="1">
              <a:lnSpc>
                <a:spcPct val="80000"/>
              </a:lnSpc>
              <a:defRPr/>
            </a:pPr>
            <a:r>
              <a:rPr lang="en-US" sz="2100"/>
              <a:t>Each applicant is required to describe the specific goals and activities of its initiative that are intended to foster civic mindedness and develop student leadership competencies, including the process for engaging broad-based student participation in the project’s planning, implementation, operation and evaluation.  </a:t>
            </a:r>
          </a:p>
          <a:p>
            <a:pPr lvl="1" eaLnBrk="1" hangingPunct="1">
              <a:lnSpc>
                <a:spcPct val="80000"/>
              </a:lnSpc>
              <a:defRPr/>
            </a:pPr>
            <a:r>
              <a:rPr lang="en-US" sz="2100"/>
              <a:t>The narrative must include plans for ensuring that students have opportunities to serve and learn in diverse student teams and diverse community settings.</a:t>
            </a:r>
          </a:p>
          <a:p>
            <a:pPr lvl="1" eaLnBrk="1" hangingPunct="1">
              <a:lnSpc>
                <a:spcPct val="80000"/>
              </a:lnSpc>
              <a:defRPr/>
            </a:pPr>
            <a:r>
              <a:rPr lang="en-US" sz="2100"/>
              <a:t>All services and programs provided under this grant must be made available to students (as well as their teachers, if appropriate) who attend private or home schools within the area served by the grantee (see RFP Attachment 7).</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sz="3200"/>
              <a:t>What are the program specifications for the RFP (cont)?</a:t>
            </a:r>
          </a:p>
        </p:txBody>
      </p:sp>
      <p:sp>
        <p:nvSpPr>
          <p:cNvPr id="55299" name="Rectangle 3"/>
          <p:cNvSpPr>
            <a:spLocks noGrp="1" noChangeArrowheads="1"/>
          </p:cNvSpPr>
          <p:nvPr>
            <p:ph type="body" idx="1"/>
          </p:nvPr>
        </p:nvSpPr>
        <p:spPr/>
        <p:txBody>
          <a:bodyPr/>
          <a:lstStyle/>
          <a:p>
            <a:pPr eaLnBrk="1" hangingPunct="1">
              <a:defRPr/>
            </a:pPr>
            <a:r>
              <a:rPr lang="en-US" sz="2400"/>
              <a:t>Organizational Capacity</a:t>
            </a:r>
          </a:p>
          <a:p>
            <a:pPr lvl="1" eaLnBrk="1" hangingPunct="1">
              <a:defRPr/>
            </a:pPr>
            <a:r>
              <a:rPr lang="en-US" sz="2400"/>
              <a:t>The proposal should also describe the plan for coordinating the activities of all the teachers, students and community representatives involved in project planning and implementation, the steps that will be taken to prepare them to assume their roles, and any previous accomplishments of the organization in developing service-learning or school-community partnerships.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z="3200"/>
              <a:t>What are the program specifications for the RFP (cont)?</a:t>
            </a:r>
          </a:p>
        </p:txBody>
      </p:sp>
      <p:sp>
        <p:nvSpPr>
          <p:cNvPr id="56323" name="Rectangle 3"/>
          <p:cNvSpPr>
            <a:spLocks noGrp="1" noChangeArrowheads="1"/>
          </p:cNvSpPr>
          <p:nvPr>
            <p:ph type="body" idx="1"/>
          </p:nvPr>
        </p:nvSpPr>
        <p:spPr/>
        <p:txBody>
          <a:bodyPr/>
          <a:lstStyle/>
          <a:p>
            <a:pPr eaLnBrk="1" hangingPunct="1">
              <a:lnSpc>
                <a:spcPct val="90000"/>
              </a:lnSpc>
              <a:defRPr/>
            </a:pPr>
            <a:r>
              <a:rPr lang="en-US" sz="2800"/>
              <a:t>Evaluation</a:t>
            </a:r>
          </a:p>
          <a:p>
            <a:pPr lvl="1" eaLnBrk="1" hangingPunct="1">
              <a:lnSpc>
                <a:spcPct val="90000"/>
              </a:lnSpc>
              <a:defRPr/>
            </a:pPr>
            <a:r>
              <a:rPr lang="en-US" sz="2400"/>
              <a:t>The data collected and the methods used should allow the grantee to assess the effectiveness of the program’s management, the quality of services provided, and the satisfaction of both the participants in and recipients of the service.</a:t>
            </a:r>
          </a:p>
          <a:p>
            <a:pPr lvl="1" eaLnBrk="1" hangingPunct="1">
              <a:lnSpc>
                <a:spcPct val="90000"/>
              </a:lnSpc>
              <a:defRPr/>
            </a:pPr>
            <a:r>
              <a:rPr lang="en-US" sz="2400"/>
              <a:t>The grantee may conduct this evaluation itself or arrange for an independent evaluator to complete the work. </a:t>
            </a:r>
          </a:p>
          <a:p>
            <a:pPr lvl="1" eaLnBrk="1" hangingPunct="1">
              <a:lnSpc>
                <a:spcPct val="90000"/>
              </a:lnSpc>
              <a:defRPr/>
            </a:pPr>
            <a:r>
              <a:rPr lang="en-US" sz="2400"/>
              <a:t>More information about evaluation can be found on page 7 of the RFP.</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sz="3600"/>
              <a:t>Statewide Evaluation</a:t>
            </a:r>
          </a:p>
        </p:txBody>
      </p:sp>
      <p:sp>
        <p:nvSpPr>
          <p:cNvPr id="57347" name="Rectangle 3"/>
          <p:cNvSpPr>
            <a:spLocks noGrp="1" noChangeArrowheads="1"/>
          </p:cNvSpPr>
          <p:nvPr>
            <p:ph type="body" idx="1"/>
          </p:nvPr>
        </p:nvSpPr>
        <p:spPr/>
        <p:txBody>
          <a:bodyPr/>
          <a:lstStyle/>
          <a:p>
            <a:pPr eaLnBrk="1" hangingPunct="1">
              <a:defRPr/>
            </a:pPr>
            <a:r>
              <a:rPr lang="en-US" sz="2800"/>
              <a:t>Each grantee will be expected to participate in the statewide evaluation, as directed by the State Board of Education or an independent evaluator hired by the agency.</a:t>
            </a:r>
          </a:p>
          <a:p>
            <a:pPr eaLnBrk="1" hangingPunct="1">
              <a:defRPr/>
            </a:pPr>
            <a:r>
              <a:rPr lang="en-US" sz="2800"/>
              <a:t>The evaluation will be based upon five evaluation questions found on page 8 of the RFP.</a:t>
            </a:r>
            <a:r>
              <a:rPr lang="en-US"/>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en-US" sz="3600"/>
              <a:t>Is there is sustainability requirement to the grant?</a:t>
            </a:r>
          </a:p>
        </p:txBody>
      </p:sp>
      <p:sp>
        <p:nvSpPr>
          <p:cNvPr id="58371" name="Rectangle 3"/>
          <p:cNvSpPr>
            <a:spLocks noGrp="1" noChangeArrowheads="1"/>
          </p:cNvSpPr>
          <p:nvPr>
            <p:ph type="body" idx="1"/>
          </p:nvPr>
        </p:nvSpPr>
        <p:spPr/>
        <p:txBody>
          <a:bodyPr/>
          <a:lstStyle/>
          <a:p>
            <a:pPr eaLnBrk="1" hangingPunct="1">
              <a:defRPr/>
            </a:pPr>
            <a:r>
              <a:rPr lang="en-US"/>
              <a:t>Yes. Applicants are required to include plans to sustain an increasing share of the costs beyond the third year of their grant from local resources or alternative sources of external support within their proposal.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n-US" sz="3600"/>
              <a:t>Is there a matching component to the grant?</a:t>
            </a:r>
          </a:p>
        </p:txBody>
      </p:sp>
      <p:sp>
        <p:nvSpPr>
          <p:cNvPr id="59395" name="Rectangle 3"/>
          <p:cNvSpPr>
            <a:spLocks noGrp="1" noChangeArrowheads="1"/>
          </p:cNvSpPr>
          <p:nvPr>
            <p:ph type="body" idx="1"/>
          </p:nvPr>
        </p:nvSpPr>
        <p:spPr/>
        <p:txBody>
          <a:bodyPr/>
          <a:lstStyle/>
          <a:p>
            <a:pPr eaLnBrk="1" hangingPunct="1">
              <a:defRPr/>
            </a:pPr>
            <a:r>
              <a:rPr lang="en-US"/>
              <a:t>Yes.  All applicants must provide a local match of at least $1.20 for every $1.00 of the grant award.  </a:t>
            </a:r>
          </a:p>
          <a:p>
            <a:pPr eaLnBrk="1" hangingPunct="1">
              <a:defRPr/>
            </a:pPr>
            <a:r>
              <a:rPr lang="en-US"/>
              <a:t>The local share may be a payment in cash or in-kind, including facilities, equipment, or services.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z="2800"/>
              <a:t>Definition of Service Learning (according to National and Community Service Trust Act of 1993)</a:t>
            </a:r>
            <a:r>
              <a:rPr lang="en-US" sz="4000"/>
              <a:t>	</a:t>
            </a:r>
          </a:p>
        </p:txBody>
      </p:sp>
      <p:sp>
        <p:nvSpPr>
          <p:cNvPr id="32771" name="Rectangle 3"/>
          <p:cNvSpPr>
            <a:spLocks noGrp="1" noChangeArrowheads="1"/>
          </p:cNvSpPr>
          <p:nvPr>
            <p:ph type="body" idx="1"/>
          </p:nvPr>
        </p:nvSpPr>
        <p:spPr/>
        <p:txBody>
          <a:bodyPr/>
          <a:lstStyle/>
          <a:p>
            <a:pPr eaLnBrk="1" hangingPunct="1">
              <a:lnSpc>
                <a:spcPct val="90000"/>
              </a:lnSpc>
              <a:defRPr/>
            </a:pPr>
            <a:r>
              <a:rPr lang="en-US" sz="2800"/>
              <a:t>An educational method that:</a:t>
            </a:r>
          </a:p>
          <a:p>
            <a:pPr lvl="1" eaLnBrk="1" hangingPunct="1">
              <a:lnSpc>
                <a:spcPct val="90000"/>
              </a:lnSpc>
              <a:defRPr/>
            </a:pPr>
            <a:r>
              <a:rPr lang="en-US" sz="2400"/>
              <a:t>Is conducted in and meets the needs of a community</a:t>
            </a:r>
          </a:p>
          <a:p>
            <a:pPr lvl="1" eaLnBrk="1" hangingPunct="1">
              <a:lnSpc>
                <a:spcPct val="90000"/>
              </a:lnSpc>
              <a:defRPr/>
            </a:pPr>
            <a:r>
              <a:rPr lang="en-US" sz="2400"/>
              <a:t>Is coordinated with an elementary or secondary school within the community</a:t>
            </a:r>
          </a:p>
          <a:p>
            <a:pPr lvl="1" eaLnBrk="1" hangingPunct="1">
              <a:lnSpc>
                <a:spcPct val="90000"/>
              </a:lnSpc>
              <a:defRPr/>
            </a:pPr>
            <a:r>
              <a:rPr lang="en-US" sz="2400"/>
              <a:t>Helps foster civic responsibility</a:t>
            </a:r>
          </a:p>
          <a:p>
            <a:pPr lvl="1" eaLnBrk="1" hangingPunct="1">
              <a:lnSpc>
                <a:spcPct val="90000"/>
              </a:lnSpc>
              <a:defRPr/>
            </a:pPr>
            <a:r>
              <a:rPr lang="en-US" sz="2400"/>
              <a:t>Is integrated into and enhances the academic curriculum of the students; and</a:t>
            </a:r>
          </a:p>
          <a:p>
            <a:pPr lvl="1" eaLnBrk="1" hangingPunct="1">
              <a:lnSpc>
                <a:spcPct val="90000"/>
              </a:lnSpc>
              <a:defRPr/>
            </a:pPr>
            <a:r>
              <a:rPr lang="en-US" sz="2400"/>
              <a:t>Provides structured time for the students to reflect on the service experience.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defRPr/>
            </a:pPr>
            <a:r>
              <a:rPr lang="en-US" sz="3600"/>
              <a:t>Are there limitations on the use of grant funds?</a:t>
            </a:r>
          </a:p>
        </p:txBody>
      </p:sp>
      <p:sp>
        <p:nvSpPr>
          <p:cNvPr id="60419" name="Rectangle 3"/>
          <p:cNvSpPr>
            <a:spLocks noGrp="1" noChangeArrowheads="1"/>
          </p:cNvSpPr>
          <p:nvPr>
            <p:ph type="body" idx="1"/>
          </p:nvPr>
        </p:nvSpPr>
        <p:spPr/>
        <p:txBody>
          <a:bodyPr/>
          <a:lstStyle/>
          <a:p>
            <a:pPr eaLnBrk="1" hangingPunct="1">
              <a:lnSpc>
                <a:spcPct val="90000"/>
              </a:lnSpc>
              <a:defRPr/>
            </a:pPr>
            <a:r>
              <a:rPr lang="en-US" sz="2200"/>
              <a:t>Yes.  Grant funds are limited to the following:</a:t>
            </a:r>
          </a:p>
          <a:p>
            <a:pPr lvl="1" eaLnBrk="1" hangingPunct="1">
              <a:lnSpc>
                <a:spcPct val="90000"/>
              </a:lnSpc>
              <a:defRPr/>
            </a:pPr>
            <a:r>
              <a:rPr lang="en-US" sz="2200"/>
              <a:t>development and conduct of teacher and student training in service-learning;</a:t>
            </a:r>
          </a:p>
          <a:p>
            <a:pPr lvl="1" eaLnBrk="1" hangingPunct="1">
              <a:lnSpc>
                <a:spcPct val="90000"/>
              </a:lnSpc>
              <a:defRPr/>
            </a:pPr>
            <a:r>
              <a:rPr lang="en-US" sz="2200"/>
              <a:t>development, implementation, and integration of service-learning with Illinois teaching and learning standards;</a:t>
            </a:r>
          </a:p>
          <a:p>
            <a:pPr lvl="1" eaLnBrk="1" hangingPunct="1">
              <a:lnSpc>
                <a:spcPct val="90000"/>
              </a:lnSpc>
              <a:defRPr/>
            </a:pPr>
            <a:r>
              <a:rPr lang="en-US" sz="2200"/>
              <a:t>formation of broad-based, school-community partnerships to develop diverse school-based service-learning initiatives;</a:t>
            </a:r>
          </a:p>
          <a:p>
            <a:pPr lvl="1" eaLnBrk="1" hangingPunct="1">
              <a:lnSpc>
                <a:spcPct val="90000"/>
              </a:lnSpc>
              <a:defRPr/>
            </a:pPr>
            <a:r>
              <a:rPr lang="en-US" sz="2200"/>
              <a:t>supervision of student service providers by qualified individuals (e.g., certified teachers and teacher aides) while these students are engaged in service-learning activities;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sz="3600"/>
              <a:t>Are there limitations on the use of grant funds? (cont)</a:t>
            </a:r>
          </a:p>
        </p:txBody>
      </p:sp>
      <p:sp>
        <p:nvSpPr>
          <p:cNvPr id="61443" name="Rectangle 3"/>
          <p:cNvSpPr>
            <a:spLocks noGrp="1" noChangeArrowheads="1"/>
          </p:cNvSpPr>
          <p:nvPr>
            <p:ph type="body" idx="1"/>
          </p:nvPr>
        </p:nvSpPr>
        <p:spPr/>
        <p:txBody>
          <a:bodyPr/>
          <a:lstStyle/>
          <a:p>
            <a:pPr lvl="1" eaLnBrk="1" hangingPunct="1">
              <a:lnSpc>
                <a:spcPct val="90000"/>
              </a:lnSpc>
              <a:defRPr/>
            </a:pPr>
            <a:r>
              <a:rPr lang="en-US" sz="2400"/>
              <a:t>costs of hiring substitute teachers to replace regular teachers involved in the service-learning project;</a:t>
            </a:r>
          </a:p>
          <a:p>
            <a:pPr lvl="1" eaLnBrk="1" hangingPunct="1">
              <a:lnSpc>
                <a:spcPct val="90000"/>
              </a:lnSpc>
              <a:defRPr/>
            </a:pPr>
            <a:r>
              <a:rPr lang="en-US" sz="2400"/>
              <a:t>consultant services, not to exceed $300 per day, inclusive of indirect expenses, travel, supplies, etc.;</a:t>
            </a:r>
          </a:p>
          <a:p>
            <a:pPr lvl="1" eaLnBrk="1" hangingPunct="1">
              <a:lnSpc>
                <a:spcPct val="90000"/>
              </a:lnSpc>
              <a:defRPr/>
            </a:pPr>
            <a:r>
              <a:rPr lang="en-US" sz="2400"/>
              <a:t>in-state travel; or</a:t>
            </a:r>
          </a:p>
          <a:p>
            <a:pPr lvl="1" eaLnBrk="1" hangingPunct="1">
              <a:lnSpc>
                <a:spcPct val="90000"/>
              </a:lnSpc>
              <a:defRPr/>
            </a:pPr>
            <a:r>
              <a:rPr lang="en-US" sz="2400"/>
              <a:t>reimbursement for student service provider travel, food, and other reasonable out-of-pocket expenses directly related to participation in the project.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sz="3600"/>
              <a:t>Are there limitations on the use of grant funds? (cont)</a:t>
            </a:r>
          </a:p>
        </p:txBody>
      </p:sp>
      <p:sp>
        <p:nvSpPr>
          <p:cNvPr id="62467" name="Rectangle 3"/>
          <p:cNvSpPr>
            <a:spLocks noGrp="1" noChangeArrowheads="1"/>
          </p:cNvSpPr>
          <p:nvPr>
            <p:ph type="body" idx="1"/>
          </p:nvPr>
        </p:nvSpPr>
        <p:spPr/>
        <p:txBody>
          <a:bodyPr/>
          <a:lstStyle/>
          <a:p>
            <a:pPr eaLnBrk="1" hangingPunct="1">
              <a:defRPr/>
            </a:pPr>
            <a:r>
              <a:rPr lang="en-US" sz="2800"/>
              <a:t>LSA funding may </a:t>
            </a:r>
            <a:r>
              <a:rPr lang="en-US" sz="2800" b="1" u="sng"/>
              <a:t>NOT</a:t>
            </a:r>
            <a:r>
              <a:rPr lang="en-US" sz="2800"/>
              <a:t> be used for the following:</a:t>
            </a:r>
          </a:p>
          <a:p>
            <a:pPr lvl="1" eaLnBrk="1" hangingPunct="1">
              <a:defRPr/>
            </a:pPr>
            <a:r>
              <a:rPr lang="en-US"/>
              <a:t>the purchase of equipment (nonexpendable property having a useful life of more than two years) exceeding $500 in total costs for all components;</a:t>
            </a:r>
          </a:p>
          <a:p>
            <a:pPr lvl="1" eaLnBrk="1" hangingPunct="1">
              <a:defRPr/>
            </a:pPr>
            <a:r>
              <a:rPr lang="en-US"/>
              <a:t>stipends, allowances, or other forms of financial support to students;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3600"/>
              <a:t>Are there limitations on the use of grant funds? (cont)</a:t>
            </a:r>
          </a:p>
        </p:txBody>
      </p:sp>
      <p:sp>
        <p:nvSpPr>
          <p:cNvPr id="63491" name="Rectangle 3"/>
          <p:cNvSpPr>
            <a:spLocks noGrp="1" noChangeArrowheads="1"/>
          </p:cNvSpPr>
          <p:nvPr>
            <p:ph type="body" idx="1"/>
          </p:nvPr>
        </p:nvSpPr>
        <p:spPr/>
        <p:txBody>
          <a:bodyPr/>
          <a:lstStyle/>
          <a:p>
            <a:pPr eaLnBrk="1" hangingPunct="1">
              <a:lnSpc>
                <a:spcPct val="90000"/>
              </a:lnSpc>
              <a:defRPr/>
            </a:pPr>
            <a:r>
              <a:rPr lang="en-US" sz="2400"/>
              <a:t>LSA funding may </a:t>
            </a:r>
            <a:r>
              <a:rPr lang="en-US" sz="2400" b="1" u="sng"/>
              <a:t>NOT</a:t>
            </a:r>
            <a:r>
              <a:rPr lang="en-US" sz="2400"/>
              <a:t> be used for the following:</a:t>
            </a:r>
          </a:p>
          <a:p>
            <a:pPr lvl="1" eaLnBrk="1" hangingPunct="1">
              <a:lnSpc>
                <a:spcPct val="90000"/>
              </a:lnSpc>
              <a:defRPr/>
            </a:pPr>
            <a:r>
              <a:rPr lang="en-US" sz="2400"/>
              <a:t>supplanting local public funds that had been used to support initiatives or projects of the type eligible to receive funding under this program;</a:t>
            </a:r>
          </a:p>
          <a:p>
            <a:pPr lvl="1" eaLnBrk="1" hangingPunct="1">
              <a:lnSpc>
                <a:spcPct val="90000"/>
              </a:lnSpc>
              <a:defRPr/>
            </a:pPr>
            <a:r>
              <a:rPr lang="en-US" sz="2400"/>
              <a:t>duplicating services that are already available in the locality of the project or duplicating activities that are substantially equivalent to activities provided by a local government agency in the locality in which the project will be implemented;</a:t>
            </a:r>
          </a:p>
          <a:p>
            <a:pPr lvl="1" eaLnBrk="1" hangingPunct="1">
              <a:lnSpc>
                <a:spcPct val="90000"/>
              </a:lnSpc>
              <a:defRPr/>
            </a:pPr>
            <a:r>
              <a:rPr lang="en-US" sz="2400"/>
              <a:t>administrative costs; or </a:t>
            </a:r>
          </a:p>
          <a:p>
            <a:pPr lvl="1" eaLnBrk="1" hangingPunct="1">
              <a:lnSpc>
                <a:spcPct val="90000"/>
              </a:lnSpc>
              <a:defRPr/>
            </a:pPr>
            <a:r>
              <a:rPr lang="en-US" sz="2400"/>
              <a:t>indirect costs recovery.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en-US" sz="3600"/>
              <a:t>Is there a format the proposal should follow?</a:t>
            </a:r>
          </a:p>
        </p:txBody>
      </p:sp>
      <p:sp>
        <p:nvSpPr>
          <p:cNvPr id="64515" name="Rectangle 3"/>
          <p:cNvSpPr>
            <a:spLocks noGrp="1" noChangeArrowheads="1"/>
          </p:cNvSpPr>
          <p:nvPr>
            <p:ph type="body" idx="1"/>
          </p:nvPr>
        </p:nvSpPr>
        <p:spPr/>
        <p:txBody>
          <a:bodyPr/>
          <a:lstStyle/>
          <a:p>
            <a:pPr eaLnBrk="1" hangingPunct="1">
              <a:defRPr/>
            </a:pPr>
            <a:r>
              <a:rPr lang="en-US" sz="2800"/>
              <a:t>Yes. The instructions for submission assembly is found on pages 9 – 10 of the RFP.</a:t>
            </a:r>
          </a:p>
          <a:p>
            <a:pPr eaLnBrk="1" hangingPunct="1">
              <a:defRPr/>
            </a:pPr>
            <a:r>
              <a:rPr lang="en-US" sz="2800"/>
              <a:t>Proposals that do </a:t>
            </a:r>
            <a:r>
              <a:rPr lang="en-US" sz="2800" b="1" u="sng"/>
              <a:t>NOT</a:t>
            </a:r>
            <a:r>
              <a:rPr lang="en-US" sz="2800"/>
              <a:t> follow the format will </a:t>
            </a:r>
            <a:r>
              <a:rPr lang="en-US" sz="2800" b="1" u="sng"/>
              <a:t>NOT</a:t>
            </a:r>
            <a:r>
              <a:rPr lang="en-US" sz="2800"/>
              <a:t> be reviewed.</a:t>
            </a:r>
          </a:p>
          <a:p>
            <a:pPr eaLnBrk="1" hangingPunct="1">
              <a:defRPr/>
            </a:pPr>
            <a:r>
              <a:rPr lang="en-US" sz="2800"/>
              <a:t>Incomplete proposals will </a:t>
            </a:r>
            <a:r>
              <a:rPr lang="en-US" sz="2800" b="1" u="sng"/>
              <a:t>NOT</a:t>
            </a:r>
            <a:r>
              <a:rPr lang="en-US" sz="2800"/>
              <a:t> be reviewed.</a:t>
            </a:r>
          </a:p>
          <a:p>
            <a:pPr eaLnBrk="1" hangingPunct="1">
              <a:defRPr/>
            </a:pPr>
            <a:endParaRPr lang="en-US" sz="28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defRPr/>
            </a:pPr>
            <a:r>
              <a:rPr lang="en-US" sz="3600"/>
              <a:t>Completing the Cover Page (Attachment 1)</a:t>
            </a:r>
          </a:p>
        </p:txBody>
      </p:sp>
      <p:sp>
        <p:nvSpPr>
          <p:cNvPr id="75779" name="Rectangle 3"/>
          <p:cNvSpPr>
            <a:spLocks noGrp="1" noChangeArrowheads="1"/>
          </p:cNvSpPr>
          <p:nvPr>
            <p:ph type="body" idx="1"/>
          </p:nvPr>
        </p:nvSpPr>
        <p:spPr/>
        <p:txBody>
          <a:bodyPr/>
          <a:lstStyle/>
          <a:p>
            <a:pPr eaLnBrk="1" hangingPunct="1">
              <a:defRPr/>
            </a:pPr>
            <a:r>
              <a:rPr lang="en-US" sz="2400"/>
              <a:t>Choose the appropriate check box for the proposal submitted (either a planning application or an implementation application)</a:t>
            </a:r>
          </a:p>
          <a:p>
            <a:pPr eaLnBrk="1" hangingPunct="1">
              <a:defRPr/>
            </a:pPr>
            <a:r>
              <a:rPr lang="en-US" sz="2400"/>
              <a:t>Only the LEA (defined on page 1 of the RFP) serving as the fiscal agent is listed </a:t>
            </a:r>
          </a:p>
          <a:p>
            <a:pPr eaLnBrk="1" hangingPunct="1">
              <a:defRPr/>
            </a:pPr>
            <a:r>
              <a:rPr lang="en-US" sz="2400"/>
              <a:t>Complete the applicant information section.  The Program Contact should NOT be the same as the Superintendent Contact – this is the person that can answer questions about the proposal.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sz="3600"/>
              <a:t>Completing the Cover Page (Attachment 1)</a:t>
            </a:r>
          </a:p>
        </p:txBody>
      </p:sp>
      <p:sp>
        <p:nvSpPr>
          <p:cNvPr id="76803" name="Rectangle 3"/>
          <p:cNvSpPr>
            <a:spLocks noGrp="1" noChangeArrowheads="1"/>
          </p:cNvSpPr>
          <p:nvPr>
            <p:ph type="body" idx="1"/>
          </p:nvPr>
        </p:nvSpPr>
        <p:spPr/>
        <p:txBody>
          <a:bodyPr/>
          <a:lstStyle/>
          <a:p>
            <a:pPr eaLnBrk="1" hangingPunct="1">
              <a:defRPr/>
            </a:pPr>
            <a:r>
              <a:rPr lang="en-US" sz="2400"/>
              <a:t>Complete the amount requested for Year One Only (see pages 2 &amp; 8 for amounts)</a:t>
            </a:r>
          </a:p>
          <a:p>
            <a:pPr eaLnBrk="1" hangingPunct="1">
              <a:defRPr/>
            </a:pPr>
            <a:r>
              <a:rPr lang="en-US" sz="2400"/>
              <a:t>Check the amount of years this project will need grant funding</a:t>
            </a:r>
          </a:p>
          <a:p>
            <a:pPr eaLnBrk="1" hangingPunct="1">
              <a:defRPr/>
            </a:pPr>
            <a:r>
              <a:rPr lang="en-US" sz="2400"/>
              <a:t>If a school district is applying, unless otherwise on file with ISBE, the superintendent is the authorized official when signing ALL forms.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r>
              <a:rPr lang="en-US" sz="3600"/>
              <a:t>Partnership Member Information (Attachment 1A)	</a:t>
            </a:r>
          </a:p>
        </p:txBody>
      </p:sp>
      <p:sp>
        <p:nvSpPr>
          <p:cNvPr id="77827" name="Rectangle 3"/>
          <p:cNvSpPr>
            <a:spLocks noGrp="1" noChangeArrowheads="1"/>
          </p:cNvSpPr>
          <p:nvPr>
            <p:ph type="body" idx="1"/>
          </p:nvPr>
        </p:nvSpPr>
        <p:spPr/>
        <p:txBody>
          <a:bodyPr/>
          <a:lstStyle/>
          <a:p>
            <a:pPr eaLnBrk="1" hangingPunct="1">
              <a:defRPr/>
            </a:pPr>
            <a:r>
              <a:rPr lang="en-US" sz="2400"/>
              <a:t>All Implementation grants ARE partnership grants.  Planning grants should consider including partners when writing.</a:t>
            </a:r>
          </a:p>
          <a:p>
            <a:pPr eaLnBrk="1" hangingPunct="1">
              <a:defRPr/>
            </a:pPr>
            <a:r>
              <a:rPr lang="en-US" sz="2400"/>
              <a:t>The fiscal agent information will go in the first section – partners in remaining sections (we do know those sections are labeled as Fiscal agent).</a:t>
            </a:r>
          </a:p>
          <a:p>
            <a:pPr eaLnBrk="1" hangingPunct="1">
              <a:defRPr/>
            </a:pPr>
            <a:r>
              <a:rPr lang="en-US" sz="2400"/>
              <a:t>If more than one page is needed, on page two and beyond, the first section may be used for partner information.</a:t>
            </a:r>
          </a:p>
          <a:p>
            <a:pPr eaLnBrk="1" hangingPunct="1">
              <a:buFont typeface="Wingdings" pitchFamily="2" charset="2"/>
              <a:buNone/>
              <a:defRPr/>
            </a:pPr>
            <a:endParaRPr lang="en-US" sz="24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US" sz="3600"/>
              <a:t>Participant Demographics (Attachment 2)</a:t>
            </a:r>
          </a:p>
        </p:txBody>
      </p:sp>
      <p:sp>
        <p:nvSpPr>
          <p:cNvPr id="78851" name="Rectangle 3"/>
          <p:cNvSpPr>
            <a:spLocks noGrp="1" noChangeArrowheads="1"/>
          </p:cNvSpPr>
          <p:nvPr>
            <p:ph type="body" idx="1"/>
          </p:nvPr>
        </p:nvSpPr>
        <p:spPr/>
        <p:txBody>
          <a:bodyPr/>
          <a:lstStyle/>
          <a:p>
            <a:pPr eaLnBrk="1" hangingPunct="1">
              <a:defRPr/>
            </a:pPr>
            <a:r>
              <a:rPr lang="en-US"/>
              <a:t>This is the proposal abstract – NOT the proposal narrative.</a:t>
            </a:r>
          </a:p>
          <a:p>
            <a:pPr eaLnBrk="1" hangingPunct="1">
              <a:defRPr/>
            </a:pPr>
            <a:r>
              <a:rPr lang="en-US"/>
              <a:t>Fill in the requested information.</a:t>
            </a:r>
          </a:p>
          <a:p>
            <a:pPr eaLnBrk="1" hangingPunct="1">
              <a:defRPr/>
            </a:pPr>
            <a:r>
              <a:rPr lang="en-US"/>
              <a:t>Totals should reflect all participants listed in Attachment 1A and Attachment 7.</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sz="3600"/>
              <a:t>Proposal Narrative (RFP)</a:t>
            </a:r>
          </a:p>
        </p:txBody>
      </p:sp>
      <p:sp>
        <p:nvSpPr>
          <p:cNvPr id="66563" name="Rectangle 3"/>
          <p:cNvSpPr>
            <a:spLocks noGrp="1" noChangeArrowheads="1"/>
          </p:cNvSpPr>
          <p:nvPr>
            <p:ph type="body" idx="1"/>
          </p:nvPr>
        </p:nvSpPr>
        <p:spPr/>
        <p:txBody>
          <a:bodyPr/>
          <a:lstStyle/>
          <a:p>
            <a:pPr eaLnBrk="1" hangingPunct="1">
              <a:defRPr/>
            </a:pPr>
            <a:r>
              <a:rPr lang="en-US" sz="2400"/>
              <a:t>Requirements and instructions are found on pages 10 – 13 of the RFP</a:t>
            </a:r>
          </a:p>
          <a:p>
            <a:pPr eaLnBrk="1" hangingPunct="1">
              <a:defRPr/>
            </a:pPr>
            <a:r>
              <a:rPr lang="en-US" sz="2400"/>
              <a:t>7 page limit to the narrative section</a:t>
            </a:r>
          </a:p>
          <a:p>
            <a:pPr eaLnBrk="1" hangingPunct="1">
              <a:defRPr/>
            </a:pPr>
            <a:r>
              <a:rPr lang="en-US" sz="2400"/>
              <a:t>Proposal activities should align to the standards referenced in Attachment 3</a:t>
            </a:r>
          </a:p>
          <a:p>
            <a:pPr eaLnBrk="1" hangingPunct="1">
              <a:defRPr/>
            </a:pPr>
            <a:r>
              <a:rPr lang="en-US" sz="2400"/>
              <a:t>Pages 5-8 of the RFP and the applicable scoring rubric (Appendix B or C) should be used when writing the narrative.</a:t>
            </a:r>
          </a:p>
          <a:p>
            <a:pPr eaLnBrk="1" hangingPunct="1">
              <a:defRPr/>
            </a:pPr>
            <a:r>
              <a:rPr lang="en-US" sz="2400"/>
              <a:t>Information that should only be listed by specific applicants is bolded.</a:t>
            </a:r>
          </a:p>
          <a:p>
            <a:pPr eaLnBrk="1" hangingPunct="1">
              <a:defRPr/>
            </a:pPr>
            <a:endParaRPr lang="en-US" sz="2400"/>
          </a:p>
          <a:p>
            <a:pPr eaLnBrk="1" hangingPunct="1">
              <a:defRPr/>
            </a:pPr>
            <a:endParaRPr lang="en-US" sz="2800"/>
          </a:p>
        </p:txBody>
      </p:sp>
      <p:sp>
        <p:nvSpPr>
          <p:cNvPr id="55299" name="Rectangle 4"/>
          <p:cNvSpPr>
            <a:spLocks noChangeArrowheads="1"/>
          </p:cNvSpPr>
          <p:nvPr/>
        </p:nvSpPr>
        <p:spPr bwMode="auto">
          <a:xfrm>
            <a:off x="0" y="0"/>
            <a:ext cx="247650" cy="366713"/>
          </a:xfrm>
          <a:prstGeom prst="rect">
            <a:avLst/>
          </a:prstGeom>
          <a:noFill/>
          <a:ln w="9525">
            <a:noFill/>
            <a:miter lim="800000"/>
            <a:headEnd/>
            <a:tailEnd/>
          </a:ln>
        </p:spPr>
        <p:txBody>
          <a:bodyPr wrap="none" anchor="ctr">
            <a:spAutoFit/>
          </a:bodyPr>
          <a:lstStyle/>
          <a:p>
            <a:r>
              <a:rPr lang="en-US">
                <a:latin typeface="Arial"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z="3600"/>
              <a:t>Focus of the FY 2010 Learn and Serve America Grants	</a:t>
            </a:r>
          </a:p>
        </p:txBody>
      </p:sp>
      <p:sp>
        <p:nvSpPr>
          <p:cNvPr id="33795" name="Rectangle 3"/>
          <p:cNvSpPr>
            <a:spLocks noGrp="1" noChangeArrowheads="1"/>
          </p:cNvSpPr>
          <p:nvPr>
            <p:ph type="body" idx="1"/>
          </p:nvPr>
        </p:nvSpPr>
        <p:spPr/>
        <p:txBody>
          <a:bodyPr/>
          <a:lstStyle/>
          <a:p>
            <a:pPr eaLnBrk="1" hangingPunct="1">
              <a:defRPr/>
            </a:pPr>
            <a:r>
              <a:rPr lang="en-US" sz="2800"/>
              <a:t>Economically Disadvantaged Students</a:t>
            </a:r>
          </a:p>
          <a:p>
            <a:pPr eaLnBrk="1" hangingPunct="1">
              <a:defRPr/>
            </a:pPr>
            <a:r>
              <a:rPr lang="en-US" sz="2800"/>
              <a:t>Student Leadership</a:t>
            </a:r>
          </a:p>
          <a:p>
            <a:pPr eaLnBrk="1" hangingPunct="1">
              <a:defRPr/>
            </a:pPr>
            <a:r>
              <a:rPr lang="en-US" sz="2800"/>
              <a:t>Job-Shadowing</a:t>
            </a:r>
          </a:p>
          <a:p>
            <a:pPr eaLnBrk="1" hangingPunct="1">
              <a:defRPr/>
            </a:pPr>
            <a:r>
              <a:rPr lang="en-US" sz="2800"/>
              <a:t>Environmental Focus</a:t>
            </a:r>
          </a:p>
          <a:p>
            <a:pPr eaLnBrk="1" hangingPunct="1">
              <a:defRPr/>
            </a:pPr>
            <a:r>
              <a:rPr lang="en-US" sz="2800"/>
              <a:t>Truant Students and Potential Dropouts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n-US" sz="3600"/>
              <a:t>Local Match Budget Breakdown (Attachment 4)</a:t>
            </a:r>
          </a:p>
        </p:txBody>
      </p:sp>
      <p:sp>
        <p:nvSpPr>
          <p:cNvPr id="79875" name="Rectangle 3"/>
          <p:cNvSpPr>
            <a:spLocks noGrp="1" noChangeArrowheads="1"/>
          </p:cNvSpPr>
          <p:nvPr>
            <p:ph type="body" idx="1"/>
          </p:nvPr>
        </p:nvSpPr>
        <p:spPr/>
        <p:txBody>
          <a:bodyPr/>
          <a:lstStyle/>
          <a:p>
            <a:pPr eaLnBrk="1" hangingPunct="1">
              <a:defRPr/>
            </a:pPr>
            <a:r>
              <a:rPr lang="en-US" sz="2800"/>
              <a:t>Provide an itemized description of the expenditures that will make up the district’s match.</a:t>
            </a:r>
          </a:p>
          <a:p>
            <a:pPr eaLnBrk="1" hangingPunct="1">
              <a:defRPr/>
            </a:pPr>
            <a:r>
              <a:rPr lang="en-US" sz="2800"/>
              <a:t>Function and Object Numbers can be found at </a:t>
            </a:r>
            <a:r>
              <a:rPr lang="en-US" sz="2800">
                <a:hlinkClick r:id="rId2"/>
              </a:rPr>
              <a:t>http://www.isbe.net/funding/pdf/fiscal_procedure_handbk.pdf</a:t>
            </a:r>
            <a:endParaRPr lang="en-US" sz="2800"/>
          </a:p>
          <a:p>
            <a:pPr eaLnBrk="1" hangingPunct="1">
              <a:defRPr/>
            </a:pPr>
            <a:r>
              <a:rPr lang="en-US" sz="2800"/>
              <a:t>Local Match total must equal $1.20 for every $1 requested.</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sz="3600"/>
              <a:t>Budget Information (Attachment 5)</a:t>
            </a:r>
          </a:p>
        </p:txBody>
      </p:sp>
      <p:sp>
        <p:nvSpPr>
          <p:cNvPr id="83971" name="Rectangle 3"/>
          <p:cNvSpPr>
            <a:spLocks noGrp="1" noChangeArrowheads="1"/>
          </p:cNvSpPr>
          <p:nvPr>
            <p:ph type="body" idx="1"/>
          </p:nvPr>
        </p:nvSpPr>
        <p:spPr/>
        <p:txBody>
          <a:bodyPr/>
          <a:lstStyle/>
          <a:p>
            <a:pPr eaLnBrk="1" hangingPunct="1">
              <a:lnSpc>
                <a:spcPct val="80000"/>
              </a:lnSpc>
              <a:defRPr/>
            </a:pPr>
            <a:r>
              <a:rPr lang="en-US" sz="2800"/>
              <a:t>Amounts listed in cells need to match Budget Summary Breakdown Totals</a:t>
            </a:r>
          </a:p>
          <a:p>
            <a:pPr eaLnBrk="1" hangingPunct="1">
              <a:lnSpc>
                <a:spcPct val="80000"/>
              </a:lnSpc>
              <a:defRPr/>
            </a:pPr>
            <a:r>
              <a:rPr lang="en-US" sz="2800"/>
              <a:t>Initial Budget should be checked</a:t>
            </a:r>
          </a:p>
          <a:p>
            <a:pPr eaLnBrk="1" hangingPunct="1">
              <a:lnSpc>
                <a:spcPct val="80000"/>
              </a:lnSpc>
              <a:defRPr/>
            </a:pPr>
            <a:r>
              <a:rPr lang="en-US" sz="2800"/>
              <a:t>Fiscal Agent’s Region, County, District, Type Code needs to be completed (RCDT lookup is found at </a:t>
            </a:r>
            <a:r>
              <a:rPr lang="en-US" sz="2800">
                <a:hlinkClick r:id="rId2"/>
              </a:rPr>
              <a:t>http://www.isbe.net/sis/html/rcdts.html</a:t>
            </a:r>
            <a:endParaRPr lang="en-US" sz="2800"/>
          </a:p>
          <a:p>
            <a:pPr eaLnBrk="1" hangingPunct="1">
              <a:lnSpc>
                <a:spcPct val="80000"/>
              </a:lnSpc>
              <a:defRPr/>
            </a:pPr>
            <a:r>
              <a:rPr lang="en-US" sz="2800"/>
              <a:t>The signature line is for the LEA superintendent or ISBE noted Authorized Official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defRPr/>
            </a:pPr>
            <a:r>
              <a:rPr lang="en-US" sz="3600"/>
              <a:t>Budget Summary Breakdown Information (Attachment 6)</a:t>
            </a:r>
          </a:p>
        </p:txBody>
      </p:sp>
      <p:sp>
        <p:nvSpPr>
          <p:cNvPr id="80899" name="Rectangle 3"/>
          <p:cNvSpPr>
            <a:spLocks noGrp="1" noChangeArrowheads="1"/>
          </p:cNvSpPr>
          <p:nvPr>
            <p:ph type="body" idx="1"/>
          </p:nvPr>
        </p:nvSpPr>
        <p:spPr/>
        <p:txBody>
          <a:bodyPr/>
          <a:lstStyle/>
          <a:p>
            <a:pPr eaLnBrk="1" hangingPunct="1">
              <a:defRPr/>
            </a:pPr>
            <a:r>
              <a:rPr lang="en-US" sz="2800"/>
              <a:t>Information listed in the Budget Summary Breakdown (Attachment 6) should be as complete as possible.</a:t>
            </a:r>
          </a:p>
          <a:p>
            <a:pPr eaLnBrk="1" hangingPunct="1">
              <a:defRPr/>
            </a:pPr>
            <a:r>
              <a:rPr lang="en-US" sz="2800"/>
              <a:t>Supplies such as flash drives and printer ink can stay together in a line listed as supplies then note in parenthesis what is being purchased, such as: </a:t>
            </a:r>
          </a:p>
          <a:p>
            <a:pPr lvl="1" eaLnBrk="1" hangingPunct="1">
              <a:defRPr/>
            </a:pPr>
            <a:r>
              <a:rPr lang="en-US" sz="2400"/>
              <a:t>2210/400 – Purchase of supplies and materials for professional development (pens, CDs, paper)</a:t>
            </a:r>
            <a:r>
              <a:rPr lang="en-US"/>
              <a:t> </a:t>
            </a:r>
          </a:p>
          <a:p>
            <a:pPr eaLnBrk="1" hangingPunct="1">
              <a:defRPr/>
            </a:pP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en-US" sz="3600"/>
              <a:t>Budget Information – Teacher Stipends (Attachment 6)</a:t>
            </a:r>
          </a:p>
        </p:txBody>
      </p:sp>
      <p:sp>
        <p:nvSpPr>
          <p:cNvPr id="81923" name="Rectangle 3"/>
          <p:cNvSpPr>
            <a:spLocks noGrp="1" noChangeArrowheads="1"/>
          </p:cNvSpPr>
          <p:nvPr>
            <p:ph type="body" idx="1"/>
          </p:nvPr>
        </p:nvSpPr>
        <p:spPr/>
        <p:txBody>
          <a:bodyPr/>
          <a:lstStyle/>
          <a:p>
            <a:pPr eaLnBrk="1" hangingPunct="1">
              <a:defRPr/>
            </a:pPr>
            <a:r>
              <a:rPr lang="en-US" sz="2800"/>
              <a:t>Teacher stipend description should include the event, then list the number of teachers receiving the stipend, the contracted hourly rate for stipends, and the amount of time (hours, days, etc.) </a:t>
            </a:r>
          </a:p>
          <a:p>
            <a:pPr eaLnBrk="1" hangingPunct="1">
              <a:defRPr/>
            </a:pPr>
            <a:r>
              <a:rPr lang="en-US" sz="2800"/>
              <a:t>Substitutes hired for teachers attending professional development should be listed in 2210/100.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en-US" sz="3200"/>
              <a:t>Budget Information – Teacher Stipend Benefits (Attachment 6)</a:t>
            </a:r>
          </a:p>
        </p:txBody>
      </p:sp>
      <p:sp>
        <p:nvSpPr>
          <p:cNvPr id="82947" name="Rectangle 3"/>
          <p:cNvSpPr>
            <a:spLocks noGrp="1" noChangeArrowheads="1"/>
          </p:cNvSpPr>
          <p:nvPr>
            <p:ph type="body" idx="1"/>
          </p:nvPr>
        </p:nvSpPr>
        <p:spPr/>
        <p:txBody>
          <a:bodyPr/>
          <a:lstStyle/>
          <a:p>
            <a:pPr eaLnBrk="1" hangingPunct="1">
              <a:lnSpc>
                <a:spcPct val="90000"/>
              </a:lnSpc>
              <a:defRPr/>
            </a:pPr>
            <a:r>
              <a:rPr lang="en-US" sz="2400"/>
              <a:t>This is a federal grant.  You will be required to pay the Federal TRS rate as part of benefit costs. TRS information is found at </a:t>
            </a:r>
            <a:r>
              <a:rPr lang="en-US" sz="2800"/>
              <a:t>http://trs.illinois.gov/subsections/employers/employerservices.htm#rates</a:t>
            </a:r>
            <a:r>
              <a:rPr lang="en-US" sz="2400"/>
              <a:t> </a:t>
            </a:r>
          </a:p>
          <a:p>
            <a:pPr eaLnBrk="1" hangingPunct="1">
              <a:lnSpc>
                <a:spcPct val="90000"/>
              </a:lnSpc>
              <a:defRPr/>
            </a:pPr>
            <a:r>
              <a:rPr lang="en-US" sz="2400"/>
              <a:t>If the district is picking up the any or all portions of benefits – it should be noted in the budget summary breakdown.  </a:t>
            </a:r>
          </a:p>
          <a:p>
            <a:pPr eaLnBrk="1" hangingPunct="1">
              <a:lnSpc>
                <a:spcPct val="90000"/>
              </a:lnSpc>
              <a:defRPr/>
            </a:pPr>
            <a:r>
              <a:rPr lang="en-US" sz="2400"/>
              <a:t>Descriptions should be written</a:t>
            </a:r>
          </a:p>
          <a:p>
            <a:pPr lvl="1" eaLnBrk="1" hangingPunct="1">
              <a:lnSpc>
                <a:spcPct val="90000"/>
              </a:lnSpc>
              <a:defRPr/>
            </a:pPr>
            <a:r>
              <a:rPr lang="en-US" sz="2000"/>
              <a:t>2210/200  Benefits for stipend ($___ x ___%) – first blank is stipend amount, second blank is benefit percentage.</a:t>
            </a:r>
          </a:p>
          <a:p>
            <a:pPr eaLnBrk="1" hangingPunct="1">
              <a:lnSpc>
                <a:spcPct val="90000"/>
              </a:lnSpc>
              <a:defRPr/>
            </a:pPr>
            <a:endParaRPr lang="en-US" sz="28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en-US" sz="3600"/>
              <a:t>Nonpublic School Verification Form (Attachment 7)</a:t>
            </a:r>
          </a:p>
        </p:txBody>
      </p:sp>
      <p:sp>
        <p:nvSpPr>
          <p:cNvPr id="84995" name="Rectangle 3"/>
          <p:cNvSpPr>
            <a:spLocks noGrp="1" noChangeArrowheads="1"/>
          </p:cNvSpPr>
          <p:nvPr>
            <p:ph type="body" idx="1"/>
          </p:nvPr>
        </p:nvSpPr>
        <p:spPr/>
        <p:txBody>
          <a:bodyPr/>
          <a:lstStyle/>
          <a:p>
            <a:pPr eaLnBrk="1" hangingPunct="1">
              <a:defRPr/>
            </a:pPr>
            <a:r>
              <a:rPr lang="en-US" sz="2800"/>
              <a:t>If a nonpublic school is located in the geographical area of the school and has the same grade level of the school, they should be invited to participate in the grant</a:t>
            </a:r>
          </a:p>
          <a:p>
            <a:pPr eaLnBrk="1" hangingPunct="1">
              <a:defRPr/>
            </a:pPr>
            <a:r>
              <a:rPr lang="en-US" sz="2800"/>
              <a:t>If a nonpublic isn’t in the area, this should be noted at the top of Attachment 7 and signed by the superintendent.  The attachment needs to be returned as part of the proposal.</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n-US" sz="3600"/>
              <a:t>Certification and Assurances (Attachments 8 – 10)</a:t>
            </a:r>
          </a:p>
        </p:txBody>
      </p:sp>
      <p:sp>
        <p:nvSpPr>
          <p:cNvPr id="86019" name="Rectangle 3"/>
          <p:cNvSpPr>
            <a:spLocks noGrp="1" noChangeArrowheads="1"/>
          </p:cNvSpPr>
          <p:nvPr>
            <p:ph type="body" idx="1"/>
          </p:nvPr>
        </p:nvSpPr>
        <p:spPr/>
        <p:txBody>
          <a:bodyPr/>
          <a:lstStyle/>
          <a:p>
            <a:pPr eaLnBrk="1" hangingPunct="1">
              <a:defRPr/>
            </a:pPr>
            <a:r>
              <a:rPr lang="en-US" sz="2800"/>
              <a:t>Each entity participating in the grant needs to complete the attachments and submit as part of the proposal application</a:t>
            </a:r>
          </a:p>
          <a:p>
            <a:pPr eaLnBrk="1" hangingPunct="1">
              <a:defRPr/>
            </a:pPr>
            <a:r>
              <a:rPr lang="en-US" sz="2800"/>
              <a:t>Attachment 8 – District Name is written on the top line.  Superintendent signature is on the second line.</a:t>
            </a:r>
          </a:p>
          <a:p>
            <a:pPr eaLnBrk="1" hangingPunct="1">
              <a:defRPr/>
            </a:pPr>
            <a:endParaRPr lang="en-US" sz="280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defRPr/>
            </a:pPr>
            <a:r>
              <a:rPr lang="en-US" sz="3600"/>
              <a:t>Certification and Assurances (Attachments 8 – 10)</a:t>
            </a:r>
          </a:p>
        </p:txBody>
      </p:sp>
      <p:sp>
        <p:nvSpPr>
          <p:cNvPr id="89091" name="Rectangle 3"/>
          <p:cNvSpPr>
            <a:spLocks noGrp="1" noChangeArrowheads="1"/>
          </p:cNvSpPr>
          <p:nvPr>
            <p:ph type="body" idx="1"/>
          </p:nvPr>
        </p:nvSpPr>
        <p:spPr/>
        <p:txBody>
          <a:bodyPr/>
          <a:lstStyle/>
          <a:p>
            <a:pPr eaLnBrk="1" hangingPunct="1">
              <a:defRPr/>
            </a:pPr>
            <a:r>
              <a:rPr lang="en-US" sz="2800" smtClean="0"/>
              <a:t>Attachment 9</a:t>
            </a:r>
          </a:p>
          <a:p>
            <a:pPr lvl="1" eaLnBrk="1" hangingPunct="1">
              <a:defRPr/>
            </a:pPr>
            <a:r>
              <a:rPr lang="en-US" sz="2400" smtClean="0"/>
              <a:t>Page 1 - District’s Name is written on top line.  Applicant information under #1 – LEAs are government entities.  The RCDT code should be written under the check boxes.</a:t>
            </a:r>
          </a:p>
          <a:p>
            <a:pPr lvl="1" eaLnBrk="1" hangingPunct="1">
              <a:defRPr/>
            </a:pPr>
            <a:r>
              <a:rPr lang="en-US" sz="2400" smtClean="0"/>
              <a:t>Page 6 – District’s Name is written on top line.  Official signature is on the second line.</a:t>
            </a:r>
          </a:p>
          <a:p>
            <a:pPr eaLnBrk="1" hangingPunct="1">
              <a:defRPr/>
            </a:pPr>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en-US" sz="3600"/>
              <a:t>Certification and Assurances (Attachments 8 – 10)</a:t>
            </a:r>
          </a:p>
        </p:txBody>
      </p:sp>
      <p:sp>
        <p:nvSpPr>
          <p:cNvPr id="87043" name="Rectangle 3"/>
          <p:cNvSpPr>
            <a:spLocks noGrp="1" noChangeArrowheads="1"/>
          </p:cNvSpPr>
          <p:nvPr>
            <p:ph type="body" idx="1"/>
          </p:nvPr>
        </p:nvSpPr>
        <p:spPr/>
        <p:txBody>
          <a:bodyPr/>
          <a:lstStyle/>
          <a:p>
            <a:pPr eaLnBrk="1" hangingPunct="1">
              <a:defRPr/>
            </a:pPr>
            <a:r>
              <a:rPr lang="en-US" sz="2800"/>
              <a:t>Attachment 10 </a:t>
            </a:r>
          </a:p>
          <a:p>
            <a:pPr lvl="1" eaLnBrk="1" hangingPunct="1">
              <a:defRPr/>
            </a:pPr>
            <a:r>
              <a:rPr lang="en-US" sz="2400"/>
              <a:t>Organization Name is name of LEA</a:t>
            </a:r>
          </a:p>
          <a:p>
            <a:pPr lvl="1" eaLnBrk="1" hangingPunct="1">
              <a:defRPr/>
            </a:pPr>
            <a:r>
              <a:rPr lang="en-US" sz="2400"/>
              <a:t>Learn and Serve America Grant should be listed for the PR/Award Number</a:t>
            </a:r>
          </a:p>
          <a:p>
            <a:pPr lvl="1" eaLnBrk="1" hangingPunct="1">
              <a:defRPr/>
            </a:pPr>
            <a:r>
              <a:rPr lang="en-US" sz="2400"/>
              <a:t>The name and title of the superintendent/authorized official is printed on the Name and Title line</a:t>
            </a:r>
          </a:p>
          <a:p>
            <a:pPr lvl="1" eaLnBrk="1" hangingPunct="1">
              <a:buFontTx/>
              <a:buNone/>
              <a:defRPr/>
            </a:pPr>
            <a:endParaRPr lang="en-US" sz="24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en-US" sz="3600"/>
              <a:t>Criteria for Review and Approval of Proposals</a:t>
            </a:r>
          </a:p>
        </p:txBody>
      </p:sp>
      <p:sp>
        <p:nvSpPr>
          <p:cNvPr id="67587" name="Rectangle 3"/>
          <p:cNvSpPr>
            <a:spLocks noGrp="1" noChangeArrowheads="1"/>
          </p:cNvSpPr>
          <p:nvPr>
            <p:ph type="body" idx="1"/>
          </p:nvPr>
        </p:nvSpPr>
        <p:spPr/>
        <p:txBody>
          <a:bodyPr/>
          <a:lstStyle/>
          <a:p>
            <a:pPr eaLnBrk="1" hangingPunct="1">
              <a:lnSpc>
                <a:spcPct val="90000"/>
              </a:lnSpc>
              <a:defRPr/>
            </a:pPr>
            <a:r>
              <a:rPr lang="en-US" sz="2400"/>
              <a:t>Total possible points for either a Planning or Implementation grant are 110 and are divided as follows:</a:t>
            </a:r>
          </a:p>
          <a:p>
            <a:pPr eaLnBrk="1" hangingPunct="1">
              <a:lnSpc>
                <a:spcPct val="90000"/>
              </a:lnSpc>
              <a:defRPr/>
            </a:pPr>
            <a:r>
              <a:rPr lang="en-US" sz="2400"/>
              <a:t>up to 60 points for the program design (25 points for needs and activities, 20 points for strengthening communities and 15 points for developing participants) </a:t>
            </a:r>
          </a:p>
          <a:p>
            <a:pPr eaLnBrk="1" hangingPunct="1">
              <a:lnSpc>
                <a:spcPct val="90000"/>
              </a:lnSpc>
              <a:defRPr/>
            </a:pPr>
            <a:r>
              <a:rPr lang="en-US" sz="2400"/>
              <a:t>up to 25 points for organizational capacity, </a:t>
            </a:r>
          </a:p>
          <a:p>
            <a:pPr eaLnBrk="1" hangingPunct="1">
              <a:lnSpc>
                <a:spcPct val="90000"/>
              </a:lnSpc>
              <a:defRPr/>
            </a:pPr>
            <a:r>
              <a:rPr lang="en-US" sz="2400"/>
              <a:t>up to 15 points for budget/cost effectiveness, and </a:t>
            </a:r>
          </a:p>
          <a:p>
            <a:pPr eaLnBrk="1" hangingPunct="1">
              <a:lnSpc>
                <a:spcPct val="90000"/>
              </a:lnSpc>
              <a:defRPr/>
            </a:pPr>
            <a:r>
              <a:rPr lang="en-US" sz="2400"/>
              <a:t>up to 10 points for priority considerations.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sz="3600"/>
              <a:t>Who is eligible for the FY 2010 LSA Planning Grants</a:t>
            </a:r>
          </a:p>
        </p:txBody>
      </p:sp>
      <p:sp>
        <p:nvSpPr>
          <p:cNvPr id="34819" name="Rectangle 3"/>
          <p:cNvSpPr>
            <a:spLocks noGrp="1" noChangeArrowheads="1"/>
          </p:cNvSpPr>
          <p:nvPr>
            <p:ph type="body" idx="1"/>
          </p:nvPr>
        </p:nvSpPr>
        <p:spPr/>
        <p:txBody>
          <a:bodyPr/>
          <a:lstStyle/>
          <a:p>
            <a:pPr eaLnBrk="1" hangingPunct="1">
              <a:lnSpc>
                <a:spcPct val="90000"/>
              </a:lnSpc>
              <a:defRPr/>
            </a:pPr>
            <a:r>
              <a:rPr lang="en-US" sz="2800"/>
              <a:t>Local Education Agencies that have not received a previous award under the LSA program </a:t>
            </a:r>
          </a:p>
          <a:p>
            <a:pPr eaLnBrk="1" hangingPunct="1">
              <a:lnSpc>
                <a:spcPct val="90000"/>
              </a:lnSpc>
              <a:defRPr/>
            </a:pPr>
            <a:r>
              <a:rPr lang="en-US" sz="2800"/>
              <a:t>Local Education Agencies are defined as:</a:t>
            </a:r>
          </a:p>
          <a:p>
            <a:pPr lvl="1" eaLnBrk="1" hangingPunct="1">
              <a:lnSpc>
                <a:spcPct val="90000"/>
              </a:lnSpc>
              <a:defRPr/>
            </a:pPr>
            <a:r>
              <a:rPr lang="en-US" sz="2400"/>
              <a:t>Public School Districts, Regional Offices of Education, Intermediate Service Centers, special education cooperatives, regional career and technical education programs, charter schools, public university lab schools approved by the ISBE.</a:t>
            </a:r>
          </a:p>
          <a:p>
            <a:pPr eaLnBrk="1" hangingPunct="1">
              <a:lnSpc>
                <a:spcPct val="90000"/>
              </a:lnSpc>
              <a:buFont typeface="Wingdings" pitchFamily="2" charset="2"/>
              <a:buNone/>
              <a:defRPr/>
            </a:pPr>
            <a:endParaRPr lang="en-US" sz="280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sz="3600"/>
              <a:t>When is the proposal due?</a:t>
            </a:r>
          </a:p>
        </p:txBody>
      </p:sp>
      <p:sp>
        <p:nvSpPr>
          <p:cNvPr id="68611" name="Rectangle 3"/>
          <p:cNvSpPr>
            <a:spLocks noGrp="1" noChangeArrowheads="1"/>
          </p:cNvSpPr>
          <p:nvPr>
            <p:ph type="body" idx="1"/>
          </p:nvPr>
        </p:nvSpPr>
        <p:spPr/>
        <p:txBody>
          <a:bodyPr/>
          <a:lstStyle/>
          <a:p>
            <a:pPr eaLnBrk="1" hangingPunct="1">
              <a:defRPr/>
            </a:pPr>
            <a:r>
              <a:rPr lang="en-US" smtClean="0"/>
              <a:t>4 PM on November 6, 2009</a:t>
            </a:r>
          </a:p>
          <a:p>
            <a:pPr eaLnBrk="1" hangingPunct="1">
              <a:defRPr/>
            </a:pPr>
            <a:r>
              <a:rPr lang="en-US" smtClean="0"/>
              <a:t>Facsimile copies and electronic submissions will </a:t>
            </a:r>
            <a:r>
              <a:rPr lang="en-US" b="1" u="sng" smtClean="0"/>
              <a:t>NOT</a:t>
            </a:r>
            <a:r>
              <a:rPr lang="en-US" smtClean="0"/>
              <a:t> be accepted.</a:t>
            </a:r>
          </a:p>
          <a:p>
            <a:pPr eaLnBrk="1" hangingPunct="1">
              <a:defRPr/>
            </a:pPr>
            <a:r>
              <a:rPr lang="en-US" smtClean="0"/>
              <a:t>Late proposals will </a:t>
            </a:r>
            <a:r>
              <a:rPr lang="en-US" b="1" u="sng" smtClean="0"/>
              <a:t>NOT</a:t>
            </a:r>
            <a:r>
              <a:rPr lang="en-US" smtClean="0"/>
              <a:t> be reviewed.</a:t>
            </a:r>
          </a:p>
          <a:p>
            <a:pPr eaLnBrk="1" hangingPunct="1">
              <a:defRPr/>
            </a:pPr>
            <a:r>
              <a:rPr lang="en-US" smtClean="0"/>
              <a:t>Incomplete proposals will </a:t>
            </a:r>
            <a:r>
              <a:rPr lang="en-US" b="1" u="sng" smtClean="0"/>
              <a:t>NOT</a:t>
            </a:r>
            <a:r>
              <a:rPr lang="en-US" smtClean="0"/>
              <a:t> be reviewed.</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sz="3600"/>
              <a:t>Where should the proposal be mailed to?</a:t>
            </a:r>
          </a:p>
        </p:txBody>
      </p:sp>
      <p:sp>
        <p:nvSpPr>
          <p:cNvPr id="69635" name="Rectangle 3"/>
          <p:cNvSpPr>
            <a:spLocks noGrp="1" noChangeArrowheads="1"/>
          </p:cNvSpPr>
          <p:nvPr>
            <p:ph type="body" idx="1"/>
          </p:nvPr>
        </p:nvSpPr>
        <p:spPr/>
        <p:txBody>
          <a:bodyPr/>
          <a:lstStyle/>
          <a:p>
            <a:pPr eaLnBrk="1" hangingPunct="1">
              <a:defRPr/>
            </a:pPr>
            <a:r>
              <a:rPr lang="en-US"/>
              <a:t>Curriculum and Instruction Division</a:t>
            </a:r>
          </a:p>
          <a:p>
            <a:pPr eaLnBrk="1" hangingPunct="1">
              <a:buFont typeface="Wingdings" pitchFamily="2" charset="2"/>
              <a:buNone/>
              <a:defRPr/>
            </a:pPr>
            <a:r>
              <a:rPr lang="en-US"/>
              <a:t>   Illinois State Board of Education</a:t>
            </a:r>
          </a:p>
          <a:p>
            <a:pPr eaLnBrk="1" hangingPunct="1">
              <a:buFont typeface="Wingdings" pitchFamily="2" charset="2"/>
              <a:buNone/>
              <a:defRPr/>
            </a:pPr>
            <a:r>
              <a:rPr lang="en-US"/>
              <a:t>   100 N First Street (C-215)</a:t>
            </a:r>
          </a:p>
          <a:p>
            <a:pPr eaLnBrk="1" hangingPunct="1">
              <a:buFont typeface="Wingdings" pitchFamily="2" charset="2"/>
              <a:buNone/>
              <a:defRPr/>
            </a:pPr>
            <a:r>
              <a:rPr lang="en-US"/>
              <a:t>	Springfield IL, 62777-0001</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r>
              <a:rPr lang="en-US" sz="3200"/>
              <a:t>Hand delivered proposals must be taken to one of the following:</a:t>
            </a:r>
          </a:p>
        </p:txBody>
      </p:sp>
      <p:sp>
        <p:nvSpPr>
          <p:cNvPr id="70660" name="Rectangle 4"/>
          <p:cNvSpPr>
            <a:spLocks noGrp="1" noChangeArrowheads="1"/>
          </p:cNvSpPr>
          <p:nvPr>
            <p:ph type="body" sz="half" idx="1"/>
          </p:nvPr>
        </p:nvSpPr>
        <p:spPr>
          <a:xfrm>
            <a:off x="1066800" y="1981200"/>
            <a:ext cx="3695700" cy="2438400"/>
          </a:xfrm>
        </p:spPr>
        <p:txBody>
          <a:bodyPr/>
          <a:lstStyle/>
          <a:p>
            <a:pPr eaLnBrk="1" hangingPunct="1">
              <a:defRPr/>
            </a:pPr>
            <a:r>
              <a:rPr lang="en-US"/>
              <a:t>Springfield Office </a:t>
            </a:r>
          </a:p>
          <a:p>
            <a:pPr eaLnBrk="1" hangingPunct="1">
              <a:buFont typeface="Wingdings" pitchFamily="2" charset="2"/>
              <a:buNone/>
              <a:defRPr/>
            </a:pPr>
            <a:r>
              <a:rPr lang="en-US"/>
              <a:t>	Information Center</a:t>
            </a:r>
          </a:p>
          <a:p>
            <a:pPr eaLnBrk="1" hangingPunct="1">
              <a:buFont typeface="Wingdings" pitchFamily="2" charset="2"/>
              <a:buNone/>
              <a:defRPr/>
            </a:pPr>
            <a:r>
              <a:rPr lang="en-US"/>
              <a:t>	1</a:t>
            </a:r>
            <a:r>
              <a:rPr lang="en-US" baseline="30000"/>
              <a:t>st</a:t>
            </a:r>
            <a:r>
              <a:rPr lang="en-US"/>
              <a:t> Floor</a:t>
            </a:r>
          </a:p>
          <a:p>
            <a:pPr eaLnBrk="1" hangingPunct="1">
              <a:buFont typeface="Wingdings" pitchFamily="2" charset="2"/>
              <a:buNone/>
              <a:defRPr/>
            </a:pPr>
            <a:r>
              <a:rPr lang="en-US"/>
              <a:t>	100 N First St</a:t>
            </a:r>
          </a:p>
        </p:txBody>
      </p:sp>
      <p:sp>
        <p:nvSpPr>
          <p:cNvPr id="70661" name="Rectangle 5"/>
          <p:cNvSpPr>
            <a:spLocks noGrp="1" noChangeArrowheads="1"/>
          </p:cNvSpPr>
          <p:nvPr>
            <p:ph type="body" sz="half" idx="2"/>
          </p:nvPr>
        </p:nvSpPr>
        <p:spPr>
          <a:xfrm>
            <a:off x="4914900" y="1981200"/>
            <a:ext cx="3695700" cy="2438400"/>
          </a:xfrm>
        </p:spPr>
        <p:txBody>
          <a:bodyPr/>
          <a:lstStyle/>
          <a:p>
            <a:pPr eaLnBrk="1" hangingPunct="1">
              <a:defRPr/>
            </a:pPr>
            <a:r>
              <a:rPr lang="en-US"/>
              <a:t>Chicago Office</a:t>
            </a:r>
          </a:p>
          <a:p>
            <a:pPr eaLnBrk="1" hangingPunct="1">
              <a:buFont typeface="Wingdings" pitchFamily="2" charset="2"/>
              <a:buNone/>
              <a:defRPr/>
            </a:pPr>
            <a:r>
              <a:rPr lang="en-US"/>
              <a:t>	Reception Area</a:t>
            </a:r>
          </a:p>
          <a:p>
            <a:pPr eaLnBrk="1" hangingPunct="1">
              <a:buFont typeface="Wingdings" pitchFamily="2" charset="2"/>
              <a:buNone/>
              <a:defRPr/>
            </a:pPr>
            <a:r>
              <a:rPr lang="en-US"/>
              <a:t>	Suite 14-300</a:t>
            </a:r>
          </a:p>
          <a:p>
            <a:pPr eaLnBrk="1" hangingPunct="1">
              <a:buFont typeface="Wingdings" pitchFamily="2" charset="2"/>
              <a:buNone/>
              <a:defRPr/>
            </a:pPr>
            <a:r>
              <a:rPr lang="en-US"/>
              <a:t>	100 W Randolph St</a:t>
            </a:r>
          </a:p>
        </p:txBody>
      </p:sp>
      <p:sp>
        <p:nvSpPr>
          <p:cNvPr id="68612" name="Text Box 6"/>
          <p:cNvSpPr txBox="1">
            <a:spLocks noChangeArrowheads="1"/>
          </p:cNvSpPr>
          <p:nvPr/>
        </p:nvSpPr>
        <p:spPr bwMode="auto">
          <a:xfrm>
            <a:off x="1050925" y="4833938"/>
            <a:ext cx="7407275" cy="946150"/>
          </a:xfrm>
          <a:prstGeom prst="rect">
            <a:avLst/>
          </a:prstGeom>
          <a:noFill/>
          <a:ln w="9525">
            <a:noFill/>
            <a:miter lim="800000"/>
            <a:headEnd/>
            <a:tailEnd/>
          </a:ln>
        </p:spPr>
        <p:txBody>
          <a:bodyPr>
            <a:spAutoFit/>
          </a:bodyPr>
          <a:lstStyle/>
          <a:p>
            <a:pPr eaLnBrk="0" hangingPunct="0"/>
            <a:r>
              <a:rPr lang="en-US" sz="2800"/>
              <a:t>Proposals delivered to any location other than ISBE will </a:t>
            </a:r>
            <a:r>
              <a:rPr lang="en-US" sz="2800" b="1" u="sng"/>
              <a:t>NOT</a:t>
            </a:r>
            <a:r>
              <a:rPr lang="en-US" sz="2800"/>
              <a:t> be reviewed.</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en-US" sz="3600"/>
              <a:t>Contacts for additional RFP help</a:t>
            </a:r>
          </a:p>
        </p:txBody>
      </p:sp>
      <p:sp>
        <p:nvSpPr>
          <p:cNvPr id="72707" name="Rectangle 3"/>
          <p:cNvSpPr>
            <a:spLocks noGrp="1" noChangeArrowheads="1"/>
          </p:cNvSpPr>
          <p:nvPr>
            <p:ph type="body" idx="1"/>
          </p:nvPr>
        </p:nvSpPr>
        <p:spPr/>
        <p:txBody>
          <a:bodyPr/>
          <a:lstStyle/>
          <a:p>
            <a:pPr eaLnBrk="1" hangingPunct="1">
              <a:defRPr/>
            </a:pPr>
            <a:r>
              <a:rPr lang="en-US" sz="2800" smtClean="0"/>
              <a:t>Jamey Baiter</a:t>
            </a:r>
          </a:p>
          <a:p>
            <a:pPr eaLnBrk="1" hangingPunct="1">
              <a:buFont typeface="Wingdings" pitchFamily="2" charset="2"/>
              <a:buNone/>
              <a:defRPr/>
            </a:pPr>
            <a:r>
              <a:rPr lang="en-US" sz="2800" smtClean="0"/>
              <a:t>	Illinois State Board of Education</a:t>
            </a:r>
          </a:p>
          <a:p>
            <a:pPr eaLnBrk="1" hangingPunct="1">
              <a:buFont typeface="Wingdings" pitchFamily="2" charset="2"/>
              <a:buNone/>
              <a:defRPr/>
            </a:pPr>
            <a:r>
              <a:rPr lang="en-US" sz="2800" smtClean="0"/>
              <a:t>	</a:t>
            </a:r>
            <a:r>
              <a:rPr lang="en-US" sz="2800" smtClean="0">
                <a:hlinkClick r:id="rId2"/>
              </a:rPr>
              <a:t>jbaiter@isbe.net</a:t>
            </a:r>
            <a:endParaRPr lang="en-US" sz="2800" smtClean="0"/>
          </a:p>
          <a:p>
            <a:pPr eaLnBrk="1" hangingPunct="1">
              <a:buFont typeface="Wingdings" pitchFamily="2" charset="2"/>
              <a:buNone/>
              <a:defRPr/>
            </a:pPr>
            <a:r>
              <a:rPr lang="en-US" sz="2800" smtClean="0"/>
              <a:t>	217-557-7323</a:t>
            </a:r>
          </a:p>
          <a:p>
            <a:pPr eaLnBrk="1" hangingPunct="1">
              <a:defRPr/>
            </a:pPr>
            <a:r>
              <a:rPr lang="en-US" sz="2800" smtClean="0"/>
              <a:t>Mike Mangan</a:t>
            </a:r>
          </a:p>
          <a:p>
            <a:pPr eaLnBrk="1" hangingPunct="1">
              <a:buFont typeface="Wingdings" pitchFamily="2" charset="2"/>
              <a:buNone/>
              <a:defRPr/>
            </a:pPr>
            <a:r>
              <a:rPr lang="en-US" sz="2800" smtClean="0"/>
              <a:t>	Illinois Resource Center</a:t>
            </a:r>
          </a:p>
          <a:p>
            <a:pPr eaLnBrk="1" hangingPunct="1">
              <a:buFont typeface="Wingdings" pitchFamily="2" charset="2"/>
              <a:buNone/>
              <a:defRPr/>
            </a:pPr>
            <a:r>
              <a:rPr lang="en-US" sz="2800" smtClean="0"/>
              <a:t>	</a:t>
            </a:r>
            <a:r>
              <a:rPr lang="en-US" sz="2800" smtClean="0">
                <a:hlinkClick r:id="rId3"/>
              </a:rPr>
              <a:t>mmangan@c</a:t>
            </a:r>
            <a:r>
              <a:rPr lang="en-US" sz="2800" smtClean="0"/>
              <a:t>ntrmail.org</a:t>
            </a:r>
          </a:p>
          <a:p>
            <a:pPr eaLnBrk="1" hangingPunct="1">
              <a:buFont typeface="Wingdings" pitchFamily="2" charset="2"/>
              <a:buNone/>
              <a:defRPr/>
            </a:pPr>
            <a:r>
              <a:rPr lang="en-US" sz="2800" smtClean="0"/>
              <a:t>	(224)366-8534</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lstStyle/>
          <a:p>
            <a:pPr algn="r"/>
            <a:fld id="{37D26A81-9E0C-4F11-BA94-E1C230B95CCF}" type="slidenum">
              <a:rPr lang="en-US" sz="1200">
                <a:solidFill>
                  <a:schemeClr val="bg1"/>
                </a:solidFill>
                <a:latin typeface="Arial" charset="0"/>
              </a:rPr>
              <a:pPr algn="r"/>
              <a:t>54</a:t>
            </a:fld>
            <a:endParaRPr lang="en-US" sz="1200">
              <a:solidFill>
                <a:schemeClr val="bg1"/>
              </a:solidFill>
              <a:latin typeface="Arial" charset="0"/>
            </a:endParaRPr>
          </a:p>
        </p:txBody>
      </p:sp>
      <p:pic>
        <p:nvPicPr>
          <p:cNvPr id="70658" name="Picture 6" descr="MCj03631680000[1]"/>
          <p:cNvPicPr>
            <a:picLocks noChangeAspect="1" noChangeArrowheads="1"/>
          </p:cNvPicPr>
          <p:nvPr/>
        </p:nvPicPr>
        <p:blipFill>
          <a:blip r:embed="rId3"/>
          <a:srcRect/>
          <a:stretch>
            <a:fillRect/>
          </a:stretch>
        </p:blipFill>
        <p:spPr bwMode="auto">
          <a:xfrm>
            <a:off x="3200400" y="2514600"/>
            <a:ext cx="2149475" cy="3132138"/>
          </a:xfrm>
          <a:prstGeom prst="rect">
            <a:avLst/>
          </a:prstGeom>
          <a:noFill/>
          <a:ln w="9525">
            <a:noFill/>
            <a:miter lim="800000"/>
            <a:headEnd/>
            <a:tailEnd/>
          </a:ln>
        </p:spPr>
      </p:pic>
      <p:sp>
        <p:nvSpPr>
          <p:cNvPr id="70659" name="Text Box 7"/>
          <p:cNvSpPr txBox="1">
            <a:spLocks noChangeArrowheads="1"/>
          </p:cNvSpPr>
          <p:nvPr/>
        </p:nvSpPr>
        <p:spPr bwMode="auto">
          <a:xfrm>
            <a:off x="2743200" y="1371600"/>
            <a:ext cx="3048000" cy="641350"/>
          </a:xfrm>
          <a:prstGeom prst="rect">
            <a:avLst/>
          </a:prstGeom>
          <a:noFill/>
          <a:ln w="9525">
            <a:noFill/>
            <a:miter lim="800000"/>
            <a:headEnd/>
            <a:tailEnd/>
          </a:ln>
        </p:spPr>
        <p:txBody>
          <a:bodyPr>
            <a:spAutoFit/>
          </a:bodyPr>
          <a:lstStyle/>
          <a:p>
            <a:pPr algn="ctr" eaLnBrk="0" hangingPunct="0"/>
            <a:r>
              <a:rPr lang="en-US" sz="3600">
                <a:solidFill>
                  <a:schemeClr val="bg1"/>
                </a:solidFill>
                <a:latin typeface="Arial" charset="0"/>
              </a:rPr>
              <a:t>Questions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sz="3600"/>
              <a:t>Who is eligible for the FY 2010 LSA Planning Grants</a:t>
            </a:r>
          </a:p>
        </p:txBody>
      </p:sp>
      <p:sp>
        <p:nvSpPr>
          <p:cNvPr id="41987" name="Rectangle 3"/>
          <p:cNvSpPr>
            <a:spLocks noGrp="1" noChangeArrowheads="1"/>
          </p:cNvSpPr>
          <p:nvPr>
            <p:ph type="body" idx="1"/>
          </p:nvPr>
        </p:nvSpPr>
        <p:spPr/>
        <p:txBody>
          <a:bodyPr/>
          <a:lstStyle/>
          <a:p>
            <a:pPr eaLnBrk="1" hangingPunct="1">
              <a:lnSpc>
                <a:spcPct val="80000"/>
              </a:lnSpc>
              <a:defRPr/>
            </a:pPr>
            <a:r>
              <a:rPr lang="en-US" sz="2600"/>
              <a:t>Qualified private nonprofit or public organizations and other educational agencies or private, for profit businesses should be included in the planning team.  These entities should meet the following criteria:</a:t>
            </a:r>
          </a:p>
          <a:p>
            <a:pPr lvl="1" eaLnBrk="1" hangingPunct="1">
              <a:lnSpc>
                <a:spcPct val="80000"/>
              </a:lnSpc>
              <a:defRPr/>
            </a:pPr>
            <a:r>
              <a:rPr lang="en-US" sz="2200"/>
              <a:t>Have demonstrated expertise in the provision of services to meet educational, public safety, human, or environmental needs;</a:t>
            </a:r>
          </a:p>
          <a:p>
            <a:pPr lvl="1" eaLnBrk="1" hangingPunct="1">
              <a:lnSpc>
                <a:spcPct val="80000"/>
              </a:lnSpc>
              <a:defRPr/>
            </a:pPr>
            <a:r>
              <a:rPr lang="en-US" sz="2200"/>
              <a:t>Have been in existence for at least one year; and</a:t>
            </a:r>
          </a:p>
          <a:p>
            <a:pPr lvl="1" eaLnBrk="1" hangingPunct="1">
              <a:lnSpc>
                <a:spcPct val="80000"/>
              </a:lnSpc>
              <a:defRPr/>
            </a:pPr>
            <a:r>
              <a:rPr lang="en-US" sz="2200"/>
              <a:t>Will make their organizations available for the participation of students in service in the broader community</a:t>
            </a:r>
          </a:p>
          <a:p>
            <a:pPr eaLnBrk="1" hangingPunct="1">
              <a:lnSpc>
                <a:spcPct val="80000"/>
              </a:lnSpc>
              <a:defRPr/>
            </a:pPr>
            <a:endParaRPr lang="en-US" sz="2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z="3200"/>
              <a:t>Who is eligible for the Implementation, Operation or Expansion LSA Grants</a:t>
            </a:r>
          </a:p>
        </p:txBody>
      </p:sp>
      <p:sp>
        <p:nvSpPr>
          <p:cNvPr id="35843" name="Rectangle 3"/>
          <p:cNvSpPr>
            <a:spLocks noGrp="1" noChangeArrowheads="1"/>
          </p:cNvSpPr>
          <p:nvPr>
            <p:ph type="body" idx="1"/>
          </p:nvPr>
        </p:nvSpPr>
        <p:spPr/>
        <p:txBody>
          <a:bodyPr/>
          <a:lstStyle/>
          <a:p>
            <a:pPr eaLnBrk="1" hangingPunct="1">
              <a:defRPr/>
            </a:pPr>
            <a:r>
              <a:rPr lang="en-US" sz="2800"/>
              <a:t>Partnerships of one or more</a:t>
            </a:r>
          </a:p>
          <a:p>
            <a:pPr lvl="1" eaLnBrk="1" hangingPunct="1">
              <a:defRPr/>
            </a:pPr>
            <a:r>
              <a:rPr lang="en-US" sz="2400"/>
              <a:t>Public School Districts, Regional Offices of Education, Intermediate Service Centers, special education cooperatives, regional career and technical education programs, charter schools, public university lab schools approved by the ISBE; and</a:t>
            </a:r>
          </a:p>
          <a:p>
            <a:pPr eaLnBrk="1" hangingPunct="1">
              <a:buFont typeface="Wingdings" pitchFamily="2" charset="2"/>
              <a:buNone/>
              <a:defRPr/>
            </a:pPr>
            <a:endParaRPr lang="en-US"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US" sz="3600"/>
              <a:t>Eligible Implementation, expansion, or operation applicants (cont)</a:t>
            </a:r>
          </a:p>
        </p:txBody>
      </p:sp>
      <p:sp>
        <p:nvSpPr>
          <p:cNvPr id="36867" name="Rectangle 3"/>
          <p:cNvSpPr>
            <a:spLocks noGrp="1" noChangeArrowheads="1"/>
          </p:cNvSpPr>
          <p:nvPr>
            <p:ph type="body" idx="1"/>
          </p:nvPr>
        </p:nvSpPr>
        <p:spPr/>
        <p:txBody>
          <a:bodyPr/>
          <a:lstStyle/>
          <a:p>
            <a:pPr lvl="1" eaLnBrk="1" hangingPunct="1">
              <a:defRPr/>
            </a:pPr>
            <a:r>
              <a:rPr lang="en-US" sz="2600"/>
              <a:t>Qualified private nonprofit or public organizations and other educational agencies or private, for profit businesses that:</a:t>
            </a:r>
          </a:p>
          <a:p>
            <a:pPr lvl="2" eaLnBrk="1" hangingPunct="1">
              <a:defRPr/>
            </a:pPr>
            <a:r>
              <a:rPr lang="en-US" sz="2200"/>
              <a:t>Have demonstrated expertise in the provision of services to meet educational, public safety, human, or environmental needs;</a:t>
            </a:r>
          </a:p>
          <a:p>
            <a:pPr lvl="2" eaLnBrk="1" hangingPunct="1">
              <a:defRPr/>
            </a:pPr>
            <a:r>
              <a:rPr lang="en-US" sz="2200"/>
              <a:t>Have been in existence for at least one year; and</a:t>
            </a:r>
          </a:p>
          <a:p>
            <a:pPr lvl="2" eaLnBrk="1" hangingPunct="1">
              <a:defRPr/>
            </a:pPr>
            <a:r>
              <a:rPr lang="en-US" sz="2200"/>
              <a:t>Will make their organizations available for the participation of students in service in the broader community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sz="3600"/>
              <a:t>Eligible Implementation, expansion, or operation applicants (cont)</a:t>
            </a:r>
          </a:p>
        </p:txBody>
      </p:sp>
      <p:sp>
        <p:nvSpPr>
          <p:cNvPr id="37891" name="Rectangle 3"/>
          <p:cNvSpPr>
            <a:spLocks noGrp="1" noChangeArrowheads="1"/>
          </p:cNvSpPr>
          <p:nvPr>
            <p:ph type="body" idx="1"/>
          </p:nvPr>
        </p:nvSpPr>
        <p:spPr/>
        <p:txBody>
          <a:bodyPr/>
          <a:lstStyle/>
          <a:p>
            <a:pPr eaLnBrk="1" hangingPunct="1">
              <a:defRPr/>
            </a:pPr>
            <a:r>
              <a:rPr lang="en-US" sz="2800"/>
              <a:t>A local partnership also may include a private for-profit business or private elementary or secondary school.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2988822C20F24E83D1DD5E4C131AA0" ma:contentTypeVersion="34" ma:contentTypeDescription="Create a new document." ma:contentTypeScope="" ma:versionID="510b8621ca45b380240d45fcf3ee2da5">
  <xsd:schema xmlns:xsd="http://www.w3.org/2001/XMLSchema" xmlns:xs="http://www.w3.org/2001/XMLSchema" xmlns:p="http://schemas.microsoft.com/office/2006/metadata/properties" xmlns:ns1="http://schemas.microsoft.com/sharepoint/v3" xmlns:ns2="6ce3111e-7420-4802-b50a-75d4e9a0b980" xmlns:ns3="d21dc803-237d-4c68-8692-8d731fd29118" xmlns:ns4="4d435f69-8686-490b-bd6d-b153bf22ab50" targetNamespace="http://schemas.microsoft.com/office/2006/metadata/properties" ma:root="true" ma:fieldsID="f5b7d2c1aa74e6ba3f7180c2fcc7e0c0" ns1:_="" ns2:_="" ns3:_="" ns4:_="">
    <xsd:import namespace="http://schemas.microsoft.com/sharepoint/v3"/>
    <xsd:import namespace="6ce3111e-7420-4802-b50a-75d4e9a0b980"/>
    <xsd:import namespace="d21dc803-237d-4c68-8692-8d731fd29118"/>
    <xsd:import namespace="4d435f69-8686-490b-bd6d-b153bf22ab50"/>
    <xsd:element name="properties">
      <xsd:complexType>
        <xsd:sequence>
          <xsd:element name="documentManagement">
            <xsd:complexType>
              <xsd:all>
                <xsd:element ref="ns2:Heading" minOccurs="0"/>
                <xsd:element ref="ns2:Sort_x0020_Order" minOccurs="0"/>
                <xsd:element ref="ns3:DisplayPage" minOccurs="0"/>
                <xsd:element ref="ns3:ParagraphBeforeLink" minOccurs="0"/>
                <xsd:element ref="ns3:ParagraphAfterLink" minOccurs="0"/>
                <xsd:element ref="ns4:Divisions" minOccurs="0"/>
                <xsd:element ref="ns2:TargetAudience" minOccurs="0"/>
                <xsd:element ref="ns2:Archive" minOccurs="0"/>
                <xsd:element ref="ns2:Archive_x0020_Date" minOccurs="0"/>
                <xsd:element ref="ns3:Grouping" minOccurs="0"/>
                <xsd:element ref="ns3:Subgroup" minOccurs="0"/>
                <xsd:element ref="ns3:Linked_x0020_on_x0020_Page" minOccurs="0"/>
                <xsd:element ref="ns3:Year" minOccurs="0"/>
                <xsd:element ref="ns2:MediaType" minOccurs="0"/>
                <xsd:element ref="ns1:PublishingStartDate" minOccurs="0"/>
                <xsd:element ref="ns1:PublishingExpirationDate" minOccurs="0"/>
                <xsd:element ref="ns2:TaxKeywordTaxHTField" minOccurs="0"/>
                <xsd:element ref="ns2:TaxCatchAll" minOccurs="0"/>
                <xsd:element ref="ns3:OriginalModifiedDate" minOccurs="0"/>
                <xsd:element ref="ns3:AdditionalPageInfo" minOccurs="0"/>
                <xsd:element ref="ns2:SharedWithUsers" minOccurs="0"/>
                <xsd:element ref="ns3:ActiveInactive" minOccurs="0"/>
                <xsd:element ref="ns3:Subbullet" minOccurs="0"/>
                <xsd:element ref="ns3:Subheading" minOccurs="0"/>
                <xsd:element ref="ns3:LifetimeViews" minOccurs="0"/>
                <xsd:element ref="ns3:ModifiedBeforeRun" minOccurs="0"/>
                <xsd:element ref="ns3:Langu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ce3111e-7420-4802-b50a-75d4e9a0b980" elementFormDefault="qualified">
    <xsd:import namespace="http://schemas.microsoft.com/office/2006/documentManagement/types"/>
    <xsd:import namespace="http://schemas.microsoft.com/office/infopath/2007/PartnerControls"/>
    <xsd:element name="Heading" ma:index="1" nillable="true" ma:displayName="Heading" ma:internalName="Heading">
      <xsd:simpleType>
        <xsd:restriction base="dms:Text">
          <xsd:maxLength value="255"/>
        </xsd:restriction>
      </xsd:simpleType>
    </xsd:element>
    <xsd:element name="Sort_x0020_Order" ma:index="2" nillable="true" ma:displayName="Sort Order" ma:default="999" ma:internalName="Sort_x0020_Order" ma:percentage="FALSE">
      <xsd:simpleType>
        <xsd:restriction base="dms:Number"/>
      </xsd:simpleType>
    </xsd:element>
    <xsd:element name="TargetAudience" ma:index="7" nillable="true" ma:displayName="TargetAudience" ma:list="{5bf691bb-db4f-476f-a3f6-6f31e5686cd3}" ma:internalName="TargetAudience" ma:readOnly="false" ma:showField="Title"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Archive" ma:index="9" nillable="true" ma:displayName="Archive" ma:default="0" ma:indexed="true" ma:internalName="Archive">
      <xsd:simpleType>
        <xsd:restriction base="dms:Boolean"/>
      </xsd:simpleType>
    </xsd:element>
    <xsd:element name="Archive_x0020_Date" ma:index="10" nillable="true" ma:displayName="Archive Date" ma:format="DateOnly" ma:internalName="Archive_x0020_Date">
      <xsd:simpleType>
        <xsd:restriction base="dms:DateTime"/>
      </xsd:simpleType>
    </xsd:element>
    <xsd:element name="MediaType" ma:index="15" nillable="true" ma:displayName="MediaType" ma:list="{bc78f13e-3434-4b26-85f6-c5eb735f129d}" ma:internalName="MediaType" ma:readOnly="false" ma:showField="MediaType"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TaxKeywordTaxHTField" ma:index="25" nillable="true" ma:taxonomy="true" ma:internalName="TaxKeywordTaxHTField" ma:taxonomyFieldName="TaxKeyword" ma:displayName="Enterprise Keywords" ma:fieldId="{23f27201-bee3-471e-b2e7-b64fd8b7ca38}" ma:taxonomyMulti="true" ma:sspId="038a83e2-3cab-4ab1-90e8-f44282484cb6" ma:termSetId="00000000-0000-0000-0000-000000000000" ma:anchorId="00000000-0000-0000-0000-000000000000" ma:open="true" ma:isKeyword="true">
      <xsd:complexType>
        <xsd:sequence>
          <xsd:element ref="pc:Terms" minOccurs="0" maxOccurs="1"/>
        </xsd:sequence>
      </xsd:complexType>
    </xsd:element>
    <xsd:element name="TaxCatchAll" ma:index="26" nillable="true" ma:displayName="Taxonomy Catch All Column" ma:hidden="true" ma:list="{579831f0-4889-4cf1-9c1b-f4e5c0970170}" ma:internalName="TaxCatchAll" ma:showField="CatchAllData"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21dc803-237d-4c68-8692-8d731fd29118" elementFormDefault="qualified">
    <xsd:import namespace="http://schemas.microsoft.com/office/2006/documentManagement/types"/>
    <xsd:import namespace="http://schemas.microsoft.com/office/infopath/2007/PartnerControls"/>
    <xsd:element name="DisplayPage" ma:index="3" nillable="true" ma:displayName="DisplayPage" ma:indexed="true" ma:internalName="DisplayPage">
      <xsd:simpleType>
        <xsd:restriction base="dms:Text">
          <xsd:maxLength value="255"/>
        </xsd:restriction>
      </xsd:simpleType>
    </xsd:element>
    <xsd:element name="ParagraphBeforeLink" ma:index="4" nillable="true" ma:displayName="ParagraphBeforeLink" ma:internalName="ParagraphBeforeLink">
      <xsd:simpleType>
        <xsd:restriction base="dms:Note"/>
      </xsd:simpleType>
    </xsd:element>
    <xsd:element name="ParagraphAfterLink" ma:index="5" nillable="true" ma:displayName="ParagraphAfterLink" ma:internalName="ParagraphAfterLink">
      <xsd:simpleType>
        <xsd:restriction base="dms:Note"/>
      </xsd:simpleType>
    </xsd:element>
    <xsd:element name="Grouping" ma:index="11" nillable="true" ma:displayName="Grouping" ma:indexed="true" ma:internalName="Grouping">
      <xsd:simpleType>
        <xsd:restriction base="dms:Text">
          <xsd:maxLength value="255"/>
        </xsd:restriction>
      </xsd:simpleType>
    </xsd:element>
    <xsd:element name="Subgroup" ma:index="12" nillable="true" ma:displayName="Subgroup" ma:internalName="Subgroup">
      <xsd:simpleType>
        <xsd:restriction base="dms:Text">
          <xsd:maxLength value="255"/>
        </xsd:restriction>
      </xsd:simpleType>
    </xsd:element>
    <xsd:element name="Linked_x0020_on_x0020_Page" ma:index="13" nillable="true" ma:displayName="Linked on Page" ma:default="1" ma:indexed="true" ma:internalName="Linked_x0020_on_x0020_Page">
      <xsd:simpleType>
        <xsd:restriction base="dms:Boolean"/>
      </xsd:simpleType>
    </xsd:element>
    <xsd:element name="Year" ma:index="14" nillable="true" ma:displayName="Year" ma:internalName="Year">
      <xsd:simpleType>
        <xsd:restriction base="dms:Text">
          <xsd:maxLength value="255"/>
        </xsd:restriction>
      </xsd:simpleType>
    </xsd:element>
    <xsd:element name="OriginalModifiedDate" ma:index="27" nillable="true" ma:displayName="OriginalModifiedDate" ma:format="DateOnly" ma:internalName="OriginalModifiedDate">
      <xsd:simpleType>
        <xsd:restriction base="dms:DateTime"/>
      </xsd:simpleType>
    </xsd:element>
    <xsd:element name="AdditionalPageInfo" ma:index="28" nillable="true" ma:displayName="AdditionalPageInfo" ma:internalName="AdditionalPageInfo">
      <xsd:simpleType>
        <xsd:restriction base="dms:Note">
          <xsd:maxLength value="255"/>
        </xsd:restriction>
      </xsd:simpleType>
    </xsd:element>
    <xsd:element name="ActiveInactive" ma:index="30" nillable="true" ma:displayName="Active/Inactive" ma:default="1" ma:internalName="ActiveInactive">
      <xsd:simpleType>
        <xsd:restriction base="dms:Boolean"/>
      </xsd:simpleType>
    </xsd:element>
    <xsd:element name="Subbullet" ma:index="31" nillable="true" ma:displayName="Subbullet" ma:internalName="Subbullet">
      <xsd:simpleType>
        <xsd:restriction base="dms:Note">
          <xsd:maxLength value="255"/>
        </xsd:restriction>
      </xsd:simpleType>
    </xsd:element>
    <xsd:element name="Subheading" ma:index="32" nillable="true" ma:displayName="Subheading" ma:internalName="Subheading">
      <xsd:simpleType>
        <xsd:restriction base="dms:Text">
          <xsd:maxLength value="255"/>
        </xsd:restriction>
      </xsd:simpleType>
    </xsd:element>
    <xsd:element name="LifetimeViews" ma:index="33" nillable="true" ma:displayName="LifetimeViews" ma:internalName="LifetimeViews">
      <xsd:simpleType>
        <xsd:restriction base="dms:Number"/>
      </xsd:simpleType>
    </xsd:element>
    <xsd:element name="ModifiedBeforeRun" ma:index="34" nillable="true" ma:displayName="ModifiedBeforeRun" ma:format="DateOnly" ma:internalName="ModifiedBeforeRun">
      <xsd:simpleType>
        <xsd:restriction base="dms:DateTime"/>
      </xsd:simpleType>
    </xsd:element>
    <xsd:element name="Language" ma:index="35" nillable="true" ma:displayName="Language" ma:format="Dropdown" ma:internalName="Language">
      <xsd:simpleType>
        <xsd:restriction base="dms:Choice">
          <xsd:enumeration value="Albanian"/>
          <xsd:enumeration value="Amharic"/>
          <xsd:enumeration value="Arabic"/>
          <xsd:enumeration value="Assyrian"/>
          <xsd:enumeration value="Bengali"/>
          <xsd:enumeration value="Bosnian"/>
          <xsd:enumeration value="Bulgarian"/>
          <xsd:enumeration value="Burmese"/>
          <xsd:enumeration value="Cambodian"/>
          <xsd:enumeration value="Cantonese"/>
          <xsd:enumeration value="Chinese"/>
          <xsd:enumeration value="Chinese (Simplified)"/>
          <xsd:enumeration value="Chinese (Traditional)"/>
          <xsd:enumeration value="Czech"/>
          <xsd:enumeration value="Farsi"/>
          <xsd:enumeration value="French"/>
          <xsd:enumeration value="German"/>
          <xsd:enumeration value="Greek"/>
          <xsd:enumeration value="Gujarati"/>
          <xsd:enumeration value="Haitian-Creole"/>
          <xsd:enumeration value="Haka Chin"/>
          <xsd:enumeration value="Hindi"/>
          <xsd:enumeration value="Italian"/>
          <xsd:enumeration value="Japanese"/>
          <xsd:enumeration value="Karen"/>
          <xsd:enumeration value="Khmer"/>
          <xsd:enumeration value="Kirundi"/>
          <xsd:enumeration value="Korean"/>
          <xsd:enumeration value="Lao"/>
          <xsd:enumeration value="Lithuanian"/>
          <xsd:enumeration value="Malayalam"/>
          <xsd:enumeration value="Marathi"/>
          <xsd:enumeration value="Mongolian"/>
          <xsd:enumeration value="Nepali"/>
          <xsd:enumeration value="Pashto"/>
          <xsd:enumeration value="Pilipino (Tagalog)"/>
          <xsd:enumeration value="Polish"/>
          <xsd:enumeration value="Portuguese"/>
          <xsd:enumeration value="Punjabi"/>
          <xsd:enumeration value="Romanian"/>
          <xsd:enumeration value="Russian"/>
          <xsd:enumeration value="Serbian"/>
          <xsd:enumeration value="Serbian (Cyrillic)"/>
          <xsd:enumeration value="Serbian (Latin)"/>
          <xsd:enumeration value="Somali"/>
          <xsd:enumeration value="Spanish"/>
          <xsd:enumeration value="Swahili"/>
          <xsd:enumeration value="Tamil"/>
          <xsd:enumeration value="Telugu"/>
          <xsd:enumeration value="Thai"/>
          <xsd:enumeration value="Turkish"/>
          <xsd:enumeration value="Ukrainian"/>
          <xsd:enumeration value="Urdu"/>
          <xsd:enumeration value="Uzbek"/>
          <xsd:enumeration value="Vietnamese"/>
          <xsd:enumeration value="Yoruba"/>
        </xsd:restriction>
      </xsd:simpleType>
    </xsd:element>
  </xsd:schema>
  <xsd:schema xmlns:xsd="http://www.w3.org/2001/XMLSchema" xmlns:xs="http://www.w3.org/2001/XMLSchema" xmlns:dms="http://schemas.microsoft.com/office/2006/documentManagement/types" xmlns:pc="http://schemas.microsoft.com/office/infopath/2007/PartnerControls" targetNamespace="4d435f69-8686-490b-bd6d-b153bf22ab50" elementFormDefault="qualified">
    <xsd:import namespace="http://schemas.microsoft.com/office/2006/documentManagement/types"/>
    <xsd:import namespace="http://schemas.microsoft.com/office/infopath/2007/PartnerControls"/>
    <xsd:element name="Divisions" ma:index="6" nillable="true" ma:displayName="Divisions" ma:indexed="true" ma:list="{28f31edd-5ed1-4c97-b76f-e04153e47842}" ma:internalName="Divisions" ma:showField="Title" ma:web="6ce3111e-7420-4802-b50a-75d4e9a0b980">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8"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inked_x0020_on_x0020_Page xmlns="d21dc803-237d-4c68-8692-8d731fd29118">true</Linked_x0020_on_x0020_Page>
    <ParagraphAfterLink xmlns="d21dc803-237d-4c68-8692-8d731fd29118" xsi:nil="true"/>
    <Archive_x0020_Date xmlns="6ce3111e-7420-4802-b50a-75d4e9a0b980" xsi:nil="true"/>
    <Subgroup xmlns="d21dc803-237d-4c68-8692-8d731fd29118">service-learning</Subgroup>
    <Grouping xmlns="d21dc803-237d-4c68-8692-8d731fd29118">spec-ed</Grouping>
    <Heading xmlns="6ce3111e-7420-4802-b50a-75d4e9a0b980" xsi:nil="true"/>
    <Sort_x0020_Order xmlns="6ce3111e-7420-4802-b50a-75d4e9a0b980">999</Sort_x0020_Order>
    <ParagraphBeforeLink xmlns="d21dc803-237d-4c68-8692-8d731fd29118" xsi:nil="true"/>
    <Archive xmlns="6ce3111e-7420-4802-b50a-75d4e9a0b980">true</Archive>
    <PublishingExpirationDate xmlns="http://schemas.microsoft.com/sharepoint/v3" xsi:nil="true"/>
    <Divisions xmlns="4d435f69-8686-490b-bd6d-b153bf22ab50" xsi:nil="true"/>
    <PublishingStartDate xmlns="http://schemas.microsoft.com/sharepoint/v3" xsi:nil="true"/>
    <TargetAudience xmlns="6ce3111e-7420-4802-b50a-75d4e9a0b980">
      <Value>1</Value>
      <Value>2</Value>
      <Value>3</Value>
      <Value>4</Value>
    </TargetAudience>
    <DisplayPage xmlns="d21dc803-237d-4c68-8692-8d731fd29118" xsi:nil="true"/>
    <Year xmlns="d21dc803-237d-4c68-8692-8d731fd29118" xsi:nil="true"/>
    <TaxKeywordTaxHTField xmlns="6ce3111e-7420-4802-b50a-75d4e9a0b980">
      <Terms xmlns="http://schemas.microsoft.com/office/infopath/2007/PartnerControls">
        <TermInfo xmlns="http://schemas.microsoft.com/office/infopath/2007/PartnerControls">
          <TermName xmlns="http://schemas.microsoft.com/office/infopath/2007/PartnerControls">Service learning</TermName>
          <TermId xmlns="http://schemas.microsoft.com/office/infopath/2007/PartnerControls">91925b4b-8e29-4a75-9f87-2854506eeff2</TermId>
        </TermInfo>
        <TermInfo xmlns="http://schemas.microsoft.com/office/infopath/2007/PartnerControls">
          <TermName xmlns="http://schemas.microsoft.com/office/infopath/2007/PartnerControls">School-Based Learn and Serve America Grants</TermName>
          <TermId xmlns="http://schemas.microsoft.com/office/infopath/2007/PartnerControls">9b82470a-ddd3-4acf-8e3f-cdb57adcb83b</TermId>
        </TermInfo>
        <TermInfo xmlns="http://schemas.microsoft.com/office/infopath/2007/PartnerControls">
          <TermName xmlns="http://schemas.microsoft.com/office/infopath/2007/PartnerControls">grants</TermName>
          <TermId xmlns="http://schemas.microsoft.com/office/infopath/2007/PartnerControls">beaf2c10-4466-4b51-82c5-766055f22fc7</TermId>
        </TermInfo>
        <TermInfo xmlns="http://schemas.microsoft.com/office/infopath/2007/PartnerControls">
          <TermName xmlns="http://schemas.microsoft.com/office/infopath/2007/PartnerControls">RFP</TermName>
          <TermId xmlns="http://schemas.microsoft.com/office/infopath/2007/PartnerControls">c3ac3597-f7bd-4fc7-a57b-12b2ffd04901</TermId>
        </TermInfo>
        <TermInfo xmlns="http://schemas.microsoft.com/office/infopath/2007/PartnerControls">
          <TermName xmlns="http://schemas.microsoft.com/office/infopath/2007/PartnerControls">Request for Proposals</TermName>
          <TermId xmlns="http://schemas.microsoft.com/office/infopath/2007/PartnerControls">f14bd17a-fa19-4f2a-91fd-680e582485af</TermId>
        </TermInfo>
        <TermInfo xmlns="http://schemas.microsoft.com/office/infopath/2007/PartnerControls">
          <TermName xmlns="http://schemas.microsoft.com/office/infopath/2007/PartnerControls">community service programs</TermName>
          <TermId xmlns="http://schemas.microsoft.com/office/infopath/2007/PartnerControls">cae11486-98df-433b-ae05-ac290bb94ac1</TermId>
        </TermInfo>
      </Terms>
    </TaxKeywordTaxHTField>
    <MediaType xmlns="6ce3111e-7420-4802-b50a-75d4e9a0b980">
      <Value>10</Value>
    </MediaType>
    <TaxCatchAll xmlns="6ce3111e-7420-4802-b50a-75d4e9a0b980">
      <Value>1529</Value>
      <Value>1442</Value>
      <Value>366</Value>
      <Value>1532</Value>
      <Value>1531</Value>
      <Value>1530</Value>
    </TaxCatchAll>
    <OriginalModifiedDate xmlns="d21dc803-237d-4c68-8692-8d731fd29118" xsi:nil="true"/>
    <AdditionalPageInfo xmlns="d21dc803-237d-4c68-8692-8d731fd29118" xsi:nil="true"/>
    <ActiveInactive xmlns="d21dc803-237d-4c68-8692-8d731fd29118">true</ActiveInactive>
    <Subbullet xmlns="d21dc803-237d-4c68-8692-8d731fd29118" xsi:nil="true"/>
    <Subheading xmlns="d21dc803-237d-4c68-8692-8d731fd29118" xsi:nil="true"/>
    <ModifiedBeforeRun xmlns="d21dc803-237d-4c68-8692-8d731fd29118">2016-09-22T17:07:04+00:00</ModifiedBeforeRun>
    <LifetimeViews xmlns="d21dc803-237d-4c68-8692-8d731fd29118">38</LifetimeViews>
    <Language xmlns="d21dc803-237d-4c68-8692-8d731fd2911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D271C8-FBB3-469E-ABF3-3659E0146895}"/>
</file>

<file path=customXml/itemProps2.xml><?xml version="1.0" encoding="utf-8"?>
<ds:datastoreItem xmlns:ds="http://schemas.openxmlformats.org/officeDocument/2006/customXml" ds:itemID="{22DBCC68-511C-41A4-B71C-BFE7801DD173}"/>
</file>

<file path=customXml/itemProps3.xml><?xml version="1.0" encoding="utf-8"?>
<ds:datastoreItem xmlns:ds="http://schemas.openxmlformats.org/officeDocument/2006/customXml" ds:itemID="{9C046B52-4CFB-4C24-A315-03C192210315}"/>
</file>

<file path=docProps/app.xml><?xml version="1.0" encoding="utf-8"?>
<Properties xmlns="http://schemas.openxmlformats.org/officeDocument/2006/extended-properties" xmlns:vt="http://schemas.openxmlformats.org/officeDocument/2006/docPropsVTypes">
  <Template>Shimmer</Template>
  <TotalTime>944</TotalTime>
  <Words>2754</Words>
  <Application>Microsoft Office PowerPoint</Application>
  <PresentationFormat>On-screen Show (4:3)</PresentationFormat>
  <Paragraphs>221</Paragraphs>
  <Slides>54</Slides>
  <Notes>2</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54</vt:i4>
      </vt:variant>
    </vt:vector>
  </HeadingPairs>
  <TitlesOfParts>
    <vt:vector size="60" baseType="lpstr">
      <vt:lpstr>Tahoma</vt:lpstr>
      <vt:lpstr>Arial</vt:lpstr>
      <vt:lpstr>Wingdings</vt:lpstr>
      <vt:lpstr>Calibri</vt:lpstr>
      <vt:lpstr>Shimmer</vt:lpstr>
      <vt:lpstr>Shimmer</vt:lpstr>
      <vt:lpstr>Learn and Serve America Grant Bidders’ Conference</vt:lpstr>
      <vt:lpstr>What is the Purpose of the Learn and Serve America Grant</vt:lpstr>
      <vt:lpstr>Definition of Service Learning (according to National and Community Service Trust Act of 1993) </vt:lpstr>
      <vt:lpstr>Focus of the FY 2010 Learn and Serve America Grants </vt:lpstr>
      <vt:lpstr>Who is eligible for the FY 2010 LSA Planning Grants</vt:lpstr>
      <vt:lpstr>Who is eligible for the FY 2010 LSA Planning Grants</vt:lpstr>
      <vt:lpstr>Who is eligible for the Implementation, Operation or Expansion LSA Grants</vt:lpstr>
      <vt:lpstr>Eligible Implementation, expansion, or operation applicants (cont)</vt:lpstr>
      <vt:lpstr>Eligible Implementation, expansion, or operation applicants (cont)</vt:lpstr>
      <vt:lpstr>Who may serve as the LSA Grant’s fiscal agent?</vt:lpstr>
      <vt:lpstr>May we participate in more than one proposal? </vt:lpstr>
      <vt:lpstr>Our LEA has received an LSA in the past.  May we apply this year?</vt:lpstr>
      <vt:lpstr>Are any priority considerations given to applicants?</vt:lpstr>
      <vt:lpstr>Are their any additional deciding factors for proposals?</vt:lpstr>
      <vt:lpstr>What are the amount of the grant awards available?</vt:lpstr>
      <vt:lpstr>Is a Letter of Intent required</vt:lpstr>
      <vt:lpstr>What are the time frames of the grant?</vt:lpstr>
      <vt:lpstr>Is there a bidder’s conference?</vt:lpstr>
      <vt:lpstr>What are the program specifications for the RFP?</vt:lpstr>
      <vt:lpstr>What are the program specifications for the RFP (cont)?</vt:lpstr>
      <vt:lpstr>What are the program specifications for the RFP (cont)?</vt:lpstr>
      <vt:lpstr>What are the program specifications for the RFP (cont)?</vt:lpstr>
      <vt:lpstr>What are the program specifications for the RFP (cont)?</vt:lpstr>
      <vt:lpstr>What are the program specifications for the RFP (cont)?</vt:lpstr>
      <vt:lpstr>What are the program specifications for the RFP (cont)?</vt:lpstr>
      <vt:lpstr>What are the program specifications for the RFP (cont)?</vt:lpstr>
      <vt:lpstr>Statewide Evaluation</vt:lpstr>
      <vt:lpstr>Is there is sustainability requirement to the grant?</vt:lpstr>
      <vt:lpstr>Is there a matching component to the grant?</vt:lpstr>
      <vt:lpstr>Are there limitations on the use of grant funds?</vt:lpstr>
      <vt:lpstr>Are there limitations on the use of grant funds? (cont)</vt:lpstr>
      <vt:lpstr>Are there limitations on the use of grant funds? (cont)</vt:lpstr>
      <vt:lpstr>Are there limitations on the use of grant funds? (cont)</vt:lpstr>
      <vt:lpstr>Is there a format the proposal should follow?</vt:lpstr>
      <vt:lpstr>Completing the Cover Page (Attachment 1)</vt:lpstr>
      <vt:lpstr>Completing the Cover Page (Attachment 1)</vt:lpstr>
      <vt:lpstr>Partnership Member Information (Attachment 1A) </vt:lpstr>
      <vt:lpstr>Participant Demographics (Attachment 2)</vt:lpstr>
      <vt:lpstr>Proposal Narrative (RFP)</vt:lpstr>
      <vt:lpstr>Local Match Budget Breakdown (Attachment 4)</vt:lpstr>
      <vt:lpstr>Budget Information (Attachment 5)</vt:lpstr>
      <vt:lpstr>Budget Summary Breakdown Information (Attachment 6)</vt:lpstr>
      <vt:lpstr>Budget Information – Teacher Stipends (Attachment 6)</vt:lpstr>
      <vt:lpstr>Budget Information – Teacher Stipend Benefits (Attachment 6)</vt:lpstr>
      <vt:lpstr>Nonpublic School Verification Form (Attachment 7)</vt:lpstr>
      <vt:lpstr>Certification and Assurances (Attachments 8 – 10)</vt:lpstr>
      <vt:lpstr>Certification and Assurances (Attachments 8 – 10)</vt:lpstr>
      <vt:lpstr>Certification and Assurances (Attachments 8 – 10)</vt:lpstr>
      <vt:lpstr>Criteria for Review and Approval of Proposals</vt:lpstr>
      <vt:lpstr>When is the proposal due?</vt:lpstr>
      <vt:lpstr>Where should the proposal be mailed to?</vt:lpstr>
      <vt:lpstr>Hand delivered proposals must be taken to one of the following:</vt:lpstr>
      <vt:lpstr>Contacts for additional RFP help</vt:lpstr>
      <vt:lpstr>Slide 54</vt:lpstr>
    </vt:vector>
  </TitlesOfParts>
  <Company>isbe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 and Serve America Grant Bidder’s Conference</dc:title>
  <dc:creator>Kathy Cunningham</dc:creator>
  <cp:keywords>Request for Proposals; School-Based Learn and Serve America Grants; community service programs; Service learning; RFP; grants</cp:keywords>
  <cp:lastModifiedBy>vbastien</cp:lastModifiedBy>
  <cp:revision>43</cp:revision>
  <dcterms:created xsi:type="dcterms:W3CDTF">2009-10-05T14:30:37Z</dcterms:created>
  <dcterms:modified xsi:type="dcterms:W3CDTF">2009-10-22T14:19:39Z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0x010100552988822C20F24E83D1DD5E4C131AA0</vt:lpwstr>
  </property>
  <property fmtid="{D5CDD505-2E9C-101B-9397-08002B2CF9AE}" pid="3" name="TaxKeyword">
    <vt:lpwstr>1529;#Service learning|91925b4b-8e29-4a75-9f87-2854506eeff2;#1530;#School-Based Learn and Serve America Grants|9b82470a-ddd3-4acf-8e3f-cdb57adcb83b;#1442;#grants|beaf2c10-4466-4b51-82c5-766055f22fc7;#366;#RFP|c3ac3597-f7bd-4fc7-a57b-12b2ffd04901;#1531;#Request for Proposals|f14bd17a-fa19-4f2a-91fd-680e582485af;#1532;#community service programs|cae11486-98df-433b-ae05-ac290bb94ac1</vt:lpwstr>
  </property>
</Properties>
</file>