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7.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9"/>
  </p:notesMasterIdLst>
  <p:sldIdLst>
    <p:sldId id="357" r:id="rId2"/>
    <p:sldId id="368" r:id="rId3"/>
    <p:sldId id="369" r:id="rId4"/>
    <p:sldId id="370" r:id="rId5"/>
    <p:sldId id="371" r:id="rId6"/>
    <p:sldId id="372" r:id="rId7"/>
    <p:sldId id="373" r:id="rId8"/>
    <p:sldId id="358" r:id="rId9"/>
    <p:sldId id="359" r:id="rId10"/>
    <p:sldId id="374" r:id="rId11"/>
    <p:sldId id="375" r:id="rId12"/>
    <p:sldId id="376" r:id="rId13"/>
    <p:sldId id="377" r:id="rId14"/>
    <p:sldId id="263" r:id="rId15"/>
    <p:sldId id="300" r:id="rId16"/>
    <p:sldId id="261" r:id="rId17"/>
    <p:sldId id="301" r:id="rId18"/>
    <p:sldId id="302" r:id="rId19"/>
    <p:sldId id="303" r:id="rId20"/>
    <p:sldId id="314" r:id="rId21"/>
    <p:sldId id="304" r:id="rId22"/>
    <p:sldId id="360" r:id="rId23"/>
    <p:sldId id="317" r:id="rId24"/>
    <p:sldId id="315" r:id="rId25"/>
    <p:sldId id="361" r:id="rId26"/>
    <p:sldId id="316" r:id="rId27"/>
    <p:sldId id="318" r:id="rId28"/>
    <p:sldId id="363" r:id="rId29"/>
    <p:sldId id="320" r:id="rId30"/>
    <p:sldId id="330" r:id="rId31"/>
    <p:sldId id="331" r:id="rId32"/>
    <p:sldId id="334" r:id="rId33"/>
    <p:sldId id="337" r:id="rId34"/>
    <p:sldId id="378" r:id="rId35"/>
    <p:sldId id="379" r:id="rId36"/>
    <p:sldId id="327" r:id="rId37"/>
    <p:sldId id="335" r:id="rId38"/>
    <p:sldId id="340" r:id="rId39"/>
    <p:sldId id="328" r:id="rId40"/>
    <p:sldId id="367" r:id="rId41"/>
    <p:sldId id="324" r:id="rId42"/>
    <p:sldId id="383" r:id="rId43"/>
    <p:sldId id="325" r:id="rId44"/>
    <p:sldId id="345" r:id="rId45"/>
    <p:sldId id="326" r:id="rId46"/>
    <p:sldId id="347" r:id="rId47"/>
    <p:sldId id="341" r:id="rId48"/>
    <p:sldId id="319" r:id="rId49"/>
    <p:sldId id="343" r:id="rId50"/>
    <p:sldId id="322" r:id="rId51"/>
    <p:sldId id="323" r:id="rId52"/>
    <p:sldId id="365" r:id="rId53"/>
    <p:sldId id="381" r:id="rId54"/>
    <p:sldId id="380" r:id="rId55"/>
    <p:sldId id="382" r:id="rId56"/>
    <p:sldId id="321" r:id="rId57"/>
    <p:sldId id="344" r:id="rId58"/>
    <p:sldId id="308" r:id="rId59"/>
    <p:sldId id="366" r:id="rId60"/>
    <p:sldId id="342" r:id="rId61"/>
    <p:sldId id="306" r:id="rId62"/>
    <p:sldId id="348" r:id="rId63"/>
    <p:sldId id="338" r:id="rId64"/>
    <p:sldId id="346" r:id="rId65"/>
    <p:sldId id="339" r:id="rId66"/>
    <p:sldId id="349" r:id="rId67"/>
    <p:sldId id="352" r:id="rId68"/>
    <p:sldId id="350" r:id="rId69"/>
    <p:sldId id="353" r:id="rId70"/>
    <p:sldId id="351" r:id="rId71"/>
    <p:sldId id="307" r:id="rId72"/>
    <p:sldId id="309" r:id="rId73"/>
    <p:sldId id="354" r:id="rId74"/>
    <p:sldId id="356" r:id="rId75"/>
    <p:sldId id="355" r:id="rId76"/>
    <p:sldId id="311" r:id="rId77"/>
    <p:sldId id="336" r:id="rId7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9" autoAdjust="0"/>
    <p:restoredTop sz="94660"/>
  </p:normalViewPr>
  <p:slideViewPr>
    <p:cSldViewPr>
      <p:cViewPr varScale="1">
        <p:scale>
          <a:sx n="93" d="100"/>
          <a:sy n="93" d="100"/>
        </p:scale>
        <p:origin x="-15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77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86"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7B79E2-039C-48D9-9FB8-52F46D0538B3}" type="datetimeFigureOut">
              <a:rPr lang="en-US" smtClean="0"/>
              <a:pPr/>
              <a:t>9/14/2012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36D09E-8974-4F38-A1C0-40581EB3E898}" type="slidenum">
              <a:rPr lang="en-US" smtClean="0"/>
              <a:pPr/>
              <a:t>‹#›</a:t>
            </a:fld>
            <a:endParaRPr lang="en-US"/>
          </a:p>
        </p:txBody>
      </p:sp>
    </p:spTree>
    <p:extLst>
      <p:ext uri="{BB962C8B-B14F-4D97-AF65-F5344CB8AC3E}">
        <p14:creationId xmlns="" xmlns:p14="http://schemas.microsoft.com/office/powerpoint/2010/main" val="342802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p:spPr>
        <p:txBody>
          <a:bodyPr/>
          <a:lstStyle/>
          <a:p>
            <a:pPr>
              <a:lnSpc>
                <a:spcPct val="90000"/>
              </a:lnSpc>
            </a:pPr>
            <a:r>
              <a:rPr lang="en-US" b="1" smtClean="0"/>
              <a:t>PURPOSE: </a:t>
            </a:r>
            <a:r>
              <a:rPr lang="en-US" smtClean="0"/>
              <a:t>To illustrate the performance of grade 4 students on computation items from NAEP* 1996.</a:t>
            </a:r>
            <a:endParaRPr lang="en-US" b="1" smtClean="0"/>
          </a:p>
          <a:p>
            <a:pPr>
              <a:lnSpc>
                <a:spcPct val="90000"/>
              </a:lnSpc>
            </a:pPr>
            <a:r>
              <a:rPr lang="en-US" b="1" smtClean="0"/>
              <a:t>SPEAKING POINTS</a:t>
            </a:r>
          </a:p>
          <a:p>
            <a:pPr>
              <a:lnSpc>
                <a:spcPct val="90000"/>
              </a:lnSpc>
            </a:pPr>
            <a:r>
              <a:rPr lang="en-US" smtClean="0"/>
              <a:t>Grade 4 students’ performance on two computation items.  (The performance will be added in Power Point with another click;  you may want to ask your audience to say what they think the performance is.)</a:t>
            </a:r>
          </a:p>
          <a:p>
            <a:pPr>
              <a:lnSpc>
                <a:spcPct val="90000"/>
              </a:lnSpc>
            </a:pPr>
            <a:r>
              <a:rPr lang="en-US" b="1" smtClean="0"/>
              <a:t>INFORMATION ABOUT ITEMS</a:t>
            </a:r>
            <a:endParaRPr lang="en-US" smtClean="0"/>
          </a:p>
          <a:p>
            <a:pPr>
              <a:lnSpc>
                <a:spcPct val="90000"/>
              </a:lnSpc>
            </a:pPr>
            <a:r>
              <a:rPr lang="en-US" smtClean="0"/>
              <a:t>The first item was a  multiple-choice item and the second item was constructed response*.</a:t>
            </a:r>
          </a:p>
          <a:p>
            <a:pPr>
              <a:lnSpc>
                <a:spcPct val="90000"/>
              </a:lnSpc>
            </a:pPr>
            <a:r>
              <a:rPr lang="en-US" smtClean="0"/>
              <a:t>No calculator for these items.</a:t>
            </a:r>
          </a:p>
          <a:p>
            <a:pPr>
              <a:lnSpc>
                <a:spcPct val="90000"/>
              </a:lnSpc>
            </a:pPr>
            <a:r>
              <a:rPr lang="en-US" smtClean="0"/>
              <a:t>These items are similar to unreleased items that had the following characteristics (two regroupings in the addition of two three-digit numbers, and a two-digit number subtracted from a three-digit number with regrouping only in the ones place.)</a:t>
            </a:r>
          </a:p>
          <a:p>
            <a:pPr>
              <a:lnSpc>
                <a:spcPct val="90000"/>
              </a:lnSpc>
            </a:pPr>
            <a:r>
              <a:rPr lang="en-US" b="1" smtClean="0"/>
              <a:t>REFERENCES</a:t>
            </a:r>
            <a:endParaRPr lang="en-US" smtClean="0"/>
          </a:p>
          <a:p>
            <a:pPr>
              <a:lnSpc>
                <a:spcPct val="90000"/>
              </a:lnSpc>
            </a:pPr>
            <a:r>
              <a:rPr lang="en-US" sz="1000" smtClean="0"/>
              <a:t>See “Additional Resources” file:  NAEP Fact Sheet</a:t>
            </a:r>
          </a:p>
          <a:p>
            <a:pPr>
              <a:lnSpc>
                <a:spcPct val="90000"/>
              </a:lnSpc>
            </a:pPr>
            <a:endParaRPr lang="en-US" sz="1000" smtClean="0"/>
          </a:p>
          <a:p>
            <a:pPr>
              <a:lnSpc>
                <a:spcPct val="90000"/>
              </a:lnSpc>
            </a:pPr>
            <a:r>
              <a:rPr lang="en-US" sz="1000" smtClean="0"/>
              <a:t>Kouba, Vicky L., and Diana Wearne. “Whole Number Properties and Operations.” In  E.A. Silver &amp; P.A. Kenny (Eds.) </a:t>
            </a:r>
            <a:r>
              <a:rPr lang="en-US" sz="1000" i="1" smtClean="0"/>
              <a:t>Results from the Seventh Mathematics Assessment of the National Assessment of Educational Progress.</a:t>
            </a:r>
            <a:r>
              <a:rPr lang="en-US" sz="1000" smtClean="0"/>
              <a:t> Reston, VA:  NCTM (forthcoming).</a:t>
            </a:r>
          </a:p>
          <a:p>
            <a:pPr>
              <a:lnSpc>
                <a:spcPct val="90000"/>
              </a:lnSpc>
            </a:pPr>
            <a:r>
              <a:rPr lang="en-US" sz="1000" smtClean="0"/>
              <a:t>*National Assessment of Education Progress</a:t>
            </a:r>
          </a:p>
          <a:p>
            <a:pPr>
              <a:lnSpc>
                <a:spcPct val="90000"/>
              </a:lnSpc>
            </a:pPr>
            <a:r>
              <a:rPr lang="en-US" sz="1000" smtClean="0"/>
              <a:t>*Constructed Response:  Student writes the short answer, it is not  multiple choice.</a:t>
            </a:r>
            <a:endParaRPr lang="en-US" b="1" smtClean="0"/>
          </a:p>
          <a:p>
            <a:pPr>
              <a:lnSpc>
                <a:spcPct val="90000"/>
              </a:lnSpc>
            </a:pPr>
            <a:endParaRPr lang="en-US" b="1" smtClean="0"/>
          </a:p>
          <a:p>
            <a:pPr>
              <a:lnSpc>
                <a:spcPct val="90000"/>
              </a:lnSpc>
            </a:pPr>
            <a:endParaRPr lang="en-US" smtClean="0"/>
          </a:p>
          <a:p>
            <a:pPr>
              <a:lnSpc>
                <a:spcPct val="90000"/>
              </a:lnSpc>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027113" y="381000"/>
            <a:ext cx="4860925" cy="3644900"/>
          </a:xfrm>
          <a:ln/>
        </p:spPr>
      </p:sp>
      <p:sp>
        <p:nvSpPr>
          <p:cNvPr id="64515" name="Rectangle 3"/>
          <p:cNvSpPr>
            <a:spLocks noGrp="1" noChangeArrowheads="1"/>
          </p:cNvSpPr>
          <p:nvPr>
            <p:ph type="body" idx="1"/>
          </p:nvPr>
        </p:nvSpPr>
        <p:spPr>
          <a:xfrm>
            <a:off x="1066800" y="4114800"/>
            <a:ext cx="5029200" cy="4114800"/>
          </a:xfrm>
          <a:noFill/>
          <a:ln w="9525"/>
        </p:spPr>
        <p:txBody>
          <a:bodyPr/>
          <a:lstStyle/>
          <a:p>
            <a:pPr>
              <a:lnSpc>
                <a:spcPct val="90000"/>
              </a:lnSpc>
            </a:pPr>
            <a:r>
              <a:rPr lang="en-US" b="1" smtClean="0"/>
              <a:t>PURPOSE:   </a:t>
            </a:r>
            <a:r>
              <a:rPr lang="en-US" smtClean="0"/>
              <a:t>To contrast performance from previous example to a word problem requiring computation.</a:t>
            </a:r>
          </a:p>
          <a:p>
            <a:pPr>
              <a:lnSpc>
                <a:spcPct val="90000"/>
              </a:lnSpc>
            </a:pPr>
            <a:r>
              <a:rPr lang="en-US" b="1" smtClean="0"/>
              <a:t>SPEAKING POINTS</a:t>
            </a:r>
          </a:p>
          <a:p>
            <a:pPr>
              <a:lnSpc>
                <a:spcPct val="90000"/>
              </a:lnSpc>
            </a:pPr>
            <a:r>
              <a:rPr lang="en-US" smtClean="0"/>
              <a:t>This problem and performance is illustrative of student performance on word problems.  </a:t>
            </a:r>
          </a:p>
          <a:p>
            <a:pPr>
              <a:lnSpc>
                <a:spcPct val="90000"/>
              </a:lnSpc>
            </a:pPr>
            <a:r>
              <a:rPr lang="en-US" smtClean="0"/>
              <a:t>What good is it to be able to compute if you cannot use the ability to compute.  AND, if you cannot compute then you also cannot use the mathematics.  We need students who can do both.</a:t>
            </a:r>
            <a:endParaRPr lang="en-US" b="1" smtClean="0"/>
          </a:p>
          <a:p>
            <a:pPr>
              <a:lnSpc>
                <a:spcPct val="90000"/>
              </a:lnSpc>
            </a:pPr>
            <a:r>
              <a:rPr lang="en-US" b="1" smtClean="0"/>
              <a:t>INFORMATION ABOUT ITEMS</a:t>
            </a:r>
          </a:p>
          <a:p>
            <a:pPr>
              <a:lnSpc>
                <a:spcPct val="90000"/>
              </a:lnSpc>
            </a:pPr>
            <a:r>
              <a:rPr lang="en-US" smtClean="0"/>
              <a:t>This item was a constructed response*;  calculators were available.</a:t>
            </a:r>
          </a:p>
          <a:p>
            <a:pPr>
              <a:lnSpc>
                <a:spcPct val="90000"/>
              </a:lnSpc>
            </a:pPr>
            <a:r>
              <a:rPr lang="en-US" smtClean="0"/>
              <a:t>Actual item was unreleased but involved the same two-steps and size of numbers.    </a:t>
            </a:r>
          </a:p>
          <a:p>
            <a:pPr>
              <a:lnSpc>
                <a:spcPct val="90000"/>
              </a:lnSpc>
            </a:pPr>
            <a:r>
              <a:rPr lang="en-US" smtClean="0"/>
              <a:t>This example alone would not warrant the statement that students can do routine computation, but cannot solve problems.  However, the difficulty students have with word problems and problem solving has been highlighted in all the interpretative NCTM reports of NAEP, since 1978.  </a:t>
            </a:r>
            <a:br>
              <a:rPr lang="en-US" smtClean="0"/>
            </a:br>
            <a:r>
              <a:rPr lang="en-US" b="1" smtClean="0"/>
              <a:t>REFERENCES</a:t>
            </a:r>
            <a:endParaRPr lang="en-US" smtClean="0"/>
          </a:p>
          <a:p>
            <a:pPr>
              <a:lnSpc>
                <a:spcPct val="90000"/>
              </a:lnSpc>
            </a:pPr>
            <a:r>
              <a:rPr lang="en-US" sz="1000" smtClean="0"/>
              <a:t>See “Additional Resources” file:  NAEP Fact Sheet</a:t>
            </a:r>
          </a:p>
          <a:p>
            <a:pPr>
              <a:lnSpc>
                <a:spcPct val="90000"/>
              </a:lnSpc>
            </a:pPr>
            <a:r>
              <a:rPr lang="en-US" sz="1000" smtClean="0"/>
              <a:t>Kouba, Vicky L., and Diana Wearne. “Whole Number Properties and Operations.” In  E.A. Silver &amp; P.A. Kenny (Eds.) </a:t>
            </a:r>
            <a:r>
              <a:rPr lang="en-US" sz="1000" i="1" smtClean="0"/>
              <a:t>Results from the Seventh Mathematics Assessment of the National Assessment of Educational Progress.</a:t>
            </a:r>
            <a:r>
              <a:rPr lang="en-US" sz="1000" smtClean="0"/>
              <a:t> Reston, VA:  NCTM (forthcoming).</a:t>
            </a:r>
          </a:p>
          <a:p>
            <a:pPr>
              <a:lnSpc>
                <a:spcPct val="90000"/>
              </a:lnSpc>
            </a:pPr>
            <a:r>
              <a:rPr lang="en-US" sz="1000" smtClean="0"/>
              <a:t>*  Constructed Response: Student writes the short answer, it is not  multiple choice</a:t>
            </a:r>
          </a:p>
          <a:p>
            <a:pPr>
              <a:lnSpc>
                <a:spcPct val="90000"/>
              </a:lnSpc>
            </a:pPr>
            <a:endParaRPr lang="en-US" sz="1000" smtClean="0"/>
          </a:p>
          <a:p>
            <a:pPr>
              <a:lnSpc>
                <a:spcPct val="90000"/>
              </a:lnSpc>
            </a:pPr>
            <a:endParaRPr 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smtClean="0">
                <a:latin typeface="Arial" charset="0"/>
              </a:rPr>
              <a:t>Summing up that these are the math practices. </a:t>
            </a:r>
          </a:p>
          <a:p>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Times New Roman" pitchFamily="18" charset="0"/>
              </a:rPr>
              <a:t>Here we see the progression of domains across the grade levels.  Again, notice that the only domain common to all grades is Geometry.  It is important to note the transitions such as number and operations in base ten to ratios and proportional relationships that occurs from 5</a:t>
            </a:r>
            <a:r>
              <a:rPr lang="en-US" baseline="30000" smtClean="0">
                <a:latin typeface="Times New Roman" pitchFamily="18" charset="0"/>
              </a:rPr>
              <a:t>th</a:t>
            </a:r>
            <a:r>
              <a:rPr lang="en-US" smtClean="0">
                <a:latin typeface="Times New Roman" pitchFamily="18" charset="0"/>
              </a:rPr>
              <a:t> grade into 6</a:t>
            </a:r>
            <a:r>
              <a:rPr lang="en-US" baseline="30000" smtClean="0">
                <a:latin typeface="Times New Roman" pitchFamily="18" charset="0"/>
              </a:rPr>
              <a:t>th</a:t>
            </a:r>
            <a:r>
              <a:rPr lang="en-US" smtClean="0">
                <a:latin typeface="Times New Roman" pitchFamily="18" charset="0"/>
              </a:rPr>
              <a:t> grade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Times New Roman" pitchFamily="18" charset="0"/>
              </a:rPr>
              <a:t>Each grade band has responsibility for 4 – 5 content domains.  The only content domain  common to all grade bands is Geometry.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36D09E-8974-4F38-A1C0-40581EB3E898}" type="slidenum">
              <a:rPr lang="en-US" smtClean="0"/>
              <a:pPr/>
              <a:t>58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a:latin typeface="Times New Roman" pitchFamily="18" charset="0"/>
            </a:endParaRPr>
          </a:p>
        </p:txBody>
      </p:sp>
      <p:sp>
        <p:nvSpPr>
          <p:cNvPr id="28674"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2867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B6556336-B62D-4992-8566-B7D31F09918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5161C8A-87A8-451C-B6F6-8550DC7D522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957E483-0091-4730-B6A0-33D8E7FD670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6F12FFA-3090-4883-AC82-89593649C8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5675BC7-3B9A-44C5-955F-47D4603681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B9D4F55-97D0-422E-98CE-2603E43E144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E36C4B99-5CA6-4072-8432-4E8536C51B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9B013A4C-0BAF-466F-8EE5-BE0F4B32970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2C2A4837-39D2-4AC8-8D10-136DF8D1155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65F7C1F-1CF1-4979-9338-8C6A5AAFC29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A7C715B-6B0C-4075-936C-1019FFAC517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2"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a:latin typeface="Times New Roman" pitchFamily="18" charset="0"/>
            </a:endParaRPr>
          </a:p>
        </p:txBody>
      </p:sp>
      <p:sp>
        <p:nvSpPr>
          <p:cNvPr id="2765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765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765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p>
        </p:txBody>
      </p:sp>
      <p:sp>
        <p:nvSpPr>
          <p:cNvPr id="2765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2DAE631-2B65-4DA0-8F30-4D55BF8D62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iu.edu/users/mfrrm1" TargetMode="External"/><Relationship Id="rId2" Type="http://schemas.openxmlformats.org/officeDocument/2006/relationships/hyperlink" Target="mailto:rr-mann@wiu.edu" TargetMode="External"/><Relationship Id="rId1" Type="http://schemas.openxmlformats.org/officeDocument/2006/relationships/slideLayout" Target="../slideLayouts/slideLayout1.xml"/><Relationship Id="rId4" Type="http://schemas.openxmlformats.org/officeDocument/2006/relationships/hyperlink" Target="http://www.ccssmmann.pbwork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cssmmann.pbworks.com/w/page/54703650/FrontPag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faculty.wiu.edu/JR-Olsen/wiu/research/ed-res-1.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ustimss.msu.edu/releases.htm" TargetMode="External"/><Relationship Id="rId2" Type="http://schemas.openxmlformats.org/officeDocument/2006/relationships/hyperlink" Target="http://nces.ed.gov/nationsreportcard/" TargetMode="External"/><Relationship Id="rId1" Type="http://schemas.openxmlformats.org/officeDocument/2006/relationships/slideLayout" Target="../slideLayouts/slideLayout2.xml"/><Relationship Id="rId5" Type="http://schemas.openxmlformats.org/officeDocument/2006/relationships/hyperlink" Target="http://iirc.niu.edu/" TargetMode="External"/><Relationship Id="rId4" Type="http://schemas.openxmlformats.org/officeDocument/2006/relationships/hyperlink" Target="http://nasspblogs.org/principaldifference/2010/12/pisa_its_poverty_not_stupid_1.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timssvideo.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Solutions%20to%20Muffin%20Mania.doc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v=B6UQcwzyE1U" TargetMode="External"/><Relationship Id="rId2" Type="http://schemas.openxmlformats.org/officeDocument/2006/relationships/hyperlink" Target="http://www.ted.com/talks/dan_meyer_math_curriculum_makeover.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commoncoretools.files.wordpress.com/2012/03/9_11-scope-and-sequence_traditional1.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starburstpatterns2011.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isbe.state.il.us/ils/math/capd.htm" TargetMode="External"/><Relationship Id="rId2" Type="http://schemas.openxmlformats.org/officeDocument/2006/relationships/hyperlink" Target="Triangle%20Toothpicks.pdf"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nces.ed.gov/nationsreportcard/itmrlsx/landing.aspx" TargetMode="External"/><Relationship Id="rId2" Type="http://schemas.openxmlformats.org/officeDocument/2006/relationships/hyperlink" Target="http://www.isbe.state.il.us/assessment/math.htm" TargetMode="External"/><Relationship Id="rId1" Type="http://schemas.openxmlformats.org/officeDocument/2006/relationships/slideLayout" Target="../slideLayouts/slideLayout2.xml"/><Relationship Id="rId5" Type="http://schemas.openxmlformats.org/officeDocument/2006/relationships/hyperlink" Target="http://nces.ed.gov/timss/educators.asp" TargetMode="External"/><Relationship Id="rId4" Type="http://schemas.openxmlformats.org/officeDocument/2006/relationships/hyperlink" Target="http://nces.ed.gov/nceskids/eyk/index.asp"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Common%20Denominators%20within%20the%20Common%20Corehandout.docx"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faculty.wiu.edu/JR-Olsen/wiu/research/ed-res-1.htm" TargetMode="External"/><Relationship Id="rId2" Type="http://schemas.openxmlformats.org/officeDocument/2006/relationships/hyperlink" Target="http://faculty.wiu.edu/JR-Olsen/wiu/common-core/front.html" TargetMode="External"/><Relationship Id="rId1" Type="http://schemas.openxmlformats.org/officeDocument/2006/relationships/slideLayout" Target="../slideLayouts/slideLayout2.xml"/><Relationship Id="rId4" Type="http://schemas.openxmlformats.org/officeDocument/2006/relationships/hyperlink" Target="http://www.wiu.edu/users/mfrrm1/psaewebsites/PracticeMaterials.html"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www.regiftable.com/regiftingrobinpopup.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152400"/>
            <a:ext cx="7772400" cy="2362200"/>
          </a:xfrm>
        </p:spPr>
        <p:txBody>
          <a:bodyPr/>
          <a:lstStyle/>
          <a:p>
            <a:r>
              <a:rPr lang="en-US" sz="5400" i="1" dirty="0" smtClean="0"/>
              <a:t>Common Denominators within the Common Core</a:t>
            </a:r>
            <a:endParaRPr lang="en-US" sz="5400" dirty="0"/>
          </a:p>
        </p:txBody>
      </p:sp>
      <p:sp>
        <p:nvSpPr>
          <p:cNvPr id="6147" name="Rectangle 3"/>
          <p:cNvSpPr>
            <a:spLocks noGrp="1" noChangeArrowheads="1"/>
          </p:cNvSpPr>
          <p:nvPr>
            <p:ph type="subTitle" idx="1"/>
          </p:nvPr>
        </p:nvSpPr>
        <p:spPr>
          <a:xfrm>
            <a:off x="762000" y="2895600"/>
            <a:ext cx="7772400" cy="3429000"/>
          </a:xfrm>
        </p:spPr>
        <p:txBody>
          <a:bodyPr/>
          <a:lstStyle/>
          <a:p>
            <a:pPr algn="ctr"/>
            <a:r>
              <a:rPr lang="en-US" sz="2400" dirty="0" smtClean="0"/>
              <a:t>Dr. Bob Mann</a:t>
            </a:r>
          </a:p>
          <a:p>
            <a:pPr algn="ctr"/>
            <a:r>
              <a:rPr lang="en-US" sz="2400" dirty="0" smtClean="0"/>
              <a:t>Mathematics</a:t>
            </a:r>
          </a:p>
          <a:p>
            <a:pPr algn="ctr"/>
            <a:r>
              <a:rPr lang="en-US" sz="2400" dirty="0" smtClean="0"/>
              <a:t>Western Illinois University</a:t>
            </a:r>
          </a:p>
          <a:p>
            <a:pPr algn="ctr"/>
            <a:r>
              <a:rPr lang="en-US" sz="2400" u="sng" dirty="0" smtClean="0">
                <a:hlinkClick r:id="rId2"/>
              </a:rPr>
              <a:t>rr-mann@wiu.edu</a:t>
            </a:r>
            <a:r>
              <a:rPr lang="en-US" sz="2400" dirty="0" smtClean="0"/>
              <a:t>  </a:t>
            </a:r>
            <a:r>
              <a:rPr lang="en-US" sz="2400" u="sng" dirty="0" smtClean="0">
                <a:hlinkClick r:id="rId3"/>
              </a:rPr>
              <a:t>www.wiu.edu/users/mfrrm1</a:t>
            </a:r>
            <a:endParaRPr lang="en-US" sz="2400" dirty="0" smtClean="0"/>
          </a:p>
          <a:p>
            <a:pPr algn="ctr"/>
            <a:r>
              <a:rPr lang="en-US" sz="2400" dirty="0" smtClean="0"/>
              <a:t>ISBE Regional Common Core Conference 2012</a:t>
            </a:r>
          </a:p>
          <a:p>
            <a:pPr algn="ctr"/>
            <a:r>
              <a:rPr lang="en-US" sz="2400" u="sng" dirty="0" smtClean="0">
                <a:hlinkClick r:id="rId4"/>
              </a:rPr>
              <a:t>www.CCSSMMann.pbworks.com</a:t>
            </a:r>
            <a:endParaRPr lang="en-US" sz="2400"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Subtitle for this talk?</a:t>
            </a:r>
            <a:endParaRPr lang="en-US" dirty="0"/>
          </a:p>
        </p:txBody>
      </p:sp>
      <p:sp>
        <p:nvSpPr>
          <p:cNvPr id="3" name="Content Placeholder 2"/>
          <p:cNvSpPr>
            <a:spLocks noGrp="1"/>
          </p:cNvSpPr>
          <p:nvPr>
            <p:ph idx="1"/>
          </p:nvPr>
        </p:nvSpPr>
        <p:spPr/>
        <p:txBody>
          <a:bodyPr/>
          <a:lstStyle/>
          <a:p>
            <a:pPr>
              <a:buNone/>
            </a:pPr>
            <a:r>
              <a:rPr lang="en-US" dirty="0" smtClean="0"/>
              <a:t>	</a:t>
            </a:r>
          </a:p>
          <a:p>
            <a:pPr algn="ctr">
              <a:buNone/>
            </a:pPr>
            <a:r>
              <a:rPr lang="en-US" dirty="0" smtClean="0"/>
              <a:t>Common Core State Standards</a:t>
            </a:r>
          </a:p>
          <a:p>
            <a:pPr algn="ctr"/>
            <a:endParaRPr lang="en-US" dirty="0" smtClean="0"/>
          </a:p>
          <a:p>
            <a:pPr algn="ctr">
              <a:buNone/>
            </a:pPr>
            <a:r>
              <a:rPr lang="en-US" dirty="0" smtClean="0"/>
              <a:t>	Your new BFF???</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about</a:t>
            </a:r>
            <a:endParaRPr lang="en-US" dirty="0"/>
          </a:p>
        </p:txBody>
      </p:sp>
      <p:sp>
        <p:nvSpPr>
          <p:cNvPr id="3" name="Content Placeholder 2"/>
          <p:cNvSpPr>
            <a:spLocks noGrp="1"/>
          </p:cNvSpPr>
          <p:nvPr>
            <p:ph idx="1"/>
          </p:nvPr>
        </p:nvSpPr>
        <p:spPr/>
        <p:txBody>
          <a:bodyPr/>
          <a:lstStyle/>
          <a:p>
            <a:pPr>
              <a:buNone/>
            </a:pPr>
            <a:r>
              <a:rPr lang="en-US" dirty="0" smtClean="0"/>
              <a:t>   </a:t>
            </a:r>
          </a:p>
          <a:p>
            <a:pPr algn="ctr">
              <a:buNone/>
            </a:pPr>
            <a:r>
              <a:rPr lang="en-US" dirty="0" smtClean="0"/>
              <a:t>	F.BF</a:t>
            </a:r>
          </a:p>
          <a:p>
            <a:pPr algn="ctr">
              <a:buNone/>
            </a:pPr>
            <a:endParaRPr lang="en-US" dirty="0" smtClean="0"/>
          </a:p>
          <a:p>
            <a:pPr algn="ctr">
              <a:buNone/>
            </a:pPr>
            <a:r>
              <a:rPr lang="en-US" dirty="0" smtClean="0"/>
              <a:t>   What does that mean???</a:t>
            </a:r>
          </a:p>
          <a:p>
            <a:pPr algn="ctr">
              <a:buNone/>
            </a:pPr>
            <a:endParaRPr lang="en-US" dirty="0" smtClean="0"/>
          </a:p>
          <a:p>
            <a:pPr algn="ctr">
              <a:buNone/>
            </a:pPr>
            <a:r>
              <a:rPr lang="en-US" dirty="0" smtClean="0"/>
              <a:t>Or   RP?     Or     NBT?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a lot to learn…</a:t>
            </a:r>
            <a:endParaRPr lang="en-US" dirty="0"/>
          </a:p>
        </p:txBody>
      </p:sp>
      <p:sp>
        <p:nvSpPr>
          <p:cNvPr id="3" name="Content Placeholder 2"/>
          <p:cNvSpPr>
            <a:spLocks noGrp="1"/>
          </p:cNvSpPr>
          <p:nvPr>
            <p:ph idx="1"/>
          </p:nvPr>
        </p:nvSpPr>
        <p:spPr>
          <a:xfrm>
            <a:off x="566738" y="1752600"/>
            <a:ext cx="8001000" cy="4724400"/>
          </a:xfrm>
        </p:spPr>
        <p:txBody>
          <a:bodyPr/>
          <a:lstStyle/>
          <a:p>
            <a:r>
              <a:rPr lang="en-US" dirty="0" smtClean="0"/>
              <a:t>Standards, domain, clusters</a:t>
            </a:r>
          </a:p>
          <a:p>
            <a:r>
              <a:rPr lang="en-US" dirty="0" smtClean="0"/>
              <a:t>Conceptual categories, critical areas</a:t>
            </a:r>
          </a:p>
          <a:p>
            <a:r>
              <a:rPr lang="en-US" dirty="0" smtClean="0"/>
              <a:t>Progressions, streams, trajectories</a:t>
            </a:r>
          </a:p>
          <a:p>
            <a:r>
              <a:rPr lang="en-US" dirty="0" smtClean="0"/>
              <a:t>Frameworks, boundaries</a:t>
            </a:r>
          </a:p>
          <a:p>
            <a:r>
              <a:rPr lang="en-US" dirty="0" smtClean="0"/>
              <a:t>Sequence…..</a:t>
            </a:r>
          </a:p>
          <a:p>
            <a:endParaRPr lang="en-US" dirty="0" smtClean="0"/>
          </a:p>
          <a:p>
            <a:r>
              <a:rPr lang="en-US" dirty="0" smtClean="0"/>
              <a:t>See Card and </a:t>
            </a:r>
            <a:r>
              <a:rPr lang="en-US" sz="3600" dirty="0" smtClean="0">
                <a:hlinkClick r:id="rId2"/>
              </a:rPr>
              <a:t>www.ccssmmann.pbworks.com</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p:txBody>
          <a:bodyPr/>
          <a:lstStyle/>
          <a:p>
            <a:r>
              <a:rPr lang="en-US" dirty="0" smtClean="0"/>
              <a:t>To help provide a clearer picture of the standards</a:t>
            </a:r>
          </a:p>
          <a:p>
            <a:r>
              <a:rPr lang="en-US" dirty="0" smtClean="0"/>
              <a:t>To provide resources and sample tasks</a:t>
            </a:r>
          </a:p>
          <a:p>
            <a:r>
              <a:rPr lang="en-US" dirty="0" smtClean="0"/>
              <a:t>To identify common themes between these standards and others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But first, some basics….</a:t>
            </a:r>
          </a:p>
        </p:txBody>
      </p:sp>
      <p:sp>
        <p:nvSpPr>
          <p:cNvPr id="9219" name="Rectangle 3"/>
          <p:cNvSpPr>
            <a:spLocks noGrp="1" noChangeArrowheads="1"/>
          </p:cNvSpPr>
          <p:nvPr>
            <p:ph type="body" idx="1"/>
          </p:nvPr>
        </p:nvSpPr>
        <p:spPr/>
        <p:txBody>
          <a:bodyPr/>
          <a:lstStyle/>
          <a:p>
            <a:pPr eaLnBrk="1" hangingPunct="1"/>
            <a:r>
              <a:rPr lang="en-US" dirty="0" smtClean="0"/>
              <a:t> 3 + 4 =  </a:t>
            </a:r>
          </a:p>
          <a:p>
            <a:pPr eaLnBrk="1" hangingPunct="1"/>
            <a:r>
              <a:rPr lang="en-US" dirty="0" smtClean="0"/>
              <a:t>300 + 400 =</a:t>
            </a:r>
          </a:p>
          <a:p>
            <a:pPr eaLnBrk="1" hangingPunct="1"/>
            <a:r>
              <a:rPr lang="en-US" dirty="0" smtClean="0"/>
              <a:t>3 million + 4 million =</a:t>
            </a:r>
          </a:p>
          <a:p>
            <a:pPr eaLnBrk="1" hangingPunct="1"/>
            <a:r>
              <a:rPr lang="en-US" dirty="0" smtClean="0"/>
              <a:t>.3 + .4 =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898" decel="100000" fill="hold"/>
                                        <p:tgtEl>
                                          <p:spTgt spid="921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92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Effect transition="in" filter="fade">
                                      <p:cBhvr>
                                        <p:cTn id="15" dur="1000"/>
                                        <p:tgtEl>
                                          <p:spTgt spid="9219">
                                            <p:txEl>
                                              <p:pRg st="0" end="0"/>
                                            </p:txEl>
                                          </p:spTgt>
                                        </p:tgtEl>
                                      </p:cBhvr>
                                    </p:animEffect>
                                    <p:anim calcmode="lin" valueType="num">
                                      <p:cBhvr>
                                        <p:cTn id="16"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921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921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219">
                                            <p:txEl>
                                              <p:pRg st="1" end="1"/>
                                            </p:txEl>
                                          </p:spTgt>
                                        </p:tgtEl>
                                        <p:attrNameLst>
                                          <p:attrName>style.visibility</p:attrName>
                                        </p:attrNameLst>
                                      </p:cBhvr>
                                      <p:to>
                                        <p:strVal val="visible"/>
                                      </p:to>
                                    </p:set>
                                    <p:animEffect transition="in" filter="fade">
                                      <p:cBhvr>
                                        <p:cTn id="23" dur="1000"/>
                                        <p:tgtEl>
                                          <p:spTgt spid="9219">
                                            <p:txEl>
                                              <p:pRg st="1" end="1"/>
                                            </p:txEl>
                                          </p:spTgt>
                                        </p:tgtEl>
                                      </p:cBhvr>
                                    </p:animEffect>
                                    <p:anim calcmode="lin" valueType="num">
                                      <p:cBhvr>
                                        <p:cTn id="24"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921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921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9219">
                                            <p:txEl>
                                              <p:pRg st="2" end="2"/>
                                            </p:txEl>
                                          </p:spTgt>
                                        </p:tgtEl>
                                        <p:attrNameLst>
                                          <p:attrName>style.visibility</p:attrName>
                                        </p:attrNameLst>
                                      </p:cBhvr>
                                      <p:to>
                                        <p:strVal val="visible"/>
                                      </p:to>
                                    </p:set>
                                    <p:animEffect transition="in" filter="fade">
                                      <p:cBhvr>
                                        <p:cTn id="31" dur="1000"/>
                                        <p:tgtEl>
                                          <p:spTgt spid="9219">
                                            <p:txEl>
                                              <p:pRg st="2" end="2"/>
                                            </p:txEl>
                                          </p:spTgt>
                                        </p:tgtEl>
                                      </p:cBhvr>
                                    </p:animEffect>
                                    <p:anim calcmode="lin" valueType="num">
                                      <p:cBhvr>
                                        <p:cTn id="3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921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921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9219">
                                            <p:txEl>
                                              <p:pRg st="3" end="3"/>
                                            </p:txEl>
                                          </p:spTgt>
                                        </p:tgtEl>
                                        <p:attrNameLst>
                                          <p:attrName>style.visibility</p:attrName>
                                        </p:attrNameLst>
                                      </p:cBhvr>
                                      <p:to>
                                        <p:strVal val="visible"/>
                                      </p:to>
                                    </p:set>
                                    <p:animEffect transition="in" filter="fade">
                                      <p:cBhvr>
                                        <p:cTn id="39" dur="1000"/>
                                        <p:tgtEl>
                                          <p:spTgt spid="9219">
                                            <p:txEl>
                                              <p:pRg st="3" end="3"/>
                                            </p:txEl>
                                          </p:spTgt>
                                        </p:tgtEl>
                                      </p:cBhvr>
                                    </p:animEffect>
                                    <p:anim calcmode="lin" valueType="num">
                                      <p:cBhvr>
                                        <p:cTn id="40"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921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921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and….</a:t>
            </a:r>
          </a:p>
        </p:txBody>
      </p:sp>
      <p:sp>
        <p:nvSpPr>
          <p:cNvPr id="9219" name="Rectangle 3"/>
          <p:cNvSpPr>
            <a:spLocks noGrp="1" noChangeArrowheads="1"/>
          </p:cNvSpPr>
          <p:nvPr>
            <p:ph type="body" idx="1"/>
          </p:nvPr>
        </p:nvSpPr>
        <p:spPr/>
        <p:txBody>
          <a:bodyPr/>
          <a:lstStyle/>
          <a:p>
            <a:pPr eaLnBrk="1" hangingPunct="1"/>
            <a:r>
              <a:rPr lang="en-US" dirty="0" smtClean="0"/>
              <a:t> 3 + 4 =  </a:t>
            </a:r>
          </a:p>
          <a:p>
            <a:pPr eaLnBrk="1" hangingPunct="1"/>
            <a:r>
              <a:rPr lang="en-US" dirty="0" smtClean="0"/>
              <a:t>3 sheep + 4 sheep = </a:t>
            </a:r>
          </a:p>
          <a:p>
            <a:pPr eaLnBrk="1" hangingPunct="1"/>
            <a:r>
              <a:rPr lang="en-US" dirty="0" smtClean="0"/>
              <a:t>3 apples + 4 apples =</a:t>
            </a:r>
          </a:p>
          <a:p>
            <a:pPr eaLnBrk="1" hangingPunct="1"/>
            <a:r>
              <a:rPr lang="en-US" dirty="0" smtClean="0"/>
              <a:t>3/8  +  4/8 =  </a:t>
            </a:r>
          </a:p>
          <a:p>
            <a:pPr eaLnBrk="1" hangingPunct="1"/>
            <a:r>
              <a:rPr lang="en-US" dirty="0" smtClean="0"/>
              <a:t>3x + 4x =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898" decel="100000" fill="hold"/>
                                        <p:tgtEl>
                                          <p:spTgt spid="921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92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Effect transition="in" filter="fade">
                                      <p:cBhvr>
                                        <p:cTn id="15" dur="1000"/>
                                        <p:tgtEl>
                                          <p:spTgt spid="9219">
                                            <p:txEl>
                                              <p:pRg st="0" end="0"/>
                                            </p:txEl>
                                          </p:spTgt>
                                        </p:tgtEl>
                                      </p:cBhvr>
                                    </p:animEffect>
                                    <p:anim calcmode="lin" valueType="num">
                                      <p:cBhvr>
                                        <p:cTn id="16"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921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921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219">
                                            <p:txEl>
                                              <p:pRg st="1" end="1"/>
                                            </p:txEl>
                                          </p:spTgt>
                                        </p:tgtEl>
                                        <p:attrNameLst>
                                          <p:attrName>style.visibility</p:attrName>
                                        </p:attrNameLst>
                                      </p:cBhvr>
                                      <p:to>
                                        <p:strVal val="visible"/>
                                      </p:to>
                                    </p:set>
                                    <p:animEffect transition="in" filter="fade">
                                      <p:cBhvr>
                                        <p:cTn id="23" dur="1000"/>
                                        <p:tgtEl>
                                          <p:spTgt spid="9219">
                                            <p:txEl>
                                              <p:pRg st="1" end="1"/>
                                            </p:txEl>
                                          </p:spTgt>
                                        </p:tgtEl>
                                      </p:cBhvr>
                                    </p:animEffect>
                                    <p:anim calcmode="lin" valueType="num">
                                      <p:cBhvr>
                                        <p:cTn id="24"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921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921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9219">
                                            <p:txEl>
                                              <p:pRg st="2" end="2"/>
                                            </p:txEl>
                                          </p:spTgt>
                                        </p:tgtEl>
                                        <p:attrNameLst>
                                          <p:attrName>style.visibility</p:attrName>
                                        </p:attrNameLst>
                                      </p:cBhvr>
                                      <p:to>
                                        <p:strVal val="visible"/>
                                      </p:to>
                                    </p:set>
                                    <p:animEffect transition="in" filter="fade">
                                      <p:cBhvr>
                                        <p:cTn id="31" dur="1000"/>
                                        <p:tgtEl>
                                          <p:spTgt spid="9219">
                                            <p:txEl>
                                              <p:pRg st="2" end="2"/>
                                            </p:txEl>
                                          </p:spTgt>
                                        </p:tgtEl>
                                      </p:cBhvr>
                                    </p:animEffect>
                                    <p:anim calcmode="lin" valueType="num">
                                      <p:cBhvr>
                                        <p:cTn id="3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921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921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9219">
                                            <p:txEl>
                                              <p:pRg st="3" end="3"/>
                                            </p:txEl>
                                          </p:spTgt>
                                        </p:tgtEl>
                                        <p:attrNameLst>
                                          <p:attrName>style.visibility</p:attrName>
                                        </p:attrNameLst>
                                      </p:cBhvr>
                                      <p:to>
                                        <p:strVal val="visible"/>
                                      </p:to>
                                    </p:set>
                                    <p:animEffect transition="in" filter="fade">
                                      <p:cBhvr>
                                        <p:cTn id="39" dur="1000"/>
                                        <p:tgtEl>
                                          <p:spTgt spid="9219">
                                            <p:txEl>
                                              <p:pRg st="3" end="3"/>
                                            </p:txEl>
                                          </p:spTgt>
                                        </p:tgtEl>
                                      </p:cBhvr>
                                    </p:animEffect>
                                    <p:anim calcmode="lin" valueType="num">
                                      <p:cBhvr>
                                        <p:cTn id="40"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921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921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9219">
                                            <p:txEl>
                                              <p:pRg st="4" end="4"/>
                                            </p:txEl>
                                          </p:spTgt>
                                        </p:tgtEl>
                                        <p:attrNameLst>
                                          <p:attrName>style.visibility</p:attrName>
                                        </p:attrNameLst>
                                      </p:cBhvr>
                                      <p:to>
                                        <p:strVal val="visible"/>
                                      </p:to>
                                    </p:set>
                                    <p:animEffect transition="in" filter="fade">
                                      <p:cBhvr>
                                        <p:cTn id="47" dur="1000"/>
                                        <p:tgtEl>
                                          <p:spTgt spid="9219">
                                            <p:txEl>
                                              <p:pRg st="4" end="4"/>
                                            </p:txEl>
                                          </p:spTgt>
                                        </p:tgtEl>
                                      </p:cBhvr>
                                    </p:animEffect>
                                    <p:anim calcmode="lin" valueType="num">
                                      <p:cBhvr>
                                        <p:cTn id="48"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9219">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921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But what about…</a:t>
            </a:r>
          </a:p>
        </p:txBody>
      </p:sp>
      <p:sp>
        <p:nvSpPr>
          <p:cNvPr id="7171" name="Rectangle 3"/>
          <p:cNvSpPr>
            <a:spLocks noGrp="1" noChangeArrowheads="1"/>
          </p:cNvSpPr>
          <p:nvPr>
            <p:ph type="body" idx="1"/>
          </p:nvPr>
        </p:nvSpPr>
        <p:spPr/>
        <p:txBody>
          <a:bodyPr/>
          <a:lstStyle/>
          <a:p>
            <a:pPr eaLnBrk="1" hangingPunct="1"/>
            <a:r>
              <a:rPr lang="en-US" dirty="0" smtClean="0"/>
              <a:t> 3 sheep + 4 cows =  </a:t>
            </a:r>
          </a:p>
          <a:p>
            <a:pPr eaLnBrk="1" hangingPunct="1"/>
            <a:endParaRPr lang="en-US" dirty="0" smtClean="0"/>
          </a:p>
          <a:p>
            <a:pPr eaLnBrk="1" hangingPunct="1"/>
            <a:r>
              <a:rPr lang="en-US" dirty="0" smtClean="0"/>
              <a:t>3 apples + 4 oranges =</a:t>
            </a:r>
          </a:p>
          <a:p>
            <a:pPr eaLnBrk="1" hangingPunct="1"/>
            <a:endParaRPr lang="en-US" dirty="0" smtClean="0"/>
          </a:p>
          <a:p>
            <a:pPr eaLnBrk="1" hangingPunct="1"/>
            <a:r>
              <a:rPr lang="en-US" dirty="0" smtClean="0"/>
              <a:t>3/8 + 1/2</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898" decel="100000" fill="hold"/>
                                        <p:tgtEl>
                                          <p:spTgt spid="717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17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animEffect transition="in" filter="fade">
                                      <p:cBhvr>
                                        <p:cTn id="15" dur="1000"/>
                                        <p:tgtEl>
                                          <p:spTgt spid="7171">
                                            <p:txEl>
                                              <p:pRg st="0" end="0"/>
                                            </p:txEl>
                                          </p:spTgt>
                                        </p:tgtEl>
                                      </p:cBhvr>
                                    </p:animEffect>
                                    <p:anim calcmode="lin" valueType="num">
                                      <p:cBhvr>
                                        <p:cTn id="16"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17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17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Effect transition="in" filter="fade">
                                      <p:cBhvr>
                                        <p:cTn id="23" dur="1000"/>
                                        <p:tgtEl>
                                          <p:spTgt spid="7171">
                                            <p:txEl>
                                              <p:pRg st="2" end="2"/>
                                            </p:txEl>
                                          </p:spTgt>
                                        </p:tgtEl>
                                      </p:cBhvr>
                                    </p:animEffect>
                                    <p:anim calcmode="lin" valueType="num">
                                      <p:cBhvr>
                                        <p:cTn id="24"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717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717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Effect transition="in" filter="fade">
                                      <p:cBhvr>
                                        <p:cTn id="31" dur="1000"/>
                                        <p:tgtEl>
                                          <p:spTgt spid="7171">
                                            <p:txEl>
                                              <p:pRg st="4" end="4"/>
                                            </p:txEl>
                                          </p:spTgt>
                                        </p:tgtEl>
                                      </p:cBhvr>
                                    </p:animEffect>
                                    <p:anim calcmode="lin" valueType="num">
                                      <p:cBhvr>
                                        <p:cTn id="3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7171">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717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The need for a common denominator…</a:t>
            </a:r>
          </a:p>
        </p:txBody>
      </p:sp>
      <p:sp>
        <p:nvSpPr>
          <p:cNvPr id="7171" name="Rectangle 3"/>
          <p:cNvSpPr>
            <a:spLocks noGrp="1" noChangeArrowheads="1"/>
          </p:cNvSpPr>
          <p:nvPr>
            <p:ph type="body" idx="1"/>
          </p:nvPr>
        </p:nvSpPr>
        <p:spPr/>
        <p:txBody>
          <a:bodyPr/>
          <a:lstStyle/>
          <a:p>
            <a:pPr eaLnBrk="1" hangingPunct="1"/>
            <a:r>
              <a:rPr lang="en-US" dirty="0" smtClean="0"/>
              <a:t> 3 sheep + 4 cows =  7 animals?</a:t>
            </a:r>
          </a:p>
          <a:p>
            <a:pPr eaLnBrk="1" hangingPunct="1"/>
            <a:endParaRPr lang="en-US" dirty="0" smtClean="0"/>
          </a:p>
          <a:p>
            <a:pPr eaLnBrk="1" hangingPunct="1"/>
            <a:r>
              <a:rPr lang="en-US" dirty="0" smtClean="0"/>
              <a:t>3 apples + 4 oranges =  7 pieces of fruit?</a:t>
            </a:r>
          </a:p>
          <a:p>
            <a:pPr eaLnBrk="1" hangingPunct="1"/>
            <a:endParaRPr lang="en-US" dirty="0" smtClean="0"/>
          </a:p>
          <a:p>
            <a:pPr eaLnBrk="1" hangingPunct="1"/>
            <a:r>
              <a:rPr lang="en-US" dirty="0" smtClean="0"/>
              <a:t>3/8 + ½ = 3/8 + 4/8 = 7/8</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898" decel="100000" fill="hold"/>
                                        <p:tgtEl>
                                          <p:spTgt spid="717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17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Effect transition="in" filter="fade">
                                      <p:cBhvr>
                                        <p:cTn id="19" dur="1000"/>
                                        <p:tgtEl>
                                          <p:spTgt spid="7171">
                                            <p:txEl>
                                              <p:pRg st="2" end="2"/>
                                            </p:txEl>
                                          </p:spTgt>
                                        </p:tgtEl>
                                      </p:cBhvr>
                                    </p:animEffect>
                                    <p:anim calcmode="lin" valueType="num">
                                      <p:cBhvr>
                                        <p:cTn id="20"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7171">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717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1000"/>
                                        <p:tgtEl>
                                          <p:spTgt spid="7171">
                                            <p:txEl>
                                              <p:pRg st="4" end="4"/>
                                            </p:txEl>
                                          </p:spTgt>
                                        </p:tgtEl>
                                      </p:cBhvr>
                                    </p:animEffect>
                                    <p:anim calcmode="lin" valueType="num">
                                      <p:cBhvr>
                                        <p:cTn id="28"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7171">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717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Common Denominators</a:t>
            </a:r>
          </a:p>
        </p:txBody>
      </p:sp>
      <p:sp>
        <p:nvSpPr>
          <p:cNvPr id="7171" name="Rectangle 3"/>
          <p:cNvSpPr>
            <a:spLocks noGrp="1" noChangeArrowheads="1"/>
          </p:cNvSpPr>
          <p:nvPr>
            <p:ph type="body" idx="1"/>
          </p:nvPr>
        </p:nvSpPr>
        <p:spPr/>
        <p:txBody>
          <a:bodyPr/>
          <a:lstStyle/>
          <a:p>
            <a:pPr eaLnBrk="1" hangingPunct="1"/>
            <a:r>
              <a:rPr lang="en-US" dirty="0" smtClean="0"/>
              <a:t>Allow us to identify shared properties</a:t>
            </a:r>
          </a:p>
          <a:p>
            <a:pPr eaLnBrk="1" hangingPunct="1"/>
            <a:endParaRPr lang="en-US" dirty="0" smtClean="0"/>
          </a:p>
          <a:p>
            <a:pPr eaLnBrk="1" hangingPunct="1"/>
            <a:r>
              <a:rPr lang="en-US" dirty="0" smtClean="0"/>
              <a:t>Allow us to compare items at a common level</a:t>
            </a:r>
          </a:p>
          <a:p>
            <a:pPr eaLnBrk="1" hangingPunct="1"/>
            <a:endParaRPr lang="en-US" dirty="0" smtClean="0"/>
          </a:p>
          <a:p>
            <a:pPr eaLnBrk="1" hangingPunct="1"/>
            <a:r>
              <a:rPr lang="en-US" dirty="0" smtClean="0"/>
              <a:t>Allow us to combine otherwise ‘unlike’ terms</a:t>
            </a: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sz="3200" dirty="0" smtClean="0"/>
              <a:t>We need common denominators for the myriad of standards</a:t>
            </a:r>
          </a:p>
        </p:txBody>
      </p:sp>
      <p:sp>
        <p:nvSpPr>
          <p:cNvPr id="7171" name="Rectangle 3"/>
          <p:cNvSpPr>
            <a:spLocks noGrp="1" noChangeArrowheads="1"/>
          </p:cNvSpPr>
          <p:nvPr>
            <p:ph type="body" idx="1"/>
          </p:nvPr>
        </p:nvSpPr>
        <p:spPr/>
        <p:txBody>
          <a:bodyPr/>
          <a:lstStyle/>
          <a:p>
            <a:pPr eaLnBrk="1" hangingPunct="1"/>
            <a:r>
              <a:rPr lang="en-US" dirty="0" smtClean="0"/>
              <a:t> Illinois Learning Standards</a:t>
            </a:r>
          </a:p>
          <a:p>
            <a:pPr eaLnBrk="1" hangingPunct="1"/>
            <a:r>
              <a:rPr lang="en-US" dirty="0" smtClean="0"/>
              <a:t> Illinois Teaching Standards</a:t>
            </a:r>
          </a:p>
          <a:p>
            <a:pPr eaLnBrk="1" hangingPunct="1"/>
            <a:r>
              <a:rPr lang="en-US" b="1" dirty="0" smtClean="0"/>
              <a:t> NCTM</a:t>
            </a:r>
            <a:r>
              <a:rPr lang="en-US" dirty="0" smtClean="0"/>
              <a:t> Standards</a:t>
            </a:r>
          </a:p>
          <a:p>
            <a:pPr eaLnBrk="1" hangingPunct="1"/>
            <a:r>
              <a:rPr lang="en-US" dirty="0" smtClean="0"/>
              <a:t> 21</a:t>
            </a:r>
            <a:r>
              <a:rPr lang="en-US" baseline="30000" dirty="0" smtClean="0"/>
              <a:t>st</a:t>
            </a:r>
            <a:r>
              <a:rPr lang="en-US" dirty="0" smtClean="0"/>
              <a:t> Century Skills and STEM</a:t>
            </a:r>
          </a:p>
          <a:p>
            <a:pPr eaLnBrk="1" hangingPunct="1"/>
            <a:r>
              <a:rPr lang="en-US" dirty="0" smtClean="0"/>
              <a:t> Many, many, more….</a:t>
            </a:r>
          </a:p>
          <a:p>
            <a:pPr eaLnBrk="1" hangingPunct="1">
              <a:buNone/>
            </a:pPr>
            <a:endParaRPr lang="en-US" dirty="0" smtClean="0"/>
          </a:p>
          <a:p>
            <a:pPr eaLnBrk="1" hangingPunct="1"/>
            <a:r>
              <a:rPr lang="en-US" dirty="0" smtClean="0"/>
              <a:t>Common Core State Standards</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a:t>
            </a:r>
            <a:r>
              <a:rPr lang="en-US" baseline="30000" dirty="0" smtClean="0"/>
              <a:t>th</a:t>
            </a:r>
            <a:r>
              <a:rPr lang="en-US" dirty="0" smtClean="0"/>
              <a:t> Century Clickers</a:t>
            </a:r>
            <a:endParaRPr lang="en-US" dirty="0"/>
          </a:p>
        </p:txBody>
      </p:sp>
      <p:sp>
        <p:nvSpPr>
          <p:cNvPr id="3" name="Content Placeholder 2"/>
          <p:cNvSpPr>
            <a:spLocks noGrp="1"/>
          </p:cNvSpPr>
          <p:nvPr>
            <p:ph idx="1"/>
          </p:nvPr>
        </p:nvSpPr>
        <p:spPr/>
        <p:txBody>
          <a:bodyPr/>
          <a:lstStyle/>
          <a:p>
            <a:r>
              <a:rPr lang="en-US" dirty="0" smtClean="0"/>
              <a:t>Raise your right hand if you have some knowledge or familiarity with the Common Core State Standards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01000" cy="758825"/>
          </a:xfrm>
        </p:spPr>
        <p:txBody>
          <a:bodyPr/>
          <a:lstStyle/>
          <a:p>
            <a:r>
              <a:rPr lang="en-US" dirty="0" smtClean="0"/>
              <a:t>And Related Reports</a:t>
            </a:r>
            <a:endParaRPr lang="en-US" dirty="0"/>
          </a:p>
        </p:txBody>
      </p:sp>
      <p:sp>
        <p:nvSpPr>
          <p:cNvPr id="3" name="Content Placeholder 2"/>
          <p:cNvSpPr>
            <a:spLocks noGrp="1"/>
          </p:cNvSpPr>
          <p:nvPr>
            <p:ph idx="1"/>
          </p:nvPr>
        </p:nvSpPr>
        <p:spPr>
          <a:xfrm>
            <a:off x="533400" y="1143000"/>
            <a:ext cx="8382000" cy="5257800"/>
          </a:xfrm>
        </p:spPr>
        <p:txBody>
          <a:bodyPr/>
          <a:lstStyle/>
          <a:p>
            <a:r>
              <a:rPr lang="en-US" sz="2800" dirty="0" smtClean="0"/>
              <a:t>Glenn Report</a:t>
            </a:r>
          </a:p>
          <a:p>
            <a:r>
              <a:rPr lang="en-US" sz="2800" dirty="0" smtClean="0"/>
              <a:t>A Nation At Risk</a:t>
            </a:r>
          </a:p>
          <a:p>
            <a:r>
              <a:rPr lang="en-US" sz="2800" b="1" dirty="0" smtClean="0"/>
              <a:t>Adding it Up  </a:t>
            </a:r>
            <a:r>
              <a:rPr lang="en-US" sz="2800" dirty="0" smtClean="0"/>
              <a:t>(National Research Council)</a:t>
            </a:r>
          </a:p>
          <a:p>
            <a:r>
              <a:rPr lang="en-US" sz="2800" dirty="0" smtClean="0"/>
              <a:t>Calling for Change (MAA)</a:t>
            </a:r>
          </a:p>
          <a:p>
            <a:r>
              <a:rPr lang="en-US" sz="2800" dirty="0" smtClean="0"/>
              <a:t>Foundations for Success (Math Panel)</a:t>
            </a:r>
          </a:p>
          <a:p>
            <a:r>
              <a:rPr lang="en-US" sz="2800" dirty="0" smtClean="0"/>
              <a:t>Crisis at the Core (ACT)</a:t>
            </a:r>
          </a:p>
          <a:p>
            <a:r>
              <a:rPr lang="en-US" sz="2800" dirty="0" smtClean="0"/>
              <a:t>Curriculum Focal Points (NCTM)</a:t>
            </a:r>
          </a:p>
          <a:p>
            <a:r>
              <a:rPr lang="en-US" sz="2800" dirty="0" smtClean="0"/>
              <a:t>Many, many, many, more…</a:t>
            </a:r>
          </a:p>
          <a:p>
            <a:r>
              <a:rPr lang="en-US" sz="2800" dirty="0"/>
              <a:t>See </a:t>
            </a:r>
            <a:r>
              <a:rPr lang="en-US" sz="2800" dirty="0">
                <a:hlinkClick r:id="rId2"/>
              </a:rPr>
              <a:t>http://</a:t>
            </a:r>
            <a:r>
              <a:rPr lang="en-US" sz="2800" dirty="0" smtClean="0">
                <a:hlinkClick r:id="rId2"/>
              </a:rPr>
              <a:t>faculty.wiu.edu/JR-Olsen/wiu/research/ed-res-1.htm</a:t>
            </a:r>
            <a:r>
              <a:rPr lang="en-US" sz="2800" dirty="0" smtClean="0"/>
              <a:t> </a:t>
            </a:r>
            <a:endParaRPr lang="en-US" sz="2800" dirty="0"/>
          </a:p>
        </p:txBody>
      </p:sp>
    </p:spTree>
    <p:extLst>
      <p:ext uri="{BB962C8B-B14F-4D97-AF65-F5344CB8AC3E}">
        <p14:creationId xmlns="" xmlns:p14="http://schemas.microsoft.com/office/powerpoint/2010/main" val="1774106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What are some commonalities?</a:t>
            </a:r>
          </a:p>
        </p:txBody>
      </p:sp>
      <p:sp>
        <p:nvSpPr>
          <p:cNvPr id="2" name="Content Placeholder 1"/>
          <p:cNvSpPr>
            <a:spLocks noGrp="1"/>
          </p:cNvSpPr>
          <p:nvPr>
            <p:ph idx="1"/>
          </p:nvPr>
        </p:nvSpPr>
        <p:spPr/>
        <p:txBody>
          <a:bodyPr/>
          <a:lstStyle/>
          <a:p>
            <a:r>
              <a:rPr lang="en-US" dirty="0" smtClean="0"/>
              <a:t>CCSSM directly referred to and incorporated </a:t>
            </a:r>
            <a:r>
              <a:rPr lang="en-US" i="1" dirty="0" smtClean="0"/>
              <a:t>NCTM Process Standards </a:t>
            </a:r>
            <a:r>
              <a:rPr lang="en-US" dirty="0" smtClean="0"/>
              <a:t>and strands of mathematical proficiency in </a:t>
            </a:r>
            <a:r>
              <a:rPr lang="en-US" i="1" dirty="0" smtClean="0"/>
              <a:t>Adding It Up</a:t>
            </a:r>
            <a:endParaRPr lang="en-US" i="1"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Denominator 1:</a:t>
            </a:r>
            <a:endParaRPr lang="en-US" dirty="0"/>
          </a:p>
        </p:txBody>
      </p:sp>
      <p:sp>
        <p:nvSpPr>
          <p:cNvPr id="3" name="Content Placeholder 2"/>
          <p:cNvSpPr>
            <a:spLocks noGrp="1"/>
          </p:cNvSpPr>
          <p:nvPr>
            <p:ph idx="1"/>
          </p:nvPr>
        </p:nvSpPr>
        <p:spPr/>
        <p:txBody>
          <a:bodyPr/>
          <a:lstStyle/>
          <a:p>
            <a:pPr algn="ctr">
              <a:buNone/>
            </a:pPr>
            <a:r>
              <a:rPr lang="en-US" dirty="0" smtClean="0"/>
              <a:t>	</a:t>
            </a:r>
            <a:r>
              <a:rPr lang="en-US" sz="4000" dirty="0" smtClean="0"/>
              <a:t>Shift Happens</a:t>
            </a:r>
          </a:p>
          <a:p>
            <a:pPr algn="ctr"/>
            <a:endParaRPr lang="en-US" sz="4000" dirty="0" smtClean="0"/>
          </a:p>
          <a:p>
            <a:pPr algn="ctr">
              <a:buNone/>
            </a:pPr>
            <a:r>
              <a:rPr lang="en-US" sz="4000" dirty="0" smtClean="0"/>
              <a:t>	And</a:t>
            </a:r>
          </a:p>
          <a:p>
            <a:pPr algn="ctr"/>
            <a:endParaRPr lang="en-US" sz="4000" dirty="0" smtClean="0"/>
          </a:p>
          <a:p>
            <a:pPr algn="ctr">
              <a:buNone/>
            </a:pPr>
            <a:r>
              <a:rPr lang="en-US" sz="4000" dirty="0" smtClean="0"/>
              <a:t>	1a.  Shift needs to Happen!</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STEM and the new Global Economy</a:t>
            </a:r>
            <a:endParaRPr lang="en-US" dirty="0"/>
          </a:p>
        </p:txBody>
      </p:sp>
      <p:sp>
        <p:nvSpPr>
          <p:cNvPr id="3" name="Content Placeholder 2"/>
          <p:cNvSpPr>
            <a:spLocks noGrp="1"/>
          </p:cNvSpPr>
          <p:nvPr>
            <p:ph idx="1"/>
          </p:nvPr>
        </p:nvSpPr>
        <p:spPr/>
        <p:txBody>
          <a:bodyPr/>
          <a:lstStyle/>
          <a:p>
            <a:pPr marL="0" indent="0">
              <a:buNone/>
            </a:pPr>
            <a:r>
              <a:rPr lang="en-US" sz="2800" i="1" dirty="0" smtClean="0"/>
              <a:t>“We </a:t>
            </a:r>
            <a:r>
              <a:rPr lang="en-US" sz="2800" i="1" dirty="0"/>
              <a:t>are preparing students for jobs that don’t yet exist…</a:t>
            </a:r>
            <a:endParaRPr lang="en-US" sz="2800" dirty="0"/>
          </a:p>
          <a:p>
            <a:pPr marL="0" indent="0">
              <a:buNone/>
            </a:pPr>
            <a:r>
              <a:rPr lang="en-US" sz="2800" i="1" dirty="0"/>
              <a:t>using technologies that haven’t yet been invented…</a:t>
            </a:r>
            <a:endParaRPr lang="en-US" sz="2800" dirty="0"/>
          </a:p>
          <a:p>
            <a:pPr marL="0" indent="0">
              <a:buNone/>
            </a:pPr>
            <a:r>
              <a:rPr lang="en-US" sz="2800" i="1" dirty="0" smtClean="0"/>
              <a:t>to </a:t>
            </a:r>
            <a:r>
              <a:rPr lang="en-US" sz="2800" i="1" dirty="0"/>
              <a:t>solve problems we don’t even know are problems yet”</a:t>
            </a:r>
            <a:endParaRPr lang="en-US" sz="2800" dirty="0"/>
          </a:p>
          <a:p>
            <a:pPr marL="0" indent="0">
              <a:buNone/>
            </a:pPr>
            <a:r>
              <a:rPr lang="en-US" sz="2800" i="1" dirty="0"/>
              <a:t>—Former Secretary of Education Richard </a:t>
            </a:r>
            <a:r>
              <a:rPr lang="en-US" sz="2800" i="1" dirty="0" smtClean="0"/>
              <a:t>Riley   2007</a:t>
            </a:r>
            <a:endParaRPr lang="en-US" sz="2800" dirty="0"/>
          </a:p>
          <a:p>
            <a:endParaRPr lang="en-US" dirty="0"/>
          </a:p>
        </p:txBody>
      </p:sp>
    </p:spTree>
    <p:extLst>
      <p:ext uri="{BB962C8B-B14F-4D97-AF65-F5344CB8AC3E}">
        <p14:creationId xmlns="" xmlns:p14="http://schemas.microsoft.com/office/powerpoint/2010/main" val="1095787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Shift</a:t>
            </a:r>
            <a:endParaRPr lang="en-US" dirty="0"/>
          </a:p>
        </p:txBody>
      </p:sp>
      <p:sp>
        <p:nvSpPr>
          <p:cNvPr id="3" name="Content Placeholder 2"/>
          <p:cNvSpPr>
            <a:spLocks noGrp="1"/>
          </p:cNvSpPr>
          <p:nvPr>
            <p:ph idx="1"/>
          </p:nvPr>
        </p:nvSpPr>
        <p:spPr/>
        <p:txBody>
          <a:bodyPr/>
          <a:lstStyle/>
          <a:p>
            <a:r>
              <a:rPr lang="en-US" dirty="0" smtClean="0"/>
              <a:t>Low Proficiency Rates of </a:t>
            </a:r>
            <a:r>
              <a:rPr lang="en-US" dirty="0" smtClean="0">
                <a:hlinkClick r:id="rId2"/>
              </a:rPr>
              <a:t>NAEP</a:t>
            </a:r>
            <a:endParaRPr lang="en-US" dirty="0" smtClean="0"/>
          </a:p>
          <a:p>
            <a:r>
              <a:rPr lang="en-US" dirty="0" smtClean="0"/>
              <a:t>Low High School Grad. Rates</a:t>
            </a:r>
          </a:p>
          <a:p>
            <a:r>
              <a:rPr lang="en-US" dirty="0" smtClean="0"/>
              <a:t>High College Remediation Rates</a:t>
            </a:r>
          </a:p>
          <a:p>
            <a:r>
              <a:rPr lang="en-US" dirty="0" smtClean="0"/>
              <a:t>Low International Results</a:t>
            </a:r>
          </a:p>
          <a:p>
            <a:pPr marL="0" indent="0">
              <a:buNone/>
            </a:pPr>
            <a:r>
              <a:rPr lang="en-US" dirty="0" smtClean="0"/>
              <a:t>     (See </a:t>
            </a:r>
            <a:r>
              <a:rPr lang="en-US" dirty="0" smtClean="0">
                <a:hlinkClick r:id="rId3"/>
              </a:rPr>
              <a:t>TIMSS </a:t>
            </a:r>
            <a:r>
              <a:rPr lang="en-US" dirty="0" smtClean="0"/>
              <a:t>and </a:t>
            </a:r>
            <a:r>
              <a:rPr lang="en-US" dirty="0" smtClean="0">
                <a:hlinkClick r:id="rId4"/>
              </a:rPr>
              <a:t>PISA</a:t>
            </a:r>
            <a:r>
              <a:rPr lang="en-US" dirty="0" smtClean="0"/>
              <a:t>)</a:t>
            </a:r>
          </a:p>
          <a:p>
            <a:pPr>
              <a:buFont typeface="Wingdings" pitchFamily="2" charset="2"/>
              <a:buChar char="q"/>
            </a:pPr>
            <a:r>
              <a:rPr lang="en-US" dirty="0" smtClean="0"/>
              <a:t>Low </a:t>
            </a:r>
            <a:r>
              <a:rPr lang="en-US" dirty="0" smtClean="0">
                <a:hlinkClick r:id="rId5"/>
              </a:rPr>
              <a:t>PSAE pass rates </a:t>
            </a:r>
            <a:r>
              <a:rPr lang="en-US" dirty="0" smtClean="0"/>
              <a:t>in Illinois</a:t>
            </a:r>
          </a:p>
          <a:p>
            <a:pPr>
              <a:buFont typeface="Wingdings" pitchFamily="2" charset="2"/>
              <a:buChar char="q"/>
            </a:pPr>
            <a:r>
              <a:rPr lang="en-US" dirty="0" smtClean="0"/>
              <a:t>Not Career and College Ready</a:t>
            </a:r>
            <a:endParaRPr lang="en-US" dirty="0"/>
          </a:p>
        </p:txBody>
      </p:sp>
    </p:spTree>
    <p:extLst>
      <p:ext uri="{BB962C8B-B14F-4D97-AF65-F5344CB8AC3E}">
        <p14:creationId xmlns="" xmlns:p14="http://schemas.microsoft.com/office/powerpoint/2010/main" val="3681635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74675" y="304801"/>
            <a:ext cx="8001000" cy="990600"/>
          </a:xfrm>
        </p:spPr>
        <p:txBody>
          <a:bodyPr/>
          <a:lstStyle/>
          <a:p>
            <a:pPr algn="ctr"/>
            <a:r>
              <a:rPr lang="en-US" dirty="0" smtClean="0"/>
              <a:t>ISAT PSAE Trends</a:t>
            </a:r>
            <a:endParaRPr lang="en-US" dirty="0"/>
          </a:p>
        </p:txBody>
      </p:sp>
      <p:graphicFrame>
        <p:nvGraphicFramePr>
          <p:cNvPr id="5" name="Table 4"/>
          <p:cNvGraphicFramePr>
            <a:graphicFrameLocks noGrp="1"/>
          </p:cNvGraphicFramePr>
          <p:nvPr/>
        </p:nvGraphicFramePr>
        <p:xfrm>
          <a:off x="209724" y="1676400"/>
          <a:ext cx="8629476" cy="4755317"/>
        </p:xfrm>
        <a:graphic>
          <a:graphicData uri="http://schemas.openxmlformats.org/drawingml/2006/table">
            <a:tbl>
              <a:tblPr/>
              <a:tblGrid>
                <a:gridCol w="1079139"/>
                <a:gridCol w="1079139"/>
                <a:gridCol w="1079139"/>
                <a:gridCol w="1078230"/>
                <a:gridCol w="1078230"/>
                <a:gridCol w="1078230"/>
                <a:gridCol w="1078230"/>
                <a:gridCol w="1079139"/>
              </a:tblGrid>
              <a:tr h="829770">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Year</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kern="1200">
                          <a:latin typeface="Times New Roman"/>
                          <a:ea typeface="Times New Roman"/>
                          <a:cs typeface="Times New Roman"/>
                        </a:rPr>
                        <a:t>3</a:t>
                      </a:r>
                      <a:r>
                        <a:rPr lang="en-US" sz="1900" kern="1200" baseline="30000">
                          <a:latin typeface="Times New Roman"/>
                          <a:ea typeface="Times New Roman"/>
                          <a:cs typeface="Times New Roman"/>
                        </a:rPr>
                        <a:t>rd</a:t>
                      </a:r>
                      <a:r>
                        <a:rPr lang="en-US" sz="1900" kern="1200">
                          <a:latin typeface="Times New Roman"/>
                          <a:ea typeface="Times New Roman"/>
                          <a:cs typeface="Times New Roman"/>
                        </a:rPr>
                        <a:t> grade</a:t>
                      </a:r>
                      <a:r>
                        <a:rPr lang="en-US" sz="1300" kern="1200">
                          <a:latin typeface="Times New Roman"/>
                          <a:ea typeface="Times New Roman"/>
                          <a:cs typeface="Times New Roman"/>
                        </a:rPr>
                        <a:t> </a:t>
                      </a:r>
                      <a:endParaRPr lang="en-US" sz="1600">
                        <a:latin typeface="Times New Roman"/>
                        <a:ea typeface="Calibri"/>
                        <a:cs typeface="Times New Roman"/>
                      </a:endParaRPr>
                    </a:p>
                    <a:p>
                      <a:pPr marL="0" marR="0" algn="ctr">
                        <a:lnSpc>
                          <a:spcPct val="115000"/>
                        </a:lnSpc>
                        <a:spcBef>
                          <a:spcPts val="0"/>
                        </a:spcBef>
                        <a:spcAft>
                          <a:spcPts val="0"/>
                        </a:spcAft>
                      </a:pPr>
                      <a:r>
                        <a:rPr lang="en-US" sz="1900" kern="1200">
                          <a:latin typeface="Times New Roman"/>
                          <a:ea typeface="Times New Roman"/>
                          <a:cs typeface="Times New Roman"/>
                        </a:rPr>
                        <a:t>ISAT</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kern="1200">
                          <a:latin typeface="Times New Roman"/>
                          <a:ea typeface="Times New Roman"/>
                          <a:cs typeface="Times New Roman"/>
                        </a:rPr>
                        <a:t>4</a:t>
                      </a:r>
                      <a:r>
                        <a:rPr lang="en-US" sz="1900" kern="1200" baseline="30000">
                          <a:latin typeface="Times New Roman"/>
                          <a:ea typeface="Times New Roman"/>
                          <a:cs typeface="Times New Roman"/>
                        </a:rPr>
                        <a:t>th</a:t>
                      </a:r>
                      <a:r>
                        <a:rPr lang="en-US" sz="1900" kern="1200">
                          <a:latin typeface="Times New Roman"/>
                          <a:ea typeface="Times New Roman"/>
                          <a:cs typeface="Times New Roman"/>
                        </a:rPr>
                        <a:t> grade</a:t>
                      </a:r>
                      <a:r>
                        <a:rPr lang="en-US" sz="1300" kern="1200">
                          <a:latin typeface="Times New Roman"/>
                          <a:ea typeface="Times New Roman"/>
                          <a:cs typeface="Times New Roman"/>
                        </a:rPr>
                        <a:t> </a:t>
                      </a:r>
                      <a:endParaRPr lang="en-US" sz="1600">
                        <a:latin typeface="Times New Roman"/>
                        <a:ea typeface="Calibri"/>
                        <a:cs typeface="Times New Roman"/>
                      </a:endParaRPr>
                    </a:p>
                    <a:p>
                      <a:pPr marL="0" marR="0" algn="ctr">
                        <a:lnSpc>
                          <a:spcPct val="115000"/>
                        </a:lnSpc>
                        <a:spcBef>
                          <a:spcPts val="0"/>
                        </a:spcBef>
                        <a:spcAft>
                          <a:spcPts val="0"/>
                        </a:spcAft>
                      </a:pPr>
                      <a:r>
                        <a:rPr lang="en-US" sz="1900" kern="1200">
                          <a:latin typeface="Times New Roman"/>
                          <a:ea typeface="Times New Roman"/>
                          <a:cs typeface="Times New Roman"/>
                        </a:rPr>
                        <a:t>ISAT</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kern="1200">
                          <a:latin typeface="Times New Roman"/>
                          <a:ea typeface="Times New Roman"/>
                          <a:cs typeface="Times New Roman"/>
                        </a:rPr>
                        <a:t>5</a:t>
                      </a:r>
                      <a:r>
                        <a:rPr lang="en-US" sz="1900" kern="1200" baseline="30000">
                          <a:latin typeface="Times New Roman"/>
                          <a:ea typeface="Times New Roman"/>
                          <a:cs typeface="Times New Roman"/>
                        </a:rPr>
                        <a:t>th</a:t>
                      </a:r>
                      <a:r>
                        <a:rPr lang="en-US" sz="1900" kern="1200">
                          <a:latin typeface="Times New Roman"/>
                          <a:ea typeface="Times New Roman"/>
                          <a:cs typeface="Times New Roman"/>
                        </a:rPr>
                        <a:t> grade</a:t>
                      </a:r>
                      <a:r>
                        <a:rPr lang="en-US" sz="1300" kern="1200">
                          <a:latin typeface="Times New Roman"/>
                          <a:ea typeface="Times New Roman"/>
                          <a:cs typeface="Times New Roman"/>
                        </a:rPr>
                        <a:t> </a:t>
                      </a:r>
                      <a:endParaRPr lang="en-US" sz="1600">
                        <a:latin typeface="Times New Roman"/>
                        <a:ea typeface="Calibri"/>
                        <a:cs typeface="Times New Roman"/>
                      </a:endParaRPr>
                    </a:p>
                    <a:p>
                      <a:pPr marL="0" marR="0" algn="ctr">
                        <a:lnSpc>
                          <a:spcPct val="115000"/>
                        </a:lnSpc>
                        <a:spcBef>
                          <a:spcPts val="0"/>
                        </a:spcBef>
                        <a:spcAft>
                          <a:spcPts val="0"/>
                        </a:spcAft>
                      </a:pPr>
                      <a:r>
                        <a:rPr lang="en-US" sz="1900" kern="1200">
                          <a:latin typeface="Times New Roman"/>
                          <a:ea typeface="Times New Roman"/>
                          <a:cs typeface="Times New Roman"/>
                        </a:rPr>
                        <a:t>ISAT</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kern="1200">
                          <a:latin typeface="Times New Roman"/>
                          <a:ea typeface="Times New Roman"/>
                          <a:cs typeface="Times New Roman"/>
                        </a:rPr>
                        <a:t>6</a:t>
                      </a:r>
                      <a:r>
                        <a:rPr lang="en-US" sz="1900" kern="1200" baseline="30000">
                          <a:latin typeface="Times New Roman"/>
                          <a:ea typeface="Times New Roman"/>
                          <a:cs typeface="Times New Roman"/>
                        </a:rPr>
                        <a:t>th</a:t>
                      </a:r>
                      <a:r>
                        <a:rPr lang="en-US" sz="1900" kern="1200">
                          <a:latin typeface="Times New Roman"/>
                          <a:ea typeface="Times New Roman"/>
                          <a:cs typeface="Times New Roman"/>
                        </a:rPr>
                        <a:t> grade</a:t>
                      </a:r>
                      <a:r>
                        <a:rPr lang="en-US" sz="1300" kern="1200">
                          <a:latin typeface="Times New Roman"/>
                          <a:ea typeface="Times New Roman"/>
                          <a:cs typeface="Times New Roman"/>
                        </a:rPr>
                        <a:t> </a:t>
                      </a:r>
                      <a:endParaRPr lang="en-US" sz="1600">
                        <a:latin typeface="Times New Roman"/>
                        <a:ea typeface="Calibri"/>
                        <a:cs typeface="Times New Roman"/>
                      </a:endParaRPr>
                    </a:p>
                    <a:p>
                      <a:pPr marL="0" marR="0" algn="ctr">
                        <a:lnSpc>
                          <a:spcPct val="115000"/>
                        </a:lnSpc>
                        <a:spcBef>
                          <a:spcPts val="0"/>
                        </a:spcBef>
                        <a:spcAft>
                          <a:spcPts val="0"/>
                        </a:spcAft>
                      </a:pPr>
                      <a:r>
                        <a:rPr lang="en-US" sz="1900" kern="1200">
                          <a:latin typeface="Times New Roman"/>
                          <a:ea typeface="Times New Roman"/>
                          <a:cs typeface="Times New Roman"/>
                        </a:rPr>
                        <a:t>ISAT</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kern="1200">
                          <a:latin typeface="Times New Roman"/>
                          <a:ea typeface="Times New Roman"/>
                          <a:cs typeface="Times New Roman"/>
                        </a:rPr>
                        <a:t>7</a:t>
                      </a:r>
                      <a:r>
                        <a:rPr lang="en-US" sz="1900" kern="1200" baseline="30000">
                          <a:latin typeface="Times New Roman"/>
                          <a:ea typeface="Times New Roman"/>
                          <a:cs typeface="Times New Roman"/>
                        </a:rPr>
                        <a:t>th</a:t>
                      </a:r>
                      <a:r>
                        <a:rPr lang="en-US" sz="1900" kern="1200">
                          <a:latin typeface="Times New Roman"/>
                          <a:ea typeface="Times New Roman"/>
                          <a:cs typeface="Times New Roman"/>
                        </a:rPr>
                        <a:t> grade</a:t>
                      </a:r>
                      <a:r>
                        <a:rPr lang="en-US" sz="1300" kern="1200">
                          <a:latin typeface="Times New Roman"/>
                          <a:ea typeface="Times New Roman"/>
                          <a:cs typeface="Times New Roman"/>
                        </a:rPr>
                        <a:t> </a:t>
                      </a:r>
                      <a:endParaRPr lang="en-US" sz="1600">
                        <a:latin typeface="Times New Roman"/>
                        <a:ea typeface="Calibri"/>
                        <a:cs typeface="Times New Roman"/>
                      </a:endParaRPr>
                    </a:p>
                    <a:p>
                      <a:pPr marL="0" marR="0" algn="ctr">
                        <a:lnSpc>
                          <a:spcPct val="115000"/>
                        </a:lnSpc>
                        <a:spcBef>
                          <a:spcPts val="0"/>
                        </a:spcBef>
                        <a:spcAft>
                          <a:spcPts val="0"/>
                        </a:spcAft>
                      </a:pPr>
                      <a:r>
                        <a:rPr lang="en-US" sz="1900" kern="1200">
                          <a:latin typeface="Times New Roman"/>
                          <a:ea typeface="Times New Roman"/>
                          <a:cs typeface="Times New Roman"/>
                        </a:rPr>
                        <a:t>ISAT</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kern="1200">
                          <a:latin typeface="Times New Roman"/>
                          <a:ea typeface="Times New Roman"/>
                          <a:cs typeface="Times New Roman"/>
                        </a:rPr>
                        <a:t>8</a:t>
                      </a:r>
                      <a:r>
                        <a:rPr lang="en-US" sz="1900" kern="1200" baseline="30000">
                          <a:latin typeface="Times New Roman"/>
                          <a:ea typeface="Times New Roman"/>
                          <a:cs typeface="Times New Roman"/>
                        </a:rPr>
                        <a:t>th</a:t>
                      </a:r>
                      <a:r>
                        <a:rPr lang="en-US" sz="1900" kern="1200">
                          <a:latin typeface="Times New Roman"/>
                          <a:ea typeface="Times New Roman"/>
                          <a:cs typeface="Times New Roman"/>
                        </a:rPr>
                        <a:t> grade</a:t>
                      </a:r>
                      <a:r>
                        <a:rPr lang="en-US" sz="1300" kern="1200">
                          <a:latin typeface="Times New Roman"/>
                          <a:ea typeface="Times New Roman"/>
                          <a:cs typeface="Times New Roman"/>
                        </a:rPr>
                        <a:t> </a:t>
                      </a:r>
                      <a:endParaRPr lang="en-US" sz="1600">
                        <a:latin typeface="Times New Roman"/>
                        <a:ea typeface="Calibri"/>
                        <a:cs typeface="Times New Roman"/>
                      </a:endParaRPr>
                    </a:p>
                    <a:p>
                      <a:pPr marL="0" marR="0" algn="ctr">
                        <a:lnSpc>
                          <a:spcPct val="115000"/>
                        </a:lnSpc>
                        <a:spcBef>
                          <a:spcPts val="0"/>
                        </a:spcBef>
                        <a:spcAft>
                          <a:spcPts val="0"/>
                        </a:spcAft>
                      </a:pPr>
                      <a:r>
                        <a:rPr lang="en-US" sz="1900" kern="1200">
                          <a:latin typeface="Times New Roman"/>
                          <a:ea typeface="Times New Roman"/>
                          <a:cs typeface="Times New Roman"/>
                        </a:rPr>
                        <a:t>ISAT</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kern="1200">
                          <a:latin typeface="Times New Roman"/>
                          <a:ea typeface="Times New Roman"/>
                          <a:cs typeface="Times New Roman"/>
                        </a:rPr>
                        <a:t>11</a:t>
                      </a:r>
                      <a:r>
                        <a:rPr lang="en-US" sz="1900" kern="1200" baseline="30000">
                          <a:latin typeface="Times New Roman"/>
                          <a:ea typeface="Times New Roman"/>
                          <a:cs typeface="Times New Roman"/>
                        </a:rPr>
                        <a:t>th</a:t>
                      </a:r>
                      <a:r>
                        <a:rPr lang="en-US" sz="1900" kern="1200">
                          <a:latin typeface="Times New Roman"/>
                          <a:ea typeface="Times New Roman"/>
                          <a:cs typeface="Times New Roman"/>
                        </a:rPr>
                        <a:t> grade PSAE</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604">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2005</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79</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a:latin typeface="Calibri"/>
                        <a:ea typeface="Times New Roman"/>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73</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a:latin typeface="Calibri"/>
                        <a:ea typeface="Times New Roman"/>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a:latin typeface="Calibri"/>
                        <a:ea typeface="Times New Roman"/>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54</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53</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604">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2006</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86</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85</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79</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79</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76</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78</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54</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604">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2007</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87</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86</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83</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81</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79</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81</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53</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604">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2008</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85</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85</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81</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83</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80</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80</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53</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604">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2009</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85</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86</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83</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82</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83</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82</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52</a:t>
                      </a:r>
                      <a:r>
                        <a:rPr lang="en-US" sz="1300" kern="1200">
                          <a:latin typeface="Times New Roman"/>
                          <a:ea typeface="Times New Roman"/>
                          <a:cs typeface="Times New Roman"/>
                        </a:rPr>
                        <a:t> </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604">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2010</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86</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86</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83</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85</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84</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84</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53</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604">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2011</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87</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88</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84</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84</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84</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a:latin typeface="Times New Roman"/>
                          <a:ea typeface="Times New Roman"/>
                          <a:cs typeface="Times New Roman"/>
                        </a:rPr>
                        <a:t>86</a:t>
                      </a:r>
                      <a:endParaRPr lang="en-US" sz="160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kern="1200" dirty="0">
                          <a:latin typeface="Times New Roman"/>
                          <a:ea typeface="Times New Roman"/>
                          <a:cs typeface="Times New Roman"/>
                        </a:rPr>
                        <a:t>51</a:t>
                      </a:r>
                      <a:endParaRPr lang="en-US" sz="1600" dirty="0">
                        <a:latin typeface="Times New Roman"/>
                        <a:ea typeface="Calibri"/>
                        <a:cs typeface="Times New Roman"/>
                      </a:endParaRPr>
                    </a:p>
                  </a:txBody>
                  <a:tcPr marL="72415" marR="72415" marT="141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Perspective</a:t>
            </a:r>
            <a:endParaRPr lang="en-US" dirty="0"/>
          </a:p>
        </p:txBody>
      </p:sp>
      <p:sp>
        <p:nvSpPr>
          <p:cNvPr id="3" name="Content Placeholder 2"/>
          <p:cNvSpPr>
            <a:spLocks noGrp="1"/>
          </p:cNvSpPr>
          <p:nvPr>
            <p:ph idx="1"/>
          </p:nvPr>
        </p:nvSpPr>
        <p:spPr/>
        <p:txBody>
          <a:bodyPr/>
          <a:lstStyle/>
          <a:p>
            <a:r>
              <a:rPr lang="en-US" dirty="0" smtClean="0"/>
              <a:t>NAEP math scores higher than ever</a:t>
            </a:r>
          </a:p>
          <a:p>
            <a:r>
              <a:rPr lang="en-US" dirty="0" smtClean="0"/>
              <a:t>International results are improving</a:t>
            </a:r>
          </a:p>
          <a:p>
            <a:r>
              <a:rPr lang="en-US" dirty="0" smtClean="0"/>
              <a:t>More students are going to college</a:t>
            </a:r>
          </a:p>
          <a:p>
            <a:r>
              <a:rPr lang="en-US" dirty="0" smtClean="0"/>
              <a:t>ACT and SAT math have gone up</a:t>
            </a:r>
          </a:p>
          <a:p>
            <a:r>
              <a:rPr lang="en-US" dirty="0" smtClean="0"/>
              <a:t>ACT scores in Illinois have improved</a:t>
            </a:r>
          </a:p>
          <a:p>
            <a:r>
              <a:rPr lang="en-US" dirty="0" smtClean="0"/>
              <a:t>More students are taking more mathematics</a:t>
            </a:r>
            <a:endParaRPr lang="en-US" dirty="0"/>
          </a:p>
        </p:txBody>
      </p:sp>
    </p:spTree>
    <p:extLst>
      <p:ext uri="{BB962C8B-B14F-4D97-AF65-F5344CB8AC3E}">
        <p14:creationId xmlns="" xmlns:p14="http://schemas.microsoft.com/office/powerpoint/2010/main" val="3712760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Core Connection</a:t>
            </a:r>
            <a:endParaRPr lang="en-US" dirty="0"/>
          </a:p>
        </p:txBody>
      </p:sp>
      <p:sp>
        <p:nvSpPr>
          <p:cNvPr id="3" name="Content Placeholder 2"/>
          <p:cNvSpPr>
            <a:spLocks noGrp="1"/>
          </p:cNvSpPr>
          <p:nvPr>
            <p:ph idx="1"/>
          </p:nvPr>
        </p:nvSpPr>
        <p:spPr/>
        <p:txBody>
          <a:bodyPr/>
          <a:lstStyle/>
          <a:p>
            <a:pPr marL="0" indent="0">
              <a:buNone/>
            </a:pPr>
            <a:r>
              <a:rPr lang="en-US" sz="2800" dirty="0"/>
              <a:t>For over a decade, research studies of mathematics education in high-performing</a:t>
            </a:r>
          </a:p>
          <a:p>
            <a:pPr marL="0" indent="0">
              <a:buNone/>
            </a:pPr>
            <a:r>
              <a:rPr lang="en-US" sz="2800" dirty="0"/>
              <a:t>countries have pointed to the conclusion that the mathematics curriculum in the</a:t>
            </a:r>
          </a:p>
          <a:p>
            <a:pPr marL="0" indent="0">
              <a:buNone/>
            </a:pPr>
            <a:r>
              <a:rPr lang="en-US" sz="2800" dirty="0"/>
              <a:t>United States must become substantially more </a:t>
            </a:r>
            <a:r>
              <a:rPr lang="en-US" sz="2800" b="1" dirty="0"/>
              <a:t>focused and coherent </a:t>
            </a:r>
            <a:r>
              <a:rPr lang="en-US" sz="2800" dirty="0"/>
              <a:t>in order to</a:t>
            </a:r>
          </a:p>
          <a:p>
            <a:pPr marL="0" indent="0">
              <a:buNone/>
            </a:pPr>
            <a:r>
              <a:rPr lang="en-US" sz="2800" dirty="0"/>
              <a:t>improve mathematics achievement in this country.</a:t>
            </a:r>
          </a:p>
        </p:txBody>
      </p:sp>
    </p:spTree>
    <p:extLst>
      <p:ext uri="{BB962C8B-B14F-4D97-AF65-F5344CB8AC3E}">
        <p14:creationId xmlns="" xmlns:p14="http://schemas.microsoft.com/office/powerpoint/2010/main" val="1467128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01000" cy="758825"/>
          </a:xfrm>
        </p:spPr>
        <p:txBody>
          <a:bodyPr/>
          <a:lstStyle/>
          <a:p>
            <a:r>
              <a:rPr lang="en-US" dirty="0" smtClean="0"/>
              <a:t>Common Denominator 1:</a:t>
            </a:r>
            <a:endParaRPr lang="en-US" dirty="0"/>
          </a:p>
        </p:txBody>
      </p:sp>
      <p:sp>
        <p:nvSpPr>
          <p:cNvPr id="3" name="Content Placeholder 2"/>
          <p:cNvSpPr>
            <a:spLocks noGrp="1"/>
          </p:cNvSpPr>
          <p:nvPr>
            <p:ph idx="1"/>
          </p:nvPr>
        </p:nvSpPr>
        <p:spPr>
          <a:xfrm>
            <a:off x="533400" y="762000"/>
            <a:ext cx="8001000" cy="2590800"/>
          </a:xfrm>
        </p:spPr>
        <p:txBody>
          <a:bodyPr/>
          <a:lstStyle/>
          <a:p>
            <a:pPr algn="ctr">
              <a:buNone/>
            </a:pPr>
            <a:r>
              <a:rPr lang="en-US" dirty="0" smtClean="0"/>
              <a:t>1. Shift Happens</a:t>
            </a:r>
          </a:p>
          <a:p>
            <a:pPr algn="ctr"/>
            <a:endParaRPr lang="en-US" dirty="0" smtClean="0"/>
          </a:p>
          <a:p>
            <a:pPr algn="ctr">
              <a:buNone/>
            </a:pPr>
            <a:r>
              <a:rPr lang="en-US" dirty="0" smtClean="0"/>
              <a:t>And</a:t>
            </a:r>
          </a:p>
          <a:p>
            <a:pPr algn="ctr">
              <a:buNone/>
            </a:pPr>
            <a:r>
              <a:rPr lang="en-US" dirty="0" smtClean="0"/>
              <a:t>1a.  Shift needs to Happen!</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81000" y="3657600"/>
            <a:ext cx="3962400" cy="23145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419600" y="3657600"/>
            <a:ext cx="4038600" cy="2314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wipe(down)">
                                      <p:cBhvr>
                                        <p:cTn id="2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Focus on Problem Solving</a:t>
            </a:r>
            <a:endParaRPr lang="en-US" dirty="0"/>
          </a:p>
        </p:txBody>
      </p:sp>
      <p:sp>
        <p:nvSpPr>
          <p:cNvPr id="3" name="Content Placeholder 2"/>
          <p:cNvSpPr>
            <a:spLocks noGrp="1"/>
          </p:cNvSpPr>
          <p:nvPr>
            <p:ph idx="1"/>
          </p:nvPr>
        </p:nvSpPr>
        <p:spPr/>
        <p:txBody>
          <a:bodyPr/>
          <a:lstStyle/>
          <a:p>
            <a:r>
              <a:rPr lang="en-US" dirty="0" smtClean="0"/>
              <a:t>Critical Thinking Skills</a:t>
            </a:r>
          </a:p>
          <a:p>
            <a:r>
              <a:rPr lang="en-US" dirty="0" smtClean="0"/>
              <a:t>Reasoning</a:t>
            </a:r>
          </a:p>
          <a:p>
            <a:r>
              <a:rPr lang="en-US" dirty="0" smtClean="0"/>
              <a:t>HOTS</a:t>
            </a:r>
          </a:p>
          <a:p>
            <a:r>
              <a:rPr lang="en-US" dirty="0" smtClean="0"/>
              <a:t>Informed Decision Making</a:t>
            </a:r>
          </a:p>
          <a:p>
            <a:r>
              <a:rPr lang="en-US" dirty="0" smtClean="0"/>
              <a:t>NCTM’s Problem Solving Standard</a:t>
            </a:r>
          </a:p>
          <a:p>
            <a:r>
              <a:rPr lang="en-US" b="1" dirty="0" smtClean="0"/>
              <a:t>“Make </a:t>
            </a:r>
            <a:r>
              <a:rPr lang="en-US" b="1" dirty="0"/>
              <a:t>sense of problems and persevere in solving them</a:t>
            </a:r>
            <a:r>
              <a:rPr lang="en-US" b="1" dirty="0" smtClean="0"/>
              <a:t>.”</a:t>
            </a:r>
            <a:endParaRPr lang="en-US" dirty="0"/>
          </a:p>
        </p:txBody>
      </p:sp>
    </p:spTree>
    <p:extLst>
      <p:ext uri="{BB962C8B-B14F-4D97-AF65-F5344CB8AC3E}">
        <p14:creationId xmlns="" xmlns:p14="http://schemas.microsoft.com/office/powerpoint/2010/main" val="1852404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Survery</a:t>
            </a:r>
            <a:r>
              <a:rPr lang="en-US" dirty="0" smtClean="0"/>
              <a:t> says….</a:t>
            </a:r>
            <a:endParaRPr lang="en-US" dirty="0"/>
          </a:p>
        </p:txBody>
      </p:sp>
      <p:sp>
        <p:nvSpPr>
          <p:cNvPr id="3" name="Content Placeholder 2"/>
          <p:cNvSpPr>
            <a:spLocks noGrp="1"/>
          </p:cNvSpPr>
          <p:nvPr>
            <p:ph idx="1"/>
          </p:nvPr>
        </p:nvSpPr>
        <p:spPr/>
        <p:txBody>
          <a:bodyPr/>
          <a:lstStyle/>
          <a:p>
            <a:pPr>
              <a:buNone/>
            </a:pPr>
            <a:r>
              <a:rPr lang="en-US" sz="4400" dirty="0" smtClean="0"/>
              <a:t>  </a:t>
            </a:r>
            <a:r>
              <a:rPr lang="en-US" sz="4800" b="1" dirty="0" smtClean="0"/>
              <a:t>98% </a:t>
            </a:r>
            <a:r>
              <a:rPr lang="en-US" sz="4400" dirty="0" smtClean="0"/>
              <a:t>of you have some knowledge of CCSSM</a:t>
            </a:r>
          </a:p>
          <a:p>
            <a:pPr>
              <a:buNone/>
            </a:pPr>
            <a:endParaRPr lang="en-US" sz="4400" dirty="0" smtClean="0"/>
          </a:p>
          <a:p>
            <a:pPr>
              <a:buNone/>
            </a:pPr>
            <a:r>
              <a:rPr lang="en-US" sz="4400" dirty="0" smtClean="0"/>
              <a:t>  </a:t>
            </a:r>
            <a:r>
              <a:rPr lang="en-US" sz="4800" b="1" dirty="0" smtClean="0"/>
              <a:t>2% </a:t>
            </a:r>
            <a:r>
              <a:rPr lang="en-US" sz="4400" dirty="0" smtClean="0"/>
              <a:t>are confused by the technology</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pPr>
              <a:defRPr/>
            </a:pPr>
            <a:fld id="{D74A0FD2-1B86-40C4-BC9F-8EBD7616C9A8}" type="slidenum">
              <a:rPr lang="en-US"/>
              <a:pPr>
                <a:defRPr/>
              </a:pPr>
              <a:t>30</a:t>
            </a:fld>
            <a:endParaRPr lang="en-US"/>
          </a:p>
        </p:txBody>
      </p:sp>
      <p:sp>
        <p:nvSpPr>
          <p:cNvPr id="11267" name="Rectangle 30"/>
          <p:cNvSpPr>
            <a:spLocks noGrp="1" noChangeArrowheads="1"/>
          </p:cNvSpPr>
          <p:nvPr>
            <p:ph type="title"/>
          </p:nvPr>
        </p:nvSpPr>
        <p:spPr/>
        <p:txBody>
          <a:bodyPr/>
          <a:lstStyle/>
          <a:p>
            <a:r>
              <a:rPr lang="en-US" smtClean="0"/>
              <a:t>Students Can Do Basics, ...</a:t>
            </a:r>
          </a:p>
        </p:txBody>
      </p:sp>
      <p:sp>
        <p:nvSpPr>
          <p:cNvPr id="20530" name="AutoShape 50"/>
          <p:cNvSpPr>
            <a:spLocks noChangeArrowheads="1"/>
          </p:cNvSpPr>
          <p:nvPr/>
        </p:nvSpPr>
        <p:spPr bwMode="auto">
          <a:xfrm>
            <a:off x="2609850" y="4406900"/>
            <a:ext cx="3200400" cy="1981200"/>
          </a:xfrm>
          <a:prstGeom prst="bevel">
            <a:avLst>
              <a:gd name="adj" fmla="val 12500"/>
            </a:avLst>
          </a:prstGeom>
          <a:gradFill rotWithShape="0">
            <a:gsLst>
              <a:gs pos="0">
                <a:srgbClr val="0033CC">
                  <a:gamma/>
                  <a:shade val="26275"/>
                  <a:invGamma/>
                </a:srgbClr>
              </a:gs>
              <a:gs pos="50000">
                <a:srgbClr val="0033CC"/>
              </a:gs>
              <a:gs pos="100000">
                <a:srgbClr val="0033CC">
                  <a:gamma/>
                  <a:shade val="26275"/>
                  <a:invGamma/>
                </a:srgbClr>
              </a:gs>
            </a:gsLst>
            <a:lin ang="5400000" scaled="1"/>
          </a:gradFill>
          <a:ln w="12700">
            <a:noFill/>
            <a:miter lim="800000"/>
            <a:headEnd/>
            <a:tailEnd/>
          </a:ln>
          <a:effectLst>
            <a:outerShdw dist="35921" dir="2700000" algn="ctr" rotWithShape="0">
              <a:schemeClr val="bg2"/>
            </a:outerShdw>
          </a:effectLst>
        </p:spPr>
        <p:txBody>
          <a:bodyPr wrap="none" anchor="ctr"/>
          <a:lstStyle/>
          <a:p>
            <a:pPr>
              <a:defRPr/>
            </a:pPr>
            <a:endParaRPr lang="en-US">
              <a:latin typeface="Times"/>
            </a:endParaRPr>
          </a:p>
        </p:txBody>
      </p:sp>
      <p:sp>
        <p:nvSpPr>
          <p:cNvPr id="11269" name="AutoShape 53"/>
          <p:cNvSpPr>
            <a:spLocks noChangeArrowheads="1"/>
          </p:cNvSpPr>
          <p:nvPr/>
        </p:nvSpPr>
        <p:spPr bwMode="auto">
          <a:xfrm>
            <a:off x="2609850" y="1828800"/>
            <a:ext cx="3200400" cy="1981200"/>
          </a:xfrm>
          <a:prstGeom prst="bevel">
            <a:avLst>
              <a:gd name="adj" fmla="val 12500"/>
            </a:avLst>
          </a:prstGeom>
          <a:gradFill rotWithShape="0">
            <a:gsLst>
              <a:gs pos="0">
                <a:srgbClr val="001B00"/>
              </a:gs>
              <a:gs pos="50000">
                <a:srgbClr val="006600"/>
              </a:gs>
              <a:gs pos="100000">
                <a:srgbClr val="001B00"/>
              </a:gs>
            </a:gsLst>
            <a:lin ang="5400000" scaled="1"/>
          </a:gradFill>
          <a:ln w="12700">
            <a:noFill/>
            <a:miter lim="800000"/>
            <a:headEnd/>
            <a:tailEnd/>
          </a:ln>
        </p:spPr>
        <p:txBody>
          <a:bodyPr wrap="none" anchor="ctr"/>
          <a:lstStyle/>
          <a:p>
            <a:endParaRPr lang="en-US"/>
          </a:p>
        </p:txBody>
      </p:sp>
      <p:sp>
        <p:nvSpPr>
          <p:cNvPr id="20536" name="Rectangle 56"/>
          <p:cNvSpPr>
            <a:spLocks noChangeArrowheads="1"/>
          </p:cNvSpPr>
          <p:nvPr/>
        </p:nvSpPr>
        <p:spPr bwMode="auto">
          <a:xfrm>
            <a:off x="2873375" y="2463800"/>
            <a:ext cx="2671763" cy="701675"/>
          </a:xfrm>
          <a:prstGeom prst="rect">
            <a:avLst/>
          </a:prstGeom>
          <a:noFill/>
          <a:ln w="12700">
            <a:noFill/>
            <a:miter lim="800000"/>
            <a:headEnd/>
            <a:tailEnd/>
          </a:ln>
          <a:effectLst>
            <a:outerShdw dist="35921" dir="2700000" algn="ctr" rotWithShape="0">
              <a:schemeClr val="bg2"/>
            </a:outerShdw>
          </a:effectLst>
        </p:spPr>
        <p:txBody>
          <a:bodyPr>
            <a:spAutoFit/>
          </a:bodyPr>
          <a:lstStyle/>
          <a:p>
            <a:pPr marL="57150" algn="ctr">
              <a:defRPr/>
            </a:pPr>
            <a:r>
              <a:rPr lang="en-US" sz="4000" b="1">
                <a:latin typeface="Arial" charset="0"/>
              </a:rPr>
              <a:t>347 + 453</a:t>
            </a:r>
          </a:p>
        </p:txBody>
      </p:sp>
      <p:grpSp>
        <p:nvGrpSpPr>
          <p:cNvPr id="2" name="Group 57"/>
          <p:cNvGrpSpPr>
            <a:grpSpLocks/>
          </p:cNvGrpSpPr>
          <p:nvPr/>
        </p:nvGrpSpPr>
        <p:grpSpPr bwMode="auto">
          <a:xfrm>
            <a:off x="6000750" y="1981200"/>
            <a:ext cx="1676400" cy="1676400"/>
            <a:chOff x="4224" y="1248"/>
            <a:chExt cx="1056" cy="1056"/>
          </a:xfrm>
        </p:grpSpPr>
        <p:sp>
          <p:nvSpPr>
            <p:cNvPr id="11277" name="AutoShape 58"/>
            <p:cNvSpPr>
              <a:spLocks noChangeArrowheads="1"/>
            </p:cNvSpPr>
            <p:nvPr/>
          </p:nvSpPr>
          <p:spPr bwMode="auto">
            <a:xfrm>
              <a:off x="4224" y="1248"/>
              <a:ext cx="1056" cy="1056"/>
            </a:xfrm>
            <a:prstGeom prst="star24">
              <a:avLst>
                <a:gd name="adj" fmla="val 37500"/>
              </a:avLst>
            </a:prstGeom>
            <a:gradFill rotWithShape="0">
              <a:gsLst>
                <a:gs pos="0">
                  <a:srgbClr val="003300"/>
                </a:gs>
                <a:gs pos="100000">
                  <a:srgbClr val="001800"/>
                </a:gs>
              </a:gsLst>
              <a:path path="shape">
                <a:fillToRect l="50000" t="50000" r="50000" b="50000"/>
              </a:path>
            </a:gradFill>
            <a:ln w="12700">
              <a:solidFill>
                <a:schemeClr val="tx1"/>
              </a:solidFill>
              <a:miter lim="800000"/>
              <a:headEnd/>
              <a:tailEnd/>
            </a:ln>
          </p:spPr>
          <p:txBody>
            <a:bodyPr wrap="none" anchor="ctr"/>
            <a:lstStyle/>
            <a:p>
              <a:endParaRPr lang="en-US"/>
            </a:p>
          </p:txBody>
        </p:sp>
        <p:sp>
          <p:nvSpPr>
            <p:cNvPr id="11278" name="Rectangle 59"/>
            <p:cNvSpPr>
              <a:spLocks noChangeArrowheads="1"/>
            </p:cNvSpPr>
            <p:nvPr/>
          </p:nvSpPr>
          <p:spPr bwMode="auto">
            <a:xfrm>
              <a:off x="4374" y="1555"/>
              <a:ext cx="757" cy="442"/>
            </a:xfrm>
            <a:prstGeom prst="rect">
              <a:avLst/>
            </a:prstGeom>
            <a:noFill/>
            <a:ln w="12700">
              <a:noFill/>
              <a:miter lim="800000"/>
              <a:headEnd/>
              <a:tailEnd/>
            </a:ln>
          </p:spPr>
          <p:txBody>
            <a:bodyPr wrap="none">
              <a:spAutoFit/>
            </a:bodyPr>
            <a:lstStyle/>
            <a:p>
              <a:r>
                <a:rPr lang="en-US" sz="4000" b="1" dirty="0">
                  <a:solidFill>
                    <a:schemeClr val="accent3"/>
                  </a:solidFill>
                  <a:latin typeface="Arial" pitchFamily="34" charset="0"/>
                </a:rPr>
                <a:t>90%</a:t>
              </a:r>
            </a:p>
          </p:txBody>
        </p:sp>
      </p:grpSp>
      <p:grpSp>
        <p:nvGrpSpPr>
          <p:cNvPr id="3" name="Group 60"/>
          <p:cNvGrpSpPr>
            <a:grpSpLocks/>
          </p:cNvGrpSpPr>
          <p:nvPr/>
        </p:nvGrpSpPr>
        <p:grpSpPr bwMode="auto">
          <a:xfrm>
            <a:off x="6076950" y="4559300"/>
            <a:ext cx="1676400" cy="1676400"/>
            <a:chOff x="3888" y="2736"/>
            <a:chExt cx="1056" cy="1056"/>
          </a:xfrm>
        </p:grpSpPr>
        <p:sp>
          <p:nvSpPr>
            <p:cNvPr id="11275" name="AutoShape 61"/>
            <p:cNvSpPr>
              <a:spLocks noChangeArrowheads="1"/>
            </p:cNvSpPr>
            <p:nvPr/>
          </p:nvSpPr>
          <p:spPr bwMode="auto">
            <a:xfrm>
              <a:off x="3888" y="2736"/>
              <a:ext cx="1056" cy="1056"/>
            </a:xfrm>
            <a:prstGeom prst="star24">
              <a:avLst>
                <a:gd name="adj" fmla="val 37500"/>
              </a:avLst>
            </a:prstGeom>
            <a:solidFill>
              <a:srgbClr val="000066"/>
            </a:solidFill>
            <a:ln w="12700">
              <a:solidFill>
                <a:schemeClr val="tx1"/>
              </a:solidFill>
              <a:miter lim="800000"/>
              <a:headEnd/>
              <a:tailEnd/>
            </a:ln>
          </p:spPr>
          <p:txBody>
            <a:bodyPr wrap="none" anchor="ctr"/>
            <a:lstStyle/>
            <a:p>
              <a:endParaRPr lang="en-US"/>
            </a:p>
          </p:txBody>
        </p:sp>
        <p:sp>
          <p:nvSpPr>
            <p:cNvPr id="11276" name="Rectangle 62"/>
            <p:cNvSpPr>
              <a:spLocks noChangeArrowheads="1"/>
            </p:cNvSpPr>
            <p:nvPr/>
          </p:nvSpPr>
          <p:spPr bwMode="auto">
            <a:xfrm>
              <a:off x="4037" y="3043"/>
              <a:ext cx="757" cy="442"/>
            </a:xfrm>
            <a:prstGeom prst="rect">
              <a:avLst/>
            </a:prstGeom>
            <a:noFill/>
            <a:ln w="12700">
              <a:noFill/>
              <a:miter lim="800000"/>
              <a:headEnd/>
              <a:tailEnd/>
            </a:ln>
          </p:spPr>
          <p:txBody>
            <a:bodyPr wrap="none">
              <a:spAutoFit/>
            </a:bodyPr>
            <a:lstStyle/>
            <a:p>
              <a:r>
                <a:rPr lang="en-US" sz="4000" b="1" dirty="0">
                  <a:solidFill>
                    <a:schemeClr val="accent3"/>
                  </a:solidFill>
                  <a:latin typeface="Arial" pitchFamily="34" charset="0"/>
                </a:rPr>
                <a:t>73%</a:t>
              </a:r>
            </a:p>
          </p:txBody>
        </p:sp>
      </p:grpSp>
      <p:sp>
        <p:nvSpPr>
          <p:cNvPr id="20546" name="Rectangle 66"/>
          <p:cNvSpPr>
            <a:spLocks noGrp="1" noChangeArrowheads="1"/>
          </p:cNvSpPr>
          <p:nvPr>
            <p:ph type="body" idx="1"/>
          </p:nvPr>
        </p:nvSpPr>
        <p:spPr>
          <a:xfrm>
            <a:off x="1092200" y="6413500"/>
            <a:ext cx="2120900" cy="317500"/>
          </a:xfrm>
          <a:effectLst>
            <a:outerShdw dist="35921" dir="2700000" algn="ctr" rotWithShape="0">
              <a:schemeClr val="bg2"/>
            </a:outerShdw>
          </a:effectLst>
        </p:spPr>
        <p:txBody>
          <a:bodyPr/>
          <a:lstStyle/>
          <a:p>
            <a:pPr marL="0" indent="0">
              <a:buFont typeface="Symbol" pitchFamily="18" charset="2"/>
              <a:buNone/>
              <a:tabLst>
                <a:tab pos="0" algn="l"/>
                <a:tab pos="5943600" algn="r"/>
              </a:tabLst>
              <a:defRPr/>
            </a:pPr>
            <a:r>
              <a:rPr lang="en-US" sz="1200" b="1" i="1" smtClean="0"/>
              <a:t>	Source:  NAEP 1996</a:t>
            </a:r>
            <a:endParaRPr lang="en-US" sz="1200" b="1" smtClean="0"/>
          </a:p>
        </p:txBody>
      </p:sp>
      <p:sp>
        <p:nvSpPr>
          <p:cNvPr id="20547" name="Rectangle 67"/>
          <p:cNvSpPr>
            <a:spLocks noChangeArrowheads="1"/>
          </p:cNvSpPr>
          <p:nvPr/>
        </p:nvSpPr>
        <p:spPr bwMode="auto">
          <a:xfrm>
            <a:off x="2873375" y="5097463"/>
            <a:ext cx="2671763" cy="701675"/>
          </a:xfrm>
          <a:prstGeom prst="rect">
            <a:avLst/>
          </a:prstGeom>
          <a:noFill/>
          <a:ln w="12700">
            <a:noFill/>
            <a:miter lim="800000"/>
            <a:headEnd/>
            <a:tailEnd/>
          </a:ln>
          <a:effectLst>
            <a:outerShdw dist="35921" dir="2700000" algn="ctr" rotWithShape="0">
              <a:schemeClr val="bg2"/>
            </a:outerShdw>
          </a:effectLst>
        </p:spPr>
        <p:txBody>
          <a:bodyPr>
            <a:spAutoFit/>
          </a:bodyPr>
          <a:lstStyle/>
          <a:p>
            <a:pPr marL="57150" algn="ctr">
              <a:defRPr/>
            </a:pPr>
            <a:r>
              <a:rPr lang="en-US" sz="4000" b="1">
                <a:latin typeface="Arial" charset="0"/>
              </a:rPr>
              <a:t>864 – 38</a:t>
            </a:r>
          </a:p>
        </p:txBody>
      </p:sp>
    </p:spTree>
    <p:extLst>
      <p:ext uri="{BB962C8B-B14F-4D97-AF65-F5344CB8AC3E}">
        <p14:creationId xmlns="" xmlns:p14="http://schemas.microsoft.com/office/powerpoint/2010/main" val="427905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pPr>
              <a:defRPr/>
            </a:pPr>
            <a:fld id="{419BA8EC-4396-4404-AC8F-5AE83652E8CF}" type="slidenum">
              <a:rPr lang="en-US"/>
              <a:pPr>
                <a:defRPr/>
              </a:pPr>
              <a:t>31</a:t>
            </a:fld>
            <a:endParaRPr lang="en-US"/>
          </a:p>
        </p:txBody>
      </p:sp>
      <p:sp>
        <p:nvSpPr>
          <p:cNvPr id="12291" name="AutoShape 14"/>
          <p:cNvSpPr>
            <a:spLocks noChangeArrowheads="1"/>
          </p:cNvSpPr>
          <p:nvPr/>
        </p:nvSpPr>
        <p:spPr bwMode="auto">
          <a:xfrm>
            <a:off x="381000" y="1600200"/>
            <a:ext cx="8153400" cy="3048000"/>
          </a:xfrm>
          <a:prstGeom prst="foldedCorner">
            <a:avLst>
              <a:gd name="adj" fmla="val 12500"/>
            </a:avLst>
          </a:prstGeom>
          <a:gradFill rotWithShape="0">
            <a:gsLst>
              <a:gs pos="0">
                <a:srgbClr val="001A66"/>
              </a:gs>
              <a:gs pos="50000">
                <a:srgbClr val="0033CC"/>
              </a:gs>
              <a:gs pos="100000">
                <a:srgbClr val="001A66"/>
              </a:gs>
            </a:gsLst>
            <a:lin ang="5400000" scaled="1"/>
          </a:gradFill>
          <a:ln w="12700">
            <a:solidFill>
              <a:srgbClr val="CCECFF"/>
            </a:solidFill>
            <a:round/>
            <a:headEnd/>
            <a:tailEnd/>
          </a:ln>
        </p:spPr>
        <p:txBody>
          <a:bodyPr wrap="none" anchor="ctr"/>
          <a:lstStyle/>
          <a:p>
            <a:pPr marL="0" indent="0">
              <a:buFont typeface="Symbol" pitchFamily="18" charset="2"/>
              <a:buNone/>
              <a:tabLst>
                <a:tab pos="0" algn="l"/>
                <a:tab pos="5943600" algn="r"/>
              </a:tabLst>
              <a:defRPr/>
            </a:pPr>
            <a:endParaRPr lang="en-US" dirty="0">
              <a:solidFill>
                <a:schemeClr val="accent3"/>
              </a:solidFill>
            </a:endParaRPr>
          </a:p>
        </p:txBody>
      </p:sp>
      <p:sp>
        <p:nvSpPr>
          <p:cNvPr id="12292" name="Rectangle 12"/>
          <p:cNvSpPr>
            <a:spLocks noGrp="1" noChangeArrowheads="1"/>
          </p:cNvSpPr>
          <p:nvPr>
            <p:ph type="title"/>
          </p:nvPr>
        </p:nvSpPr>
        <p:spPr>
          <a:xfrm>
            <a:off x="1295400" y="152400"/>
            <a:ext cx="8077200" cy="1143000"/>
          </a:xfrm>
        </p:spPr>
        <p:txBody>
          <a:bodyPr/>
          <a:lstStyle/>
          <a:p>
            <a:r>
              <a:rPr lang="en-US" smtClean="0"/>
              <a:t>… But Students Cannot Solve Problems</a:t>
            </a:r>
          </a:p>
        </p:txBody>
      </p:sp>
      <p:grpSp>
        <p:nvGrpSpPr>
          <p:cNvPr id="2" name="Group 22"/>
          <p:cNvGrpSpPr>
            <a:grpSpLocks/>
          </p:cNvGrpSpPr>
          <p:nvPr/>
        </p:nvGrpSpPr>
        <p:grpSpPr bwMode="auto">
          <a:xfrm>
            <a:off x="4092575" y="4757738"/>
            <a:ext cx="1676400" cy="1676400"/>
            <a:chOff x="4224" y="1248"/>
            <a:chExt cx="1056" cy="1056"/>
          </a:xfrm>
        </p:grpSpPr>
        <p:sp>
          <p:nvSpPr>
            <p:cNvPr id="12296" name="AutoShape 23"/>
            <p:cNvSpPr>
              <a:spLocks noChangeArrowheads="1"/>
            </p:cNvSpPr>
            <p:nvPr/>
          </p:nvSpPr>
          <p:spPr bwMode="auto">
            <a:xfrm>
              <a:off x="4224" y="1248"/>
              <a:ext cx="1056" cy="1056"/>
            </a:xfrm>
            <a:prstGeom prst="star24">
              <a:avLst>
                <a:gd name="adj" fmla="val 37500"/>
              </a:avLst>
            </a:prstGeom>
            <a:gradFill rotWithShape="0">
              <a:gsLst>
                <a:gs pos="0">
                  <a:srgbClr val="003300"/>
                </a:gs>
                <a:gs pos="100000">
                  <a:srgbClr val="001800"/>
                </a:gs>
              </a:gsLst>
              <a:path path="shape">
                <a:fillToRect l="50000" t="50000" r="50000" b="50000"/>
              </a:path>
            </a:gradFill>
            <a:ln w="12700">
              <a:solidFill>
                <a:schemeClr val="tx1"/>
              </a:solidFill>
              <a:miter lim="800000"/>
              <a:headEnd/>
              <a:tailEnd/>
            </a:ln>
          </p:spPr>
          <p:txBody>
            <a:bodyPr wrap="none" anchor="ctr"/>
            <a:lstStyle/>
            <a:p>
              <a:endParaRPr lang="en-US"/>
            </a:p>
          </p:txBody>
        </p:sp>
        <p:sp>
          <p:nvSpPr>
            <p:cNvPr id="12297" name="Rectangle 24"/>
            <p:cNvSpPr>
              <a:spLocks noChangeArrowheads="1"/>
            </p:cNvSpPr>
            <p:nvPr/>
          </p:nvSpPr>
          <p:spPr bwMode="auto">
            <a:xfrm>
              <a:off x="4374" y="1555"/>
              <a:ext cx="757" cy="442"/>
            </a:xfrm>
            <a:prstGeom prst="rect">
              <a:avLst/>
            </a:prstGeom>
            <a:noFill/>
            <a:ln w="12700">
              <a:noFill/>
              <a:miter lim="800000"/>
              <a:headEnd/>
              <a:tailEnd/>
            </a:ln>
          </p:spPr>
          <p:txBody>
            <a:bodyPr wrap="none">
              <a:spAutoFit/>
            </a:bodyPr>
            <a:lstStyle/>
            <a:p>
              <a:r>
                <a:rPr lang="en-US" sz="4000" b="1" dirty="0">
                  <a:solidFill>
                    <a:schemeClr val="accent3"/>
                  </a:solidFill>
                  <a:latin typeface="Arial" pitchFamily="34" charset="0"/>
                </a:rPr>
                <a:t>33%</a:t>
              </a:r>
            </a:p>
          </p:txBody>
        </p:sp>
      </p:grpSp>
      <p:sp>
        <p:nvSpPr>
          <p:cNvPr id="12295" name="Rectangle 25"/>
          <p:cNvSpPr>
            <a:spLocks noChangeArrowheads="1"/>
          </p:cNvSpPr>
          <p:nvPr/>
        </p:nvSpPr>
        <p:spPr bwMode="auto">
          <a:xfrm>
            <a:off x="1193800" y="6545263"/>
            <a:ext cx="1638300" cy="274637"/>
          </a:xfrm>
          <a:prstGeom prst="rect">
            <a:avLst/>
          </a:prstGeom>
          <a:noFill/>
          <a:ln w="12700">
            <a:noFill/>
            <a:miter lim="800000"/>
            <a:headEnd/>
            <a:tailEnd/>
          </a:ln>
        </p:spPr>
        <p:txBody>
          <a:bodyPr wrap="none">
            <a:spAutoFit/>
          </a:bodyPr>
          <a:lstStyle/>
          <a:p>
            <a:r>
              <a:rPr lang="en-US" sz="1200" b="1" i="1">
                <a:latin typeface="Arial" pitchFamily="34" charset="0"/>
              </a:rPr>
              <a:t>Source:  NAEP 1996</a:t>
            </a:r>
          </a:p>
        </p:txBody>
      </p:sp>
      <p:sp>
        <p:nvSpPr>
          <p:cNvPr id="3" name="Content Placeholder 2"/>
          <p:cNvSpPr>
            <a:spLocks noGrp="1"/>
          </p:cNvSpPr>
          <p:nvPr>
            <p:ph idx="1"/>
          </p:nvPr>
        </p:nvSpPr>
        <p:spPr>
          <a:xfrm>
            <a:off x="566738" y="1600200"/>
            <a:ext cx="8001000" cy="4419600"/>
          </a:xfrm>
        </p:spPr>
        <p:txBody>
          <a:bodyPr/>
          <a:lstStyle/>
          <a:p>
            <a:pPr marL="0" indent="0">
              <a:buFont typeface="Symbol" pitchFamily="18" charset="2"/>
              <a:buNone/>
              <a:tabLst>
                <a:tab pos="0" algn="l"/>
                <a:tab pos="5943600" algn="r"/>
              </a:tabLst>
              <a:defRPr/>
            </a:pPr>
            <a:r>
              <a:rPr lang="en-US" sz="2800" dirty="0">
                <a:solidFill>
                  <a:schemeClr val="accent3"/>
                </a:solidFill>
              </a:rPr>
              <a:t>Ms. Yost’s  class has read 174 books, and Mr. Smith’s class has read 90 books. </a:t>
            </a:r>
          </a:p>
          <a:p>
            <a:pPr marL="0" indent="0">
              <a:buFont typeface="Symbol" pitchFamily="18" charset="2"/>
              <a:buNone/>
              <a:tabLst>
                <a:tab pos="0" algn="l"/>
                <a:tab pos="5943600" algn="r"/>
              </a:tabLst>
              <a:defRPr/>
            </a:pPr>
            <a:r>
              <a:rPr lang="en-US" sz="2800" dirty="0">
                <a:solidFill>
                  <a:schemeClr val="accent3"/>
                </a:solidFill>
              </a:rPr>
              <a:t>How many more books do they need to read to reach their combined goal of reading 575 books?</a:t>
            </a:r>
            <a:endParaRPr lang="en-US" sz="2800" dirty="0"/>
          </a:p>
        </p:txBody>
      </p:sp>
    </p:spTree>
    <p:extLst>
      <p:ext uri="{BB962C8B-B14F-4D97-AF65-F5344CB8AC3E}">
        <p14:creationId xmlns="" xmlns:p14="http://schemas.microsoft.com/office/powerpoint/2010/main" val="273387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A90ABFD-C240-4F27-B051-950F64CBACF9}" type="slidenum">
              <a:rPr lang="en-US"/>
              <a:pPr>
                <a:defRPr/>
              </a:pPr>
              <a:t>32</a:t>
            </a:fld>
            <a:endParaRPr lang="en-US"/>
          </a:p>
        </p:txBody>
      </p:sp>
      <p:sp>
        <p:nvSpPr>
          <p:cNvPr id="21507" name="Rectangle 2"/>
          <p:cNvSpPr>
            <a:spLocks noGrp="1" noChangeArrowheads="1"/>
          </p:cNvSpPr>
          <p:nvPr>
            <p:ph type="title"/>
          </p:nvPr>
        </p:nvSpPr>
        <p:spPr/>
        <p:txBody>
          <a:bodyPr/>
          <a:lstStyle/>
          <a:p>
            <a:r>
              <a:rPr lang="en-US" smtClean="0"/>
              <a:t>TIMSS Lesson comparison</a:t>
            </a:r>
          </a:p>
        </p:txBody>
      </p:sp>
      <p:sp>
        <p:nvSpPr>
          <p:cNvPr id="21508" name="Rectangle 3"/>
          <p:cNvSpPr>
            <a:spLocks noGrp="1" noChangeArrowheads="1"/>
          </p:cNvSpPr>
          <p:nvPr>
            <p:ph type="body" idx="1"/>
          </p:nvPr>
        </p:nvSpPr>
        <p:spPr/>
        <p:txBody>
          <a:bodyPr/>
          <a:lstStyle/>
          <a:p>
            <a:r>
              <a:rPr lang="en-US" dirty="0" smtClean="0"/>
              <a:t>Typical goal of a US mathematics lesson was to teach students HOW to do something</a:t>
            </a:r>
          </a:p>
          <a:p>
            <a:r>
              <a:rPr lang="en-US" dirty="0" smtClean="0"/>
              <a:t>Typical goal of a Japanese mathematics lesson was to help students understand mathematical concepts</a:t>
            </a:r>
          </a:p>
          <a:p>
            <a:r>
              <a:rPr lang="en-US" dirty="0">
                <a:hlinkClick r:id="rId3"/>
              </a:rPr>
              <a:t>http://timssvideo.com/</a:t>
            </a:r>
            <a:r>
              <a:rPr lang="en-US" dirty="0"/>
              <a:t> </a:t>
            </a:r>
          </a:p>
          <a:p>
            <a:endParaRPr lang="en-US" dirty="0" smtClean="0"/>
          </a:p>
        </p:txBody>
      </p:sp>
    </p:spTree>
    <p:extLst>
      <p:ext uri="{BB962C8B-B14F-4D97-AF65-F5344CB8AC3E}">
        <p14:creationId xmlns="" xmlns:p14="http://schemas.microsoft.com/office/powerpoint/2010/main" val="1216114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835025"/>
          </a:xfrm>
        </p:spPr>
        <p:txBody>
          <a:bodyPr/>
          <a:lstStyle/>
          <a:p>
            <a:pPr algn="ctr"/>
            <a:r>
              <a:rPr lang="en-US" dirty="0" smtClean="0"/>
              <a:t>HOTS</a:t>
            </a:r>
            <a:endParaRPr lang="en-US" dirty="0"/>
          </a:p>
        </p:txBody>
      </p:sp>
      <p:sp>
        <p:nvSpPr>
          <p:cNvPr id="3" name="Slide Number Placeholder 2"/>
          <p:cNvSpPr>
            <a:spLocks noGrp="1"/>
          </p:cNvSpPr>
          <p:nvPr>
            <p:ph type="sldNum" sz="quarter" idx="10"/>
          </p:nvPr>
        </p:nvSpPr>
        <p:spPr/>
        <p:txBody>
          <a:bodyPr/>
          <a:lstStyle/>
          <a:p>
            <a:pPr>
              <a:defRPr/>
            </a:pPr>
            <a:fld id="{C4EBE55D-057B-4277-8E82-B8BA44CDABE3}" type="slidenum">
              <a:rPr lang="en-US" smtClean="0"/>
              <a:pPr>
                <a:defRPr/>
              </a:pPr>
              <a:t>33</a:t>
            </a:fld>
            <a:endParaRPr lang="en-US"/>
          </a:p>
        </p:txBody>
      </p:sp>
      <p:pic>
        <p:nvPicPr>
          <p:cNvPr id="200706" name="Picture 2"/>
          <p:cNvPicPr>
            <a:picLocks noChangeAspect="1" noChangeArrowheads="1"/>
          </p:cNvPicPr>
          <p:nvPr/>
        </p:nvPicPr>
        <p:blipFill>
          <a:blip r:embed="rId2" cstate="print"/>
          <a:srcRect/>
          <a:stretch>
            <a:fillRect/>
          </a:stretch>
        </p:blipFill>
        <p:spPr bwMode="auto">
          <a:xfrm>
            <a:off x="1122218" y="1066801"/>
            <a:ext cx="6459682" cy="5329238"/>
          </a:xfrm>
          <a:prstGeom prst="rect">
            <a:avLst/>
          </a:prstGeom>
          <a:noFill/>
          <a:ln w="9525">
            <a:noFill/>
            <a:miter lim="800000"/>
            <a:headEnd/>
            <a:tailEnd/>
          </a:ln>
          <a:effectLst/>
        </p:spPr>
      </p:pic>
    </p:spTree>
    <p:extLst>
      <p:ext uri="{BB962C8B-B14F-4D97-AF65-F5344CB8AC3E}">
        <p14:creationId xmlns="" xmlns:p14="http://schemas.microsoft.com/office/powerpoint/2010/main" val="14711851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custDataLst>
              <p:tags r:id="rId2"/>
            </p:custDataLst>
          </p:nvPr>
        </p:nvSpPr>
        <p:spPr>
          <a:xfrm>
            <a:off x="1143000" y="228600"/>
            <a:ext cx="8380412" cy="1071563"/>
          </a:xfrm>
        </p:spPr>
        <p:txBody>
          <a:bodyPr/>
          <a:lstStyle/>
          <a:p>
            <a:pPr eaLnBrk="1" hangingPunct="1"/>
            <a:r>
              <a:rPr lang="en-US" sz="3600" dirty="0" smtClean="0">
                <a:latin typeface="Times" charset="0"/>
              </a:rPr>
              <a:t>Standards for Mathematical Practice</a:t>
            </a:r>
          </a:p>
        </p:txBody>
      </p:sp>
      <p:sp>
        <p:nvSpPr>
          <p:cNvPr id="66563" name="Rectangle 3"/>
          <p:cNvSpPr>
            <a:spLocks noGrp="1" noChangeArrowheads="1"/>
          </p:cNvSpPr>
          <p:nvPr>
            <p:ph idx="1"/>
            <p:custDataLst>
              <p:tags r:id="rId3"/>
            </p:custDataLst>
          </p:nvPr>
        </p:nvSpPr>
        <p:spPr>
          <a:xfrm>
            <a:off x="450850" y="1600200"/>
            <a:ext cx="8693150" cy="4545012"/>
          </a:xfrm>
        </p:spPr>
        <p:txBody>
          <a:bodyPr/>
          <a:lstStyle/>
          <a:p>
            <a:pPr marL="990600" lvl="1" indent="-533400" eaLnBrk="1" hangingPunct="1">
              <a:lnSpc>
                <a:spcPct val="85000"/>
              </a:lnSpc>
              <a:spcAft>
                <a:spcPct val="10000"/>
              </a:spcAft>
              <a:buFontTx/>
              <a:buAutoNum type="arabicPeriod"/>
            </a:pPr>
            <a:r>
              <a:rPr lang="en-US" sz="2600" b="1" dirty="0" smtClean="0">
                <a:latin typeface="Times" charset="0"/>
              </a:rPr>
              <a:t>Make sense of problems and persevere in solving them.</a:t>
            </a:r>
          </a:p>
          <a:p>
            <a:pPr marL="990600" lvl="1" indent="-533400" eaLnBrk="1" hangingPunct="1">
              <a:lnSpc>
                <a:spcPct val="85000"/>
              </a:lnSpc>
              <a:spcAft>
                <a:spcPct val="10000"/>
              </a:spcAft>
              <a:buFontTx/>
              <a:buAutoNum type="arabicPeriod"/>
            </a:pPr>
            <a:r>
              <a:rPr lang="en-US" sz="2600" b="1" dirty="0" smtClean="0">
                <a:latin typeface="Times" charset="0"/>
              </a:rPr>
              <a:t>Reason abstractly and quantitatively.</a:t>
            </a:r>
          </a:p>
          <a:p>
            <a:pPr marL="990600" lvl="1" indent="-533400" eaLnBrk="1" hangingPunct="1">
              <a:lnSpc>
                <a:spcPct val="85000"/>
              </a:lnSpc>
              <a:spcAft>
                <a:spcPct val="10000"/>
              </a:spcAft>
              <a:buFontTx/>
              <a:buAutoNum type="arabicPeriod"/>
            </a:pPr>
            <a:r>
              <a:rPr lang="en-US" sz="2600" b="1" dirty="0" smtClean="0">
                <a:latin typeface="Times" charset="0"/>
              </a:rPr>
              <a:t>Construct viable arguments and critique the reasoning of others.</a:t>
            </a:r>
          </a:p>
          <a:p>
            <a:pPr marL="990600" lvl="1" indent="-533400" eaLnBrk="1" hangingPunct="1">
              <a:lnSpc>
                <a:spcPct val="85000"/>
              </a:lnSpc>
              <a:spcAft>
                <a:spcPct val="10000"/>
              </a:spcAft>
              <a:buFontTx/>
              <a:buAutoNum type="arabicPeriod"/>
            </a:pPr>
            <a:r>
              <a:rPr lang="en-US" sz="2600" b="1" dirty="0" smtClean="0">
                <a:latin typeface="Times" charset="0"/>
              </a:rPr>
              <a:t>Model with mathematics. </a:t>
            </a:r>
          </a:p>
          <a:p>
            <a:pPr marL="990600" lvl="1" indent="-533400" eaLnBrk="1" hangingPunct="1">
              <a:lnSpc>
                <a:spcPct val="85000"/>
              </a:lnSpc>
              <a:spcAft>
                <a:spcPct val="10000"/>
              </a:spcAft>
              <a:buFontTx/>
              <a:buAutoNum type="arabicPeriod"/>
            </a:pPr>
            <a:r>
              <a:rPr lang="en-US" sz="2600" b="1" dirty="0" smtClean="0">
                <a:latin typeface="Times" charset="0"/>
              </a:rPr>
              <a:t>Use appropriate tools strategically.</a:t>
            </a:r>
          </a:p>
          <a:p>
            <a:pPr marL="990600" lvl="1" indent="-533400" eaLnBrk="1" hangingPunct="1">
              <a:lnSpc>
                <a:spcPct val="85000"/>
              </a:lnSpc>
              <a:spcAft>
                <a:spcPct val="10000"/>
              </a:spcAft>
              <a:buFontTx/>
              <a:buAutoNum type="arabicPeriod"/>
            </a:pPr>
            <a:r>
              <a:rPr lang="en-US" sz="2600" b="1" dirty="0" smtClean="0">
                <a:latin typeface="Times" charset="0"/>
              </a:rPr>
              <a:t>Attend to precision.</a:t>
            </a:r>
          </a:p>
          <a:p>
            <a:pPr marL="990600" lvl="1" indent="-533400" eaLnBrk="1" hangingPunct="1">
              <a:lnSpc>
                <a:spcPct val="85000"/>
              </a:lnSpc>
              <a:spcAft>
                <a:spcPct val="10000"/>
              </a:spcAft>
              <a:buFontTx/>
              <a:buAutoNum type="arabicPeriod"/>
            </a:pPr>
            <a:r>
              <a:rPr lang="en-US" sz="2600" b="1" dirty="0" smtClean="0">
                <a:latin typeface="Times" charset="0"/>
              </a:rPr>
              <a:t>Look for and make use of structure.</a:t>
            </a:r>
          </a:p>
          <a:p>
            <a:pPr marL="990600" lvl="1" indent="-533400" eaLnBrk="1" hangingPunct="1">
              <a:lnSpc>
                <a:spcPct val="85000"/>
              </a:lnSpc>
              <a:spcAft>
                <a:spcPct val="10000"/>
              </a:spcAft>
              <a:buFontTx/>
              <a:buAutoNum type="arabicPeriod"/>
            </a:pPr>
            <a:r>
              <a:rPr lang="en-US" sz="2600" b="1" dirty="0" smtClean="0">
                <a:latin typeface="Times" charset="0"/>
              </a:rPr>
              <a:t>Look for and express regularity in repeated reasoning.</a:t>
            </a:r>
          </a:p>
        </p:txBody>
      </p:sp>
      <p:sp>
        <p:nvSpPr>
          <p:cNvPr id="66564" name="Slide Number Placeholder 3"/>
          <p:cNvSpPr>
            <a:spLocks noGrp="1"/>
          </p:cNvSpPr>
          <p:nvPr>
            <p:ph type="sldNum" sz="quarter" idx="12"/>
            <p:custDataLst>
              <p:tags r:id="rId4"/>
            </p:custDataLst>
          </p:nvPr>
        </p:nvSpPr>
        <p:spPr>
          <a:noFill/>
        </p:spPr>
        <p:txBody>
          <a:bodyPr/>
          <a:lstStyle/>
          <a:p>
            <a:fld id="{359D15E0-3421-489A-A077-E364A7E6F328}" type="slidenum">
              <a:rPr lang="en-US">
                <a:latin typeface="Times" charset="0"/>
              </a:rPr>
              <a:pPr/>
              <a:t>34</a:t>
            </a:fld>
            <a:endParaRPr lang="en-US" dirty="0">
              <a:latin typeface="Times" charset="0"/>
            </a:endParaRPr>
          </a:p>
        </p:txBody>
      </p:sp>
      <p:sp>
        <p:nvSpPr>
          <p:cNvPr id="66565" name="Footer Placeholder 1"/>
          <p:cNvSpPr>
            <a:spLocks noGrp="1"/>
          </p:cNvSpPr>
          <p:nvPr>
            <p:ph type="ftr" sz="quarter" idx="11"/>
            <p:custDataLst>
              <p:tags r:id="rId5"/>
            </p:custDataLst>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ea typeface="MS PGothic" pitchFamily="34" charset="-128"/>
              </a:rPr>
              <a:t>ISBE Regional Common Core Conference</a:t>
            </a:r>
          </a:p>
        </p:txBody>
      </p:sp>
      <p:sp>
        <p:nvSpPr>
          <p:cNvPr id="66566" name="Date Placeholder 2"/>
          <p:cNvSpPr>
            <a:spLocks noGrp="1"/>
          </p:cNvSpPr>
          <p:nvPr>
            <p:ph type="dt" sz="quarter" idx="10"/>
            <p:custDataLst>
              <p:tags r:id="rId6"/>
            </p:custDataLst>
          </p:nvPr>
        </p:nvSpPr>
        <p:spPr>
          <a:noFill/>
        </p:spPr>
        <p:txBody>
          <a:bodyPr/>
          <a:lstStyle/>
          <a:p>
            <a:r>
              <a:rPr lang="en-US" dirty="0" smtClean="0">
                <a:ea typeface="MS PGothic" pitchFamily="34" charset="-128"/>
              </a:rPr>
              <a:t>June 2012</a:t>
            </a: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01000" cy="758825"/>
          </a:xfrm>
        </p:spPr>
        <p:txBody>
          <a:bodyPr/>
          <a:lstStyle/>
          <a:p>
            <a:pPr algn="ctr"/>
            <a:r>
              <a:rPr lang="en-US" dirty="0" smtClean="0"/>
              <a:t>Try the Muffin Problem</a:t>
            </a:r>
            <a:endParaRPr lang="en-US" dirty="0"/>
          </a:p>
        </p:txBody>
      </p:sp>
      <p:sp>
        <p:nvSpPr>
          <p:cNvPr id="3" name="Content Placeholder 2"/>
          <p:cNvSpPr>
            <a:spLocks noGrp="1"/>
          </p:cNvSpPr>
          <p:nvPr>
            <p:ph idx="1"/>
          </p:nvPr>
        </p:nvSpPr>
        <p:spPr>
          <a:xfrm>
            <a:off x="228600" y="1600200"/>
            <a:ext cx="8534400" cy="5105400"/>
          </a:xfrm>
        </p:spPr>
        <p:txBody>
          <a:bodyPr/>
          <a:lstStyle/>
          <a:p>
            <a:pPr lvl="0">
              <a:buNone/>
            </a:pPr>
            <a:r>
              <a:rPr lang="en-US" sz="2800" dirty="0" smtClean="0"/>
              <a:t>Use the information from this story to help answer Goldilocks' question:</a:t>
            </a:r>
          </a:p>
          <a:p>
            <a:pPr>
              <a:buNone/>
            </a:pPr>
            <a:r>
              <a:rPr lang="en-US" sz="2800" dirty="0" smtClean="0"/>
              <a:t>If Papa Bear took 1/4 of the original muffins, Mama Bear then took 1/3 of what </a:t>
            </a:r>
            <a:r>
              <a:rPr lang="en-US" sz="2800" b="1" dirty="0" smtClean="0"/>
              <a:t>he left,</a:t>
            </a:r>
            <a:r>
              <a:rPr lang="en-US" sz="2800" dirty="0" smtClean="0"/>
              <a:t> and Baby Bear then took 1/2 of </a:t>
            </a:r>
            <a:r>
              <a:rPr lang="en-US" sz="2800" b="1" dirty="0" smtClean="0"/>
              <a:t>what remained</a:t>
            </a:r>
            <a:r>
              <a:rPr lang="en-US" sz="2800" dirty="0" smtClean="0"/>
              <a:t>--leaving only 4 in the basket, how many muffins were in the basket when Goldilocks first set them on the porch?  Once you have a solution, </a:t>
            </a:r>
            <a:r>
              <a:rPr lang="en-US" sz="2800" b="1" dirty="0" smtClean="0"/>
              <a:t>explain to Goldilocks</a:t>
            </a:r>
            <a:r>
              <a:rPr lang="en-US" sz="2800" dirty="0" smtClean="0"/>
              <a:t> how you came up with your answer.</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the Muffin Problem</a:t>
            </a:r>
            <a:endParaRPr lang="en-US" dirty="0"/>
          </a:p>
        </p:txBody>
      </p:sp>
      <p:sp>
        <p:nvSpPr>
          <p:cNvPr id="3" name="Content Placeholder 2"/>
          <p:cNvSpPr>
            <a:spLocks noGrp="1"/>
          </p:cNvSpPr>
          <p:nvPr>
            <p:ph idx="1"/>
          </p:nvPr>
        </p:nvSpPr>
        <p:spPr/>
        <p:txBody>
          <a:bodyPr/>
          <a:lstStyle/>
          <a:p>
            <a:r>
              <a:rPr lang="en-US" dirty="0" smtClean="0"/>
              <a:t>Fractions</a:t>
            </a:r>
          </a:p>
          <a:p>
            <a:r>
              <a:rPr lang="en-US" dirty="0" smtClean="0"/>
              <a:t>How to solve??</a:t>
            </a:r>
          </a:p>
          <a:p>
            <a:r>
              <a:rPr lang="en-US" dirty="0" smtClean="0"/>
              <a:t>How to Represent?</a:t>
            </a:r>
          </a:p>
          <a:p>
            <a:endParaRPr lang="en-US" dirty="0" smtClean="0"/>
          </a:p>
          <a:p>
            <a:pPr>
              <a:buNone/>
            </a:pPr>
            <a:endParaRPr lang="en-US" dirty="0"/>
          </a:p>
          <a:p>
            <a:r>
              <a:rPr lang="en-US" dirty="0" smtClean="0">
                <a:hlinkClick r:id="rId2" action="ppaction://hlinkfile"/>
              </a:rPr>
              <a:t>See solutions..</a:t>
            </a:r>
            <a:endParaRPr lang="en-US" dirty="0" smtClean="0"/>
          </a:p>
          <a:p>
            <a:pPr lvl="1"/>
            <a:r>
              <a:rPr lang="en-US" dirty="0" smtClean="0"/>
              <a:t>P. 4, 5, 6</a:t>
            </a:r>
            <a:endParaRPr lang="en-US" dirty="0"/>
          </a:p>
        </p:txBody>
      </p:sp>
    </p:spTree>
    <p:extLst>
      <p:ext uri="{BB962C8B-B14F-4D97-AF65-F5344CB8AC3E}">
        <p14:creationId xmlns="" xmlns:p14="http://schemas.microsoft.com/office/powerpoint/2010/main" val="8013265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835025"/>
          </a:xfrm>
        </p:spPr>
        <p:txBody>
          <a:bodyPr/>
          <a:lstStyle/>
          <a:p>
            <a:pPr algn="ctr"/>
            <a:r>
              <a:rPr lang="en-US" dirty="0" smtClean="0"/>
              <a:t>Comparing Lessons</a:t>
            </a:r>
            <a:endParaRPr lang="en-US" dirty="0"/>
          </a:p>
        </p:txBody>
      </p:sp>
      <p:sp>
        <p:nvSpPr>
          <p:cNvPr id="3" name="Slide Number Placeholder 2"/>
          <p:cNvSpPr>
            <a:spLocks noGrp="1"/>
          </p:cNvSpPr>
          <p:nvPr>
            <p:ph type="sldNum" sz="quarter" idx="10"/>
          </p:nvPr>
        </p:nvSpPr>
        <p:spPr/>
        <p:txBody>
          <a:bodyPr/>
          <a:lstStyle/>
          <a:p>
            <a:pPr>
              <a:defRPr/>
            </a:pPr>
            <a:fld id="{C4EBE55D-057B-4277-8E82-B8BA44CDABE3}" type="slidenum">
              <a:rPr lang="en-US" smtClean="0"/>
              <a:pPr>
                <a:defRPr/>
              </a:pPr>
              <a:t>37</a:t>
            </a:fld>
            <a:endParaRPr lang="en-US"/>
          </a:p>
        </p:txBody>
      </p:sp>
      <p:pic>
        <p:nvPicPr>
          <p:cNvPr id="201730" name="Picture 2"/>
          <p:cNvPicPr>
            <a:picLocks noChangeAspect="1" noChangeArrowheads="1"/>
          </p:cNvPicPr>
          <p:nvPr/>
        </p:nvPicPr>
        <p:blipFill>
          <a:blip r:embed="rId2" cstate="print"/>
          <a:srcRect/>
          <a:stretch>
            <a:fillRect/>
          </a:stretch>
        </p:blipFill>
        <p:spPr bwMode="auto">
          <a:xfrm>
            <a:off x="1342993" y="1219201"/>
            <a:ext cx="6505607" cy="5412228"/>
          </a:xfrm>
          <a:prstGeom prst="rect">
            <a:avLst/>
          </a:prstGeom>
          <a:noFill/>
          <a:ln w="9525">
            <a:noFill/>
            <a:miter lim="800000"/>
            <a:headEnd/>
            <a:tailEnd/>
          </a:ln>
          <a:effectLst/>
        </p:spPr>
      </p:pic>
    </p:spTree>
    <p:extLst>
      <p:ext uri="{BB962C8B-B14F-4D97-AF65-F5344CB8AC3E}">
        <p14:creationId xmlns="" xmlns:p14="http://schemas.microsoft.com/office/powerpoint/2010/main" val="294553708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Glenda </a:t>
            </a:r>
            <a:r>
              <a:rPr lang="en-US" dirty="0" err="1" smtClean="0"/>
              <a:t>Lappan</a:t>
            </a:r>
            <a:endParaRPr lang="en-US" dirty="0"/>
          </a:p>
        </p:txBody>
      </p:sp>
      <p:sp>
        <p:nvSpPr>
          <p:cNvPr id="3" name="Rectangle 2"/>
          <p:cNvSpPr/>
          <p:nvPr/>
        </p:nvSpPr>
        <p:spPr>
          <a:xfrm>
            <a:off x="762000" y="2133600"/>
            <a:ext cx="7577763" cy="3539430"/>
          </a:xfrm>
          <a:prstGeom prst="rect">
            <a:avLst/>
          </a:prstGeom>
        </p:spPr>
        <p:txBody>
          <a:bodyPr wrap="square">
            <a:spAutoFit/>
          </a:bodyPr>
          <a:lstStyle/>
          <a:p>
            <a:r>
              <a:rPr lang="en-US" sz="2800" dirty="0"/>
              <a:t>"There is no other decision that teachers can make that has a greater impact on students' opportunity to learn and on their perceptions about what mathematics is than the </a:t>
            </a:r>
            <a:r>
              <a:rPr lang="en-US" sz="2800" b="1" dirty="0"/>
              <a:t>selection or creation of the tasks with which the teacher engages students in studying mathematics</a:t>
            </a:r>
            <a:r>
              <a:rPr lang="en-US" sz="2800" dirty="0"/>
              <a:t>."   </a:t>
            </a:r>
          </a:p>
        </p:txBody>
      </p:sp>
    </p:spTree>
    <p:extLst>
      <p:ext uri="{BB962C8B-B14F-4D97-AF65-F5344CB8AC3E}">
        <p14:creationId xmlns="" xmlns:p14="http://schemas.microsoft.com/office/powerpoint/2010/main" val="7691005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Core Language</a:t>
            </a:r>
            <a:endParaRPr lang="en-US" dirty="0"/>
          </a:p>
        </p:txBody>
      </p:sp>
      <p:sp>
        <p:nvSpPr>
          <p:cNvPr id="3" name="Content Placeholder 2"/>
          <p:cNvSpPr>
            <a:spLocks noGrp="1"/>
          </p:cNvSpPr>
          <p:nvPr>
            <p:ph idx="1"/>
          </p:nvPr>
        </p:nvSpPr>
        <p:spPr/>
        <p:txBody>
          <a:bodyPr/>
          <a:lstStyle/>
          <a:p>
            <a:r>
              <a:rPr lang="en-US" dirty="0"/>
              <a:t>Mathematically proficient students start by explaining to themselves the </a:t>
            </a:r>
            <a:r>
              <a:rPr lang="en-US" dirty="0" smtClean="0"/>
              <a:t>meaning of </a:t>
            </a:r>
            <a:r>
              <a:rPr lang="en-US" dirty="0"/>
              <a:t>a problem and looking for entry </a:t>
            </a:r>
            <a:r>
              <a:rPr lang="en-US" dirty="0" smtClean="0"/>
              <a:t>points</a:t>
            </a:r>
          </a:p>
          <a:p>
            <a:r>
              <a:rPr lang="en-US" dirty="0"/>
              <a:t>“Does </a:t>
            </a:r>
            <a:r>
              <a:rPr lang="en-US" dirty="0" smtClean="0"/>
              <a:t>this make </a:t>
            </a:r>
            <a:r>
              <a:rPr lang="en-US" dirty="0"/>
              <a:t>sense</a:t>
            </a:r>
            <a:r>
              <a:rPr lang="en-US" dirty="0" smtClean="0"/>
              <a:t>?”</a:t>
            </a:r>
          </a:p>
          <a:p>
            <a:r>
              <a:rPr lang="en-US" dirty="0"/>
              <a:t>U</a:t>
            </a:r>
            <a:r>
              <a:rPr lang="en-US" dirty="0" smtClean="0"/>
              <a:t>nderstand </a:t>
            </a:r>
            <a:r>
              <a:rPr lang="en-US" dirty="0"/>
              <a:t>the approaches of others to solving </a:t>
            </a:r>
            <a:r>
              <a:rPr lang="en-US" dirty="0" smtClean="0"/>
              <a:t>complex problems </a:t>
            </a:r>
            <a:r>
              <a:rPr lang="en-US" dirty="0"/>
              <a:t>and identify correspondences between different approaches.</a:t>
            </a:r>
          </a:p>
        </p:txBody>
      </p:sp>
    </p:spTree>
    <p:extLst>
      <p:ext uri="{BB962C8B-B14F-4D97-AF65-F5344CB8AC3E}">
        <p14:creationId xmlns="" xmlns:p14="http://schemas.microsoft.com/office/powerpoint/2010/main" val="595696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question..</a:t>
            </a:r>
            <a:endParaRPr lang="en-US" dirty="0"/>
          </a:p>
        </p:txBody>
      </p:sp>
      <p:sp>
        <p:nvSpPr>
          <p:cNvPr id="3" name="Content Placeholder 2"/>
          <p:cNvSpPr>
            <a:spLocks noGrp="1"/>
          </p:cNvSpPr>
          <p:nvPr>
            <p:ph idx="1"/>
          </p:nvPr>
        </p:nvSpPr>
        <p:spPr/>
        <p:txBody>
          <a:bodyPr/>
          <a:lstStyle/>
          <a:p>
            <a:r>
              <a:rPr lang="en-US" dirty="0" smtClean="0"/>
              <a:t>Raise your left hand if you would like to learn more about the standards and related assessments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a:t>
            </a:r>
            <a:endParaRPr lang="en-US" dirty="0"/>
          </a:p>
        </p:txBody>
      </p:sp>
      <p:sp>
        <p:nvSpPr>
          <p:cNvPr id="3" name="Content Placeholder 2"/>
          <p:cNvSpPr>
            <a:spLocks noGrp="1"/>
          </p:cNvSpPr>
          <p:nvPr>
            <p:ph idx="1"/>
          </p:nvPr>
        </p:nvSpPr>
        <p:spPr/>
        <p:txBody>
          <a:bodyPr/>
          <a:lstStyle/>
          <a:p>
            <a:pPr algn="ctr">
              <a:buNone/>
            </a:pPr>
            <a:endParaRPr lang="en-US" sz="4000" dirty="0" smtClean="0"/>
          </a:p>
          <a:p>
            <a:pPr algn="ctr">
              <a:buNone/>
            </a:pPr>
            <a:r>
              <a:rPr lang="en-US" sz="4000" dirty="0" smtClean="0"/>
              <a:t>Tasks and Talk</a:t>
            </a:r>
          </a:p>
          <a:p>
            <a:pPr algn="ctr">
              <a:buNone/>
            </a:pPr>
            <a:endParaRPr lang="en-US" sz="4000" dirty="0" smtClean="0"/>
          </a:p>
          <a:p>
            <a:pPr algn="ctr">
              <a:buNone/>
            </a:pPr>
            <a:r>
              <a:rPr lang="en-US" sz="4000" dirty="0" smtClean="0"/>
              <a:t>Work and Words</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Key Concepts in Multiple Contexts</a:t>
            </a:r>
            <a:endParaRPr lang="en-US" dirty="0"/>
          </a:p>
        </p:txBody>
      </p:sp>
      <p:sp>
        <p:nvSpPr>
          <p:cNvPr id="3" name="Content Placeholder 2"/>
          <p:cNvSpPr>
            <a:spLocks noGrp="1"/>
          </p:cNvSpPr>
          <p:nvPr>
            <p:ph idx="1"/>
          </p:nvPr>
        </p:nvSpPr>
        <p:spPr/>
        <p:txBody>
          <a:bodyPr/>
          <a:lstStyle/>
          <a:p>
            <a:r>
              <a:rPr lang="en-US" dirty="0" smtClean="0"/>
              <a:t>NCTM Focal Points</a:t>
            </a:r>
          </a:p>
          <a:p>
            <a:pPr marL="0" indent="0">
              <a:buNone/>
            </a:pPr>
            <a:endParaRPr lang="en-US" dirty="0" smtClean="0"/>
          </a:p>
          <a:p>
            <a:r>
              <a:rPr lang="en-US" dirty="0" smtClean="0"/>
              <a:t>Representations and Connections</a:t>
            </a:r>
          </a:p>
          <a:p>
            <a:endParaRPr lang="en-US" dirty="0" smtClean="0"/>
          </a:p>
          <a:p>
            <a:r>
              <a:rPr lang="en-US" dirty="0" smtClean="0"/>
              <a:t>“Progressions”, Frameworks, Streams</a:t>
            </a:r>
            <a:endParaRPr lang="en-US" dirty="0"/>
          </a:p>
        </p:txBody>
      </p:sp>
    </p:spTree>
    <p:extLst>
      <p:ext uri="{BB962C8B-B14F-4D97-AF65-F5344CB8AC3E}">
        <p14:creationId xmlns="" xmlns:p14="http://schemas.microsoft.com/office/powerpoint/2010/main" val="41389416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Addition</a:t>
            </a:r>
            <a:endParaRPr lang="en-US" dirty="0"/>
          </a:p>
        </p:txBody>
      </p:sp>
      <p:sp>
        <p:nvSpPr>
          <p:cNvPr id="3" name="Content Placeholder 2"/>
          <p:cNvSpPr>
            <a:spLocks noGrp="1"/>
          </p:cNvSpPr>
          <p:nvPr>
            <p:ph idx="1"/>
          </p:nvPr>
        </p:nvSpPr>
        <p:spPr/>
        <p:txBody>
          <a:bodyPr/>
          <a:lstStyle/>
          <a:p>
            <a:r>
              <a:rPr lang="en-US" dirty="0" smtClean="0"/>
              <a:t>Result Unknown</a:t>
            </a:r>
          </a:p>
          <a:p>
            <a:endParaRPr lang="en-US" dirty="0" smtClean="0"/>
          </a:p>
          <a:p>
            <a:r>
              <a:rPr lang="en-US" dirty="0" smtClean="0"/>
              <a:t>Change Unknown</a:t>
            </a:r>
          </a:p>
          <a:p>
            <a:endParaRPr lang="en-US" dirty="0" smtClean="0"/>
          </a:p>
          <a:p>
            <a:r>
              <a:rPr lang="en-US" dirty="0" smtClean="0"/>
              <a:t>Start Unknown</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Core Language</a:t>
            </a:r>
            <a:endParaRPr lang="en-US" dirty="0"/>
          </a:p>
        </p:txBody>
      </p:sp>
      <p:sp>
        <p:nvSpPr>
          <p:cNvPr id="3" name="Content Placeholder 2"/>
          <p:cNvSpPr>
            <a:spLocks noGrp="1"/>
          </p:cNvSpPr>
          <p:nvPr>
            <p:ph idx="1"/>
          </p:nvPr>
        </p:nvSpPr>
        <p:spPr/>
        <p:txBody>
          <a:bodyPr/>
          <a:lstStyle/>
          <a:p>
            <a:pPr marL="0" indent="0">
              <a:buNone/>
            </a:pPr>
            <a:r>
              <a:rPr lang="en-US" dirty="0"/>
              <a:t>The Standards for Mathematical Practice describe ways in which developing </a:t>
            </a:r>
            <a:r>
              <a:rPr lang="en-US" dirty="0" smtClean="0"/>
              <a:t>student practitioners </a:t>
            </a:r>
            <a:r>
              <a:rPr lang="en-US" dirty="0"/>
              <a:t>of the discipline of mathematics increasingly ought to engage </a:t>
            </a:r>
            <a:r>
              <a:rPr lang="en-US" dirty="0" smtClean="0"/>
              <a:t>with the </a:t>
            </a:r>
            <a:r>
              <a:rPr lang="en-US" dirty="0"/>
              <a:t>subject matter as they grow in mathematical maturity and expertise </a:t>
            </a:r>
            <a:r>
              <a:rPr lang="en-US" dirty="0" smtClean="0"/>
              <a:t>throughout the </a:t>
            </a:r>
            <a:r>
              <a:rPr lang="en-US" dirty="0"/>
              <a:t>elementary, middle and high school years.</a:t>
            </a:r>
          </a:p>
        </p:txBody>
      </p:sp>
    </p:spTree>
    <p:extLst>
      <p:ext uri="{BB962C8B-B14F-4D97-AF65-F5344CB8AC3E}">
        <p14:creationId xmlns="" xmlns:p14="http://schemas.microsoft.com/office/powerpoint/2010/main" val="36110564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from the Core…</a:t>
            </a:r>
            <a:endParaRPr lang="en-US" dirty="0"/>
          </a:p>
        </p:txBody>
      </p:sp>
      <p:sp>
        <p:nvSpPr>
          <p:cNvPr id="3" name="Content Placeholder 2"/>
          <p:cNvSpPr>
            <a:spLocks noGrp="1"/>
          </p:cNvSpPr>
          <p:nvPr>
            <p:ph idx="1"/>
          </p:nvPr>
        </p:nvSpPr>
        <p:spPr/>
        <p:txBody>
          <a:bodyPr/>
          <a:lstStyle/>
          <a:p>
            <a:r>
              <a:rPr lang="en-US" dirty="0" smtClean="0"/>
              <a:t>…by continually returning to organizing principles such as place value or the properties of operations to structure those ideas</a:t>
            </a:r>
            <a:endParaRPr lang="en-US" dirty="0"/>
          </a:p>
        </p:txBody>
      </p:sp>
    </p:spTree>
    <p:extLst>
      <p:ext uri="{BB962C8B-B14F-4D97-AF65-F5344CB8AC3E}">
        <p14:creationId xmlns="" xmlns:p14="http://schemas.microsoft.com/office/powerpoint/2010/main" val="11597126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Fraction example</a:t>
            </a:r>
            <a:endParaRPr lang="en-US" dirty="0"/>
          </a:p>
        </p:txBody>
      </p:sp>
      <p:sp>
        <p:nvSpPr>
          <p:cNvPr id="3" name="Content Placeholder 2"/>
          <p:cNvSpPr>
            <a:spLocks noGrp="1"/>
          </p:cNvSpPr>
          <p:nvPr>
            <p:ph idx="1"/>
          </p:nvPr>
        </p:nvSpPr>
        <p:spPr/>
        <p:txBody>
          <a:bodyPr/>
          <a:lstStyle/>
          <a:p>
            <a:r>
              <a:rPr lang="en-US" dirty="0" smtClean="0"/>
              <a:t>Fractions as numbers</a:t>
            </a:r>
          </a:p>
          <a:p>
            <a:r>
              <a:rPr lang="en-US" dirty="0" smtClean="0"/>
              <a:t>Fractions as part-part-whole relationships</a:t>
            </a:r>
          </a:p>
          <a:p>
            <a:r>
              <a:rPr lang="en-US" dirty="0" smtClean="0"/>
              <a:t>Fractions as ratios and division</a:t>
            </a:r>
          </a:p>
          <a:p>
            <a:r>
              <a:rPr lang="en-US" dirty="0" smtClean="0"/>
              <a:t>Fractions as proportions and similarity</a:t>
            </a:r>
          </a:p>
          <a:p>
            <a:r>
              <a:rPr lang="en-US" dirty="0" smtClean="0"/>
              <a:t>Fractions as rates</a:t>
            </a:r>
          </a:p>
          <a:p>
            <a:r>
              <a:rPr lang="en-US" dirty="0" smtClean="0"/>
              <a:t>Fractions as connected to probability</a:t>
            </a:r>
            <a:endParaRPr lang="en-US" dirty="0"/>
          </a:p>
        </p:txBody>
      </p:sp>
    </p:spTree>
    <p:extLst>
      <p:ext uri="{BB962C8B-B14F-4D97-AF65-F5344CB8AC3E}">
        <p14:creationId xmlns="" xmlns:p14="http://schemas.microsoft.com/office/powerpoint/2010/main" val="9575187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National Math. Panel</a:t>
            </a:r>
            <a:endParaRPr lang="en-US" dirty="0"/>
          </a:p>
        </p:txBody>
      </p:sp>
      <p:sp>
        <p:nvSpPr>
          <p:cNvPr id="4" name="Content Placeholder 3"/>
          <p:cNvSpPr>
            <a:spLocks noGrp="1"/>
          </p:cNvSpPr>
          <p:nvPr>
            <p:ph idx="1"/>
          </p:nvPr>
        </p:nvSpPr>
        <p:spPr/>
        <p:txBody>
          <a:bodyPr/>
          <a:lstStyle/>
          <a:p>
            <a:pPr marL="0"/>
            <a:r>
              <a:rPr lang="en-US" dirty="0"/>
              <a:t>As with learning whole numbers, </a:t>
            </a:r>
            <a:endParaRPr lang="en-US" dirty="0" smtClean="0"/>
          </a:p>
          <a:p>
            <a:pPr marL="0">
              <a:buNone/>
            </a:pPr>
            <a:r>
              <a:rPr lang="en-US" dirty="0" smtClean="0"/>
              <a:t>	a conceptual </a:t>
            </a:r>
            <a:r>
              <a:rPr lang="en-US" dirty="0"/>
              <a:t>understanding </a:t>
            </a:r>
            <a:r>
              <a:rPr lang="en-US" dirty="0" smtClean="0"/>
              <a:t>of</a:t>
            </a:r>
          </a:p>
          <a:p>
            <a:pPr marL="0">
              <a:buNone/>
            </a:pPr>
            <a:r>
              <a:rPr lang="en-US" dirty="0" smtClean="0"/>
              <a:t>	fractions </a:t>
            </a:r>
            <a:r>
              <a:rPr lang="en-US" dirty="0"/>
              <a:t>and decimals and the </a:t>
            </a:r>
            <a:endParaRPr lang="en-US" dirty="0" smtClean="0"/>
          </a:p>
          <a:p>
            <a:pPr marL="0">
              <a:buNone/>
            </a:pPr>
            <a:r>
              <a:rPr lang="en-US" dirty="0" smtClean="0"/>
              <a:t>       operational </a:t>
            </a:r>
            <a:r>
              <a:rPr lang="en-US" dirty="0"/>
              <a:t>procedures for using </a:t>
            </a:r>
            <a:endParaRPr lang="en-US" dirty="0" smtClean="0"/>
          </a:p>
          <a:p>
            <a:pPr marL="0">
              <a:buNone/>
            </a:pPr>
            <a:r>
              <a:rPr lang="en-US" dirty="0" smtClean="0"/>
              <a:t>	them are </a:t>
            </a:r>
            <a:r>
              <a:rPr lang="en-US" dirty="0"/>
              <a:t>mutually reinforcing.</a:t>
            </a:r>
          </a:p>
        </p:txBody>
      </p:sp>
    </p:spTree>
    <p:extLst>
      <p:ext uri="{BB962C8B-B14F-4D97-AF65-F5344CB8AC3E}">
        <p14:creationId xmlns="" xmlns:p14="http://schemas.microsoft.com/office/powerpoint/2010/main" val="191071801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Videos</a:t>
            </a:r>
            <a:endParaRPr lang="en-US" dirty="0"/>
          </a:p>
        </p:txBody>
      </p:sp>
      <p:sp>
        <p:nvSpPr>
          <p:cNvPr id="3" name="Content Placeholder 2"/>
          <p:cNvSpPr>
            <a:spLocks noGrp="1"/>
          </p:cNvSpPr>
          <p:nvPr>
            <p:ph idx="1"/>
          </p:nvPr>
        </p:nvSpPr>
        <p:spPr/>
        <p:txBody>
          <a:bodyPr/>
          <a:lstStyle/>
          <a:p>
            <a:r>
              <a:rPr lang="en-US" dirty="0" smtClean="0"/>
              <a:t>Dan Meyer Video</a:t>
            </a:r>
          </a:p>
          <a:p>
            <a:r>
              <a:rPr lang="en-US" u="sng" dirty="0">
                <a:hlinkClick r:id="rId2"/>
              </a:rPr>
              <a:t>http://www.ted.com/talks/dan_meyer_math_curriculum_makeover.html</a:t>
            </a:r>
            <a:r>
              <a:rPr lang="en-US" dirty="0"/>
              <a:t> </a:t>
            </a:r>
            <a:endParaRPr lang="en-US" dirty="0" smtClean="0"/>
          </a:p>
          <a:p>
            <a:r>
              <a:rPr lang="en-US" dirty="0" smtClean="0"/>
              <a:t>“Mathematical Conversations”</a:t>
            </a:r>
          </a:p>
          <a:p>
            <a:r>
              <a:rPr lang="en-US" dirty="0" smtClean="0">
                <a:hlinkClick r:id="rId3"/>
              </a:rPr>
              <a:t>Phil </a:t>
            </a:r>
            <a:r>
              <a:rPr lang="en-US" dirty="0" err="1" smtClean="0">
                <a:hlinkClick r:id="rId3"/>
              </a:rPr>
              <a:t>Daro</a:t>
            </a:r>
            <a:endParaRPr lang="en-US" dirty="0"/>
          </a:p>
        </p:txBody>
      </p:sp>
    </p:spTree>
    <p:extLst>
      <p:ext uri="{BB962C8B-B14F-4D97-AF65-F5344CB8AC3E}">
        <p14:creationId xmlns="" xmlns:p14="http://schemas.microsoft.com/office/powerpoint/2010/main" val="29524700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Quality over Quantity</a:t>
            </a:r>
            <a:endParaRPr lang="en-US" dirty="0"/>
          </a:p>
        </p:txBody>
      </p:sp>
      <p:sp>
        <p:nvSpPr>
          <p:cNvPr id="3" name="Content Placeholder 2"/>
          <p:cNvSpPr>
            <a:spLocks noGrp="1"/>
          </p:cNvSpPr>
          <p:nvPr>
            <p:ph idx="1"/>
          </p:nvPr>
        </p:nvSpPr>
        <p:spPr/>
        <p:txBody>
          <a:bodyPr/>
          <a:lstStyle/>
          <a:p>
            <a:r>
              <a:rPr lang="en-US" dirty="0" smtClean="0"/>
              <a:t>Fewer, Clearer, Higher</a:t>
            </a:r>
          </a:p>
          <a:p>
            <a:r>
              <a:rPr lang="en-US" dirty="0" smtClean="0"/>
              <a:t>Avoid “mile wide and inch deep”</a:t>
            </a:r>
          </a:p>
          <a:p>
            <a:r>
              <a:rPr lang="en-US" dirty="0" smtClean="0"/>
              <a:t>“Teach Less, Learn More”</a:t>
            </a:r>
          </a:p>
          <a:p>
            <a:r>
              <a:rPr lang="en-US" b="1" dirty="0" smtClean="0"/>
              <a:t>Focus and Coherence</a:t>
            </a:r>
          </a:p>
          <a:p>
            <a:endParaRPr lang="en-US" dirty="0"/>
          </a:p>
        </p:txBody>
      </p:sp>
    </p:spTree>
    <p:extLst>
      <p:ext uri="{BB962C8B-B14F-4D97-AF65-F5344CB8AC3E}">
        <p14:creationId xmlns="" xmlns:p14="http://schemas.microsoft.com/office/powerpoint/2010/main" val="40626470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Math Panel (2008)</a:t>
            </a:r>
            <a:endParaRPr lang="en-US" dirty="0"/>
          </a:p>
        </p:txBody>
      </p:sp>
      <p:sp>
        <p:nvSpPr>
          <p:cNvPr id="3" name="Rectangle 2"/>
          <p:cNvSpPr/>
          <p:nvPr/>
        </p:nvSpPr>
        <p:spPr>
          <a:xfrm>
            <a:off x="798846" y="1981200"/>
            <a:ext cx="7813220" cy="2554545"/>
          </a:xfrm>
          <a:prstGeom prst="rect">
            <a:avLst/>
          </a:prstGeom>
        </p:spPr>
        <p:txBody>
          <a:bodyPr wrap="square">
            <a:spAutoFit/>
          </a:bodyPr>
          <a:lstStyle/>
          <a:p>
            <a:r>
              <a:rPr lang="en-US" sz="3200" dirty="0"/>
              <a:t>The mathematics curriculum in Grades </a:t>
            </a:r>
            <a:r>
              <a:rPr lang="en-US" sz="3200" dirty="0" err="1"/>
              <a:t>PreK</a:t>
            </a:r>
            <a:r>
              <a:rPr lang="en-US" sz="3200" dirty="0"/>
              <a:t>–8 should be streamlined </a:t>
            </a:r>
            <a:r>
              <a:rPr lang="en-US" sz="3200" dirty="0" smtClean="0"/>
              <a:t>and should </a:t>
            </a:r>
            <a:r>
              <a:rPr lang="en-US" sz="3200" dirty="0"/>
              <a:t>emphasize a well-defined set of the most critical topics in the </a:t>
            </a:r>
            <a:r>
              <a:rPr lang="en-US" sz="3200" dirty="0" smtClean="0"/>
              <a:t>early grades</a:t>
            </a:r>
            <a:r>
              <a:rPr lang="en-US" sz="3200" dirty="0"/>
              <a:t>.</a:t>
            </a:r>
          </a:p>
        </p:txBody>
      </p:sp>
    </p:spTree>
    <p:extLst>
      <p:ext uri="{BB962C8B-B14F-4D97-AF65-F5344CB8AC3E}">
        <p14:creationId xmlns="" xmlns:p14="http://schemas.microsoft.com/office/powerpoint/2010/main" val="2623294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Survery</a:t>
            </a:r>
            <a:r>
              <a:rPr lang="en-US" dirty="0" smtClean="0"/>
              <a:t> says….</a:t>
            </a:r>
            <a:endParaRPr lang="en-US" dirty="0"/>
          </a:p>
        </p:txBody>
      </p:sp>
      <p:sp>
        <p:nvSpPr>
          <p:cNvPr id="3" name="Content Placeholder 2"/>
          <p:cNvSpPr>
            <a:spLocks noGrp="1"/>
          </p:cNvSpPr>
          <p:nvPr>
            <p:ph idx="1"/>
          </p:nvPr>
        </p:nvSpPr>
        <p:spPr/>
        <p:txBody>
          <a:bodyPr/>
          <a:lstStyle/>
          <a:p>
            <a:pPr>
              <a:buNone/>
            </a:pPr>
            <a:r>
              <a:rPr lang="en-US" sz="4400" dirty="0" smtClean="0"/>
              <a:t>  </a:t>
            </a:r>
            <a:r>
              <a:rPr lang="en-US" sz="4800" b="1" dirty="0" smtClean="0"/>
              <a:t>94% </a:t>
            </a:r>
            <a:r>
              <a:rPr lang="en-US" sz="4400" dirty="0" smtClean="0"/>
              <a:t>of you would like to learn more</a:t>
            </a:r>
          </a:p>
          <a:p>
            <a:pPr>
              <a:buNone/>
            </a:pPr>
            <a:r>
              <a:rPr lang="en-US" sz="4400" dirty="0" smtClean="0"/>
              <a:t>  </a:t>
            </a:r>
            <a:r>
              <a:rPr lang="en-US" sz="4800" b="1" dirty="0" smtClean="0"/>
              <a:t>2% </a:t>
            </a:r>
            <a:r>
              <a:rPr lang="en-US" sz="4400" dirty="0" smtClean="0"/>
              <a:t>are delusional </a:t>
            </a:r>
          </a:p>
          <a:p>
            <a:pPr>
              <a:buNone/>
            </a:pPr>
            <a:r>
              <a:rPr lang="en-US" sz="4400" dirty="0" smtClean="0"/>
              <a:t>  </a:t>
            </a:r>
            <a:r>
              <a:rPr lang="en-US" sz="4800" b="1" dirty="0" smtClean="0"/>
              <a:t>4% </a:t>
            </a:r>
            <a:r>
              <a:rPr lang="en-US" sz="4400" dirty="0" smtClean="0"/>
              <a:t>are here just for the Air Conditioning</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must do things differently</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mfrrm1\Desktop\commoncorersacmann2011\Regurgitate comic.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2209800"/>
            <a:ext cx="8561821" cy="3124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291210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must do things differently</a:t>
            </a:r>
            <a:endParaRPr lang="en-US" dirty="0"/>
          </a:p>
        </p:txBody>
      </p:sp>
      <p:sp>
        <p:nvSpPr>
          <p:cNvPr id="3" name="Content Placeholder 2"/>
          <p:cNvSpPr>
            <a:spLocks noGrp="1"/>
          </p:cNvSpPr>
          <p:nvPr>
            <p:ph idx="1"/>
          </p:nvPr>
        </p:nvSpPr>
        <p:spPr/>
        <p:txBody>
          <a:bodyPr/>
          <a:lstStyle/>
          <a:p>
            <a:pPr marL="0" indent="0">
              <a:buNone/>
            </a:pPr>
            <a:r>
              <a:rPr lang="en-US" sz="2800" dirty="0"/>
              <a:t>These Standards are not intended to be new names for old ways of doing business.</a:t>
            </a:r>
          </a:p>
          <a:p>
            <a:pPr marL="0" indent="0">
              <a:buNone/>
            </a:pPr>
            <a:r>
              <a:rPr lang="en-US" sz="2800" dirty="0"/>
              <a:t>They are a call to take the next step. It is time for states to work together to build</a:t>
            </a:r>
          </a:p>
          <a:p>
            <a:pPr marL="0" indent="0">
              <a:buNone/>
            </a:pPr>
            <a:r>
              <a:rPr lang="en-US" sz="2800" dirty="0"/>
              <a:t>on lessons learned from two decades of standards based reforms. It is time to</a:t>
            </a:r>
          </a:p>
          <a:p>
            <a:pPr marL="0" indent="0">
              <a:buNone/>
            </a:pPr>
            <a:r>
              <a:rPr lang="en-US" sz="2800" dirty="0" smtClean="0"/>
              <a:t>recognize </a:t>
            </a:r>
            <a:r>
              <a:rPr lang="en-US" sz="2800" dirty="0"/>
              <a:t>that standards are not just promises to our children, but promises we</a:t>
            </a:r>
          </a:p>
          <a:p>
            <a:pPr marL="0" indent="0">
              <a:buNone/>
            </a:pPr>
            <a:r>
              <a:rPr lang="en-US" sz="2800" dirty="0"/>
              <a:t>intend to keep.</a:t>
            </a:r>
          </a:p>
        </p:txBody>
      </p:sp>
    </p:spTree>
    <p:extLst>
      <p:ext uri="{BB962C8B-B14F-4D97-AF65-F5344CB8AC3E}">
        <p14:creationId xmlns="" xmlns:p14="http://schemas.microsoft.com/office/powerpoint/2010/main" val="29680274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and Sequence</a:t>
            </a:r>
            <a:endParaRPr lang="en-US" dirty="0"/>
          </a:p>
        </p:txBody>
      </p:sp>
      <p:sp>
        <p:nvSpPr>
          <p:cNvPr id="3" name="Content Placeholder 2"/>
          <p:cNvSpPr>
            <a:spLocks noGrp="1"/>
          </p:cNvSpPr>
          <p:nvPr>
            <p:ph idx="1"/>
          </p:nvPr>
        </p:nvSpPr>
        <p:spPr/>
        <p:txBody>
          <a:bodyPr/>
          <a:lstStyle/>
          <a:p>
            <a:r>
              <a:rPr lang="en-US" dirty="0" smtClean="0"/>
              <a:t>From the Common Core Tools</a:t>
            </a:r>
          </a:p>
          <a:p>
            <a:endParaRPr lang="en-US" dirty="0" smtClean="0"/>
          </a:p>
          <a:p>
            <a:r>
              <a:rPr lang="en-US" dirty="0" smtClean="0">
                <a:hlinkClick r:id="rId2"/>
              </a:rPr>
              <a:t>http://commoncoretools.files.wordpress.com/2012/03/9_11-scope-and-sequence_traditional1.pdf</a:t>
            </a:r>
            <a:r>
              <a:rPr lang="en-US" dirty="0" smtClean="0"/>
              <a:t> </a:t>
            </a:r>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rrowheads="1"/>
          </p:cNvPicPr>
          <p:nvPr/>
        </p:nvPicPr>
        <p:blipFill>
          <a:blip r:embed="rId3" cstate="print"/>
          <a:srcRect/>
          <a:stretch>
            <a:fillRect/>
          </a:stretch>
        </p:blipFill>
        <p:spPr bwMode="auto">
          <a:xfrm>
            <a:off x="0" y="0"/>
            <a:ext cx="9142572" cy="6872288"/>
          </a:xfrm>
          <a:prstGeom prst="rect">
            <a:avLst/>
          </a:prstGeom>
          <a:noFill/>
          <a:ln w="9525">
            <a:noFill/>
            <a:miter lim="800000"/>
            <a:headEnd/>
            <a:tailEnd/>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rrowheads="1"/>
          </p:cNvPicPr>
          <p:nvPr/>
        </p:nvPicPr>
        <p:blipFill>
          <a:blip r:embed="rId3" cstate="print"/>
          <a:srcRect/>
          <a:stretch>
            <a:fillRect/>
          </a:stretch>
        </p:blipFill>
        <p:spPr bwMode="auto">
          <a:xfrm>
            <a:off x="0" y="0"/>
            <a:ext cx="9142572" cy="6875145"/>
          </a:xfrm>
          <a:prstGeom prst="rect">
            <a:avLst/>
          </a:prstGeom>
          <a:noFill/>
          <a:ln w="9525">
            <a:noFill/>
            <a:miter lim="800000"/>
            <a:headEnd/>
            <a:tailEnd/>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1"/>
            <a:ext cx="8001000" cy="762000"/>
          </a:xfrm>
        </p:spPr>
        <p:txBody>
          <a:bodyPr/>
          <a:lstStyle/>
          <a:p>
            <a:pPr algn="ctr"/>
            <a:r>
              <a:rPr lang="en-US" dirty="0" smtClean="0"/>
              <a:t>Domains by grade</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446618" y="1066800"/>
            <a:ext cx="7981632" cy="5590248"/>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5. Balance between procedural fluency and conceptual understanding</a:t>
            </a:r>
            <a:endParaRPr lang="en-US" sz="3200"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dirty="0" smtClean="0"/>
              <a:t>Mathematical </a:t>
            </a:r>
            <a:r>
              <a:rPr lang="en-US" dirty="0"/>
              <a:t>understanding </a:t>
            </a:r>
            <a:r>
              <a:rPr lang="en-US" dirty="0" smtClean="0"/>
              <a:t>and</a:t>
            </a:r>
            <a:endParaRPr lang="en-US" dirty="0"/>
          </a:p>
          <a:p>
            <a:pPr algn="ctr">
              <a:buNone/>
            </a:pPr>
            <a:r>
              <a:rPr lang="en-US" dirty="0"/>
              <a:t>procedural skill are equally </a:t>
            </a:r>
            <a:r>
              <a:rPr lang="en-US" dirty="0" smtClean="0"/>
              <a:t>important, </a:t>
            </a:r>
          </a:p>
          <a:p>
            <a:pPr algn="ctr">
              <a:buNone/>
            </a:pPr>
            <a:r>
              <a:rPr lang="en-US" dirty="0" smtClean="0"/>
              <a:t>and </a:t>
            </a:r>
            <a:r>
              <a:rPr lang="en-US" dirty="0"/>
              <a:t>both are assessable using </a:t>
            </a:r>
            <a:endParaRPr lang="en-US" dirty="0" smtClean="0"/>
          </a:p>
          <a:p>
            <a:pPr algn="ctr">
              <a:buNone/>
            </a:pPr>
            <a:r>
              <a:rPr lang="en-US" dirty="0" smtClean="0"/>
              <a:t>mathematical </a:t>
            </a:r>
            <a:r>
              <a:rPr lang="en-US" dirty="0"/>
              <a:t>tasks of sufficient </a:t>
            </a:r>
            <a:endParaRPr lang="en-US" dirty="0" smtClean="0"/>
          </a:p>
          <a:p>
            <a:pPr algn="ctr">
              <a:buNone/>
            </a:pPr>
            <a:r>
              <a:rPr lang="en-US" dirty="0" smtClean="0"/>
              <a:t>richness</a:t>
            </a:r>
            <a:r>
              <a:rPr lang="en-US" dirty="0"/>
              <a:t>.</a:t>
            </a:r>
          </a:p>
          <a:p>
            <a:endParaRPr lang="en-US" dirty="0"/>
          </a:p>
        </p:txBody>
      </p:sp>
    </p:spTree>
    <p:extLst>
      <p:ext uri="{BB962C8B-B14F-4D97-AF65-F5344CB8AC3E}">
        <p14:creationId xmlns="" xmlns:p14="http://schemas.microsoft.com/office/powerpoint/2010/main" val="33546183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From National Mathematics Panel</a:t>
            </a:r>
            <a:endParaRPr lang="en-US" sz="3600" dirty="0"/>
          </a:p>
        </p:txBody>
      </p:sp>
      <p:sp>
        <p:nvSpPr>
          <p:cNvPr id="3" name="Rectangle 2"/>
          <p:cNvSpPr/>
          <p:nvPr/>
        </p:nvSpPr>
        <p:spPr>
          <a:xfrm>
            <a:off x="788020" y="2133600"/>
            <a:ext cx="7315200" cy="3108543"/>
          </a:xfrm>
          <a:prstGeom prst="rect">
            <a:avLst/>
          </a:prstGeom>
        </p:spPr>
        <p:txBody>
          <a:bodyPr wrap="square">
            <a:spAutoFit/>
          </a:bodyPr>
          <a:lstStyle/>
          <a:p>
            <a:r>
              <a:rPr lang="en-US" sz="2800" dirty="0"/>
              <a:t>T</a:t>
            </a:r>
            <a:r>
              <a:rPr lang="en-US" sz="2800" dirty="0" smtClean="0"/>
              <a:t>he </a:t>
            </a:r>
            <a:r>
              <a:rPr lang="en-US" sz="2800" dirty="0"/>
              <a:t>curriculum must simultaneously</a:t>
            </a:r>
          </a:p>
          <a:p>
            <a:r>
              <a:rPr lang="en-US" sz="2800" dirty="0"/>
              <a:t>develop </a:t>
            </a:r>
            <a:r>
              <a:rPr lang="en-US" sz="2800" b="1" dirty="0"/>
              <a:t>conceptual understanding</a:t>
            </a:r>
            <a:r>
              <a:rPr lang="en-US" sz="2800" dirty="0"/>
              <a:t>, </a:t>
            </a:r>
            <a:r>
              <a:rPr lang="en-US" sz="2800" b="1" dirty="0"/>
              <a:t>computational fluency, </a:t>
            </a:r>
            <a:r>
              <a:rPr lang="en-US" sz="2800" dirty="0"/>
              <a:t>and </a:t>
            </a:r>
            <a:r>
              <a:rPr lang="en-US" sz="2800" b="1" dirty="0" smtClean="0"/>
              <a:t>problem solving</a:t>
            </a:r>
            <a:r>
              <a:rPr lang="en-US" sz="2800" b="1" dirty="0"/>
              <a:t> </a:t>
            </a:r>
            <a:r>
              <a:rPr lang="en-US" sz="2800" b="1" dirty="0" smtClean="0"/>
              <a:t>skills</a:t>
            </a:r>
            <a:r>
              <a:rPr lang="en-US" sz="2800" b="1" dirty="0"/>
              <a:t>. </a:t>
            </a:r>
            <a:r>
              <a:rPr lang="en-US" sz="2800" dirty="0"/>
              <a:t>Debates regarding the relative importance of these </a:t>
            </a:r>
            <a:r>
              <a:rPr lang="en-US" sz="2800" dirty="0" smtClean="0"/>
              <a:t>aspects of </a:t>
            </a:r>
            <a:r>
              <a:rPr lang="en-US" sz="2800" dirty="0"/>
              <a:t>mathematical knowledge are misguided.</a:t>
            </a:r>
          </a:p>
        </p:txBody>
      </p:sp>
    </p:spTree>
    <p:extLst>
      <p:ext uri="{BB962C8B-B14F-4D97-AF65-F5344CB8AC3E}">
        <p14:creationId xmlns="" xmlns:p14="http://schemas.microsoft.com/office/powerpoint/2010/main" val="30886521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Connections and Multiple Representations…</a:t>
            </a:r>
            <a:endParaRPr lang="en-US" dirty="0"/>
          </a:p>
        </p:txBody>
      </p:sp>
      <p:sp>
        <p:nvSpPr>
          <p:cNvPr id="3" name="Content Placeholder 2"/>
          <p:cNvSpPr>
            <a:spLocks noGrp="1"/>
          </p:cNvSpPr>
          <p:nvPr>
            <p:ph idx="1"/>
          </p:nvPr>
        </p:nvSpPr>
        <p:spPr>
          <a:xfrm>
            <a:off x="566738" y="1752600"/>
            <a:ext cx="8577262" cy="4267200"/>
          </a:xfrm>
        </p:spPr>
        <p:txBody>
          <a:bodyPr/>
          <a:lstStyle/>
          <a:p>
            <a:r>
              <a:rPr lang="en-US" sz="2800" dirty="0" smtClean="0">
                <a:solidFill>
                  <a:schemeClr val="tx1"/>
                </a:solidFill>
              </a:rPr>
              <a:t>Mathematically proficient students can </a:t>
            </a:r>
          </a:p>
          <a:p>
            <a:pPr>
              <a:buNone/>
            </a:pPr>
            <a:r>
              <a:rPr lang="en-US" sz="2800" dirty="0" smtClean="0">
                <a:solidFill>
                  <a:schemeClr val="tx1"/>
                </a:solidFill>
              </a:rPr>
              <a:t>explain correspondences between equations, </a:t>
            </a:r>
          </a:p>
          <a:p>
            <a:pPr>
              <a:buNone/>
            </a:pPr>
            <a:r>
              <a:rPr lang="en-US" sz="2800" dirty="0" smtClean="0">
                <a:solidFill>
                  <a:schemeClr val="tx1"/>
                </a:solidFill>
              </a:rPr>
              <a:t>verbal descriptions, tables, and graphs or </a:t>
            </a:r>
          </a:p>
          <a:p>
            <a:pPr>
              <a:buNone/>
            </a:pPr>
            <a:r>
              <a:rPr lang="en-US" sz="2800" dirty="0" smtClean="0">
                <a:solidFill>
                  <a:schemeClr val="tx1"/>
                </a:solidFill>
              </a:rPr>
              <a:t>draw diagrams of important features and</a:t>
            </a:r>
          </a:p>
          <a:p>
            <a:pPr>
              <a:buNone/>
            </a:pPr>
            <a:r>
              <a:rPr lang="en-US" sz="2800" dirty="0" smtClean="0">
                <a:solidFill>
                  <a:schemeClr val="tx1"/>
                </a:solidFill>
              </a:rPr>
              <a:t>relationships, graph data, and search for </a:t>
            </a:r>
          </a:p>
          <a:p>
            <a:pPr>
              <a:buNone/>
            </a:pPr>
            <a:r>
              <a:rPr lang="en-US" sz="2800" dirty="0" smtClean="0">
                <a:solidFill>
                  <a:schemeClr val="tx1"/>
                </a:solidFill>
              </a:rPr>
              <a:t>regularity or trends. Younger students might </a:t>
            </a:r>
          </a:p>
          <a:p>
            <a:pPr>
              <a:buNone/>
            </a:pPr>
            <a:r>
              <a:rPr lang="en-US" sz="2800" dirty="0" smtClean="0">
                <a:solidFill>
                  <a:schemeClr val="tx1"/>
                </a:solidFill>
              </a:rPr>
              <a:t>rely on using concrete objects or pictures to </a:t>
            </a:r>
          </a:p>
          <a:p>
            <a:pPr>
              <a:buNone/>
            </a:pPr>
            <a:r>
              <a:rPr lang="en-US" sz="2800" dirty="0" smtClean="0">
                <a:solidFill>
                  <a:schemeClr val="tx1"/>
                </a:solidFill>
              </a:rPr>
              <a:t>help conceptualize and solve a problem.</a:t>
            </a:r>
            <a:endParaRPr lang="en-US" sz="2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01000" cy="835025"/>
          </a:xfrm>
        </p:spPr>
        <p:txBody>
          <a:bodyPr/>
          <a:lstStyle/>
          <a:p>
            <a:pPr algn="ctr"/>
            <a:r>
              <a:rPr lang="en-US" dirty="0" smtClean="0"/>
              <a:t>Talking???</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057358" y="1219199"/>
            <a:ext cx="5181641" cy="55060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result….</a:t>
            </a:r>
            <a:endParaRPr lang="en-US" dirty="0"/>
          </a:p>
        </p:txBody>
      </p:sp>
      <p:sp>
        <p:nvSpPr>
          <p:cNvPr id="3" name="Content Placeholder 2"/>
          <p:cNvSpPr>
            <a:spLocks noGrp="1"/>
          </p:cNvSpPr>
          <p:nvPr>
            <p:ph idx="1"/>
          </p:nvPr>
        </p:nvSpPr>
        <p:spPr/>
        <p:txBody>
          <a:bodyPr/>
          <a:lstStyle/>
          <a:p>
            <a:pPr>
              <a:buNone/>
            </a:pPr>
            <a:r>
              <a:rPr lang="en-US" sz="4800" b="1" dirty="0" smtClean="0"/>
              <a:t>	56% </a:t>
            </a:r>
            <a:r>
              <a:rPr lang="en-US" sz="4400" dirty="0" smtClean="0"/>
              <a:t>of you are currently questioning your (or your neighbor’s) deodorant choice!</a:t>
            </a:r>
            <a:endParaRPr lang="en-US" sz="4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Diverse Learners, Methods, and Assessments</a:t>
            </a:r>
            <a:endParaRPr lang="en-US" dirty="0"/>
          </a:p>
        </p:txBody>
      </p:sp>
      <p:sp>
        <p:nvSpPr>
          <p:cNvPr id="4" name="Content Placeholder 3"/>
          <p:cNvSpPr>
            <a:spLocks noGrp="1"/>
          </p:cNvSpPr>
          <p:nvPr>
            <p:ph idx="1"/>
          </p:nvPr>
        </p:nvSpPr>
        <p:spPr/>
        <p:txBody>
          <a:bodyPr/>
          <a:lstStyle/>
          <a:p>
            <a:r>
              <a:rPr lang="en-US" dirty="0" smtClean="0"/>
              <a:t>Mathematics for All</a:t>
            </a:r>
          </a:p>
          <a:p>
            <a:endParaRPr lang="en-US" dirty="0"/>
          </a:p>
          <a:p>
            <a:r>
              <a:rPr lang="en-US" dirty="0" smtClean="0"/>
              <a:t>Multiple Entry Points</a:t>
            </a:r>
          </a:p>
          <a:p>
            <a:endParaRPr lang="en-US" dirty="0"/>
          </a:p>
          <a:p>
            <a:r>
              <a:rPr lang="en-US" dirty="0" smtClean="0"/>
              <a:t>Multiple contexts and representations</a:t>
            </a:r>
            <a:endParaRPr lang="en-US" dirty="0"/>
          </a:p>
        </p:txBody>
      </p:sp>
    </p:spTree>
    <p:extLst>
      <p:ext uri="{BB962C8B-B14F-4D97-AF65-F5344CB8AC3E}">
        <p14:creationId xmlns="" xmlns:p14="http://schemas.microsoft.com/office/powerpoint/2010/main" val="19041525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ALL Students</a:t>
            </a:r>
            <a:endParaRPr lang="en-US" dirty="0"/>
          </a:p>
        </p:txBody>
      </p:sp>
      <p:sp>
        <p:nvSpPr>
          <p:cNvPr id="3" name="Content Placeholder 2"/>
          <p:cNvSpPr>
            <a:spLocks noGrp="1"/>
          </p:cNvSpPr>
          <p:nvPr>
            <p:ph idx="1"/>
          </p:nvPr>
        </p:nvSpPr>
        <p:spPr/>
        <p:txBody>
          <a:bodyPr/>
          <a:lstStyle/>
          <a:p>
            <a:r>
              <a:rPr lang="en-US" sz="3200" dirty="0"/>
              <a:t>At the same time, all students must have </a:t>
            </a:r>
            <a:r>
              <a:rPr lang="en-US" sz="3200" dirty="0" smtClean="0"/>
              <a:t>the opportunity </a:t>
            </a:r>
            <a:r>
              <a:rPr lang="en-US" sz="3200" dirty="0"/>
              <a:t>to learn and meet the same high standards if they are to access </a:t>
            </a:r>
            <a:r>
              <a:rPr lang="en-US" sz="3200" dirty="0" smtClean="0"/>
              <a:t>the knowledge </a:t>
            </a:r>
            <a:r>
              <a:rPr lang="en-US" sz="3200" dirty="0"/>
              <a:t>and skills necessary in their post-school lives.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Panel…</a:t>
            </a:r>
            <a:endParaRPr lang="en-US" dirty="0"/>
          </a:p>
        </p:txBody>
      </p:sp>
      <p:sp>
        <p:nvSpPr>
          <p:cNvPr id="3" name="Content Placeholder 2"/>
          <p:cNvSpPr>
            <a:spLocks noGrp="1"/>
          </p:cNvSpPr>
          <p:nvPr>
            <p:ph idx="1"/>
          </p:nvPr>
        </p:nvSpPr>
        <p:spPr/>
        <p:txBody>
          <a:bodyPr/>
          <a:lstStyle/>
          <a:p>
            <a:r>
              <a:rPr lang="en-US" dirty="0"/>
              <a:t>Mathematics performance and learning of groups that have </a:t>
            </a:r>
            <a:r>
              <a:rPr lang="en-US" dirty="0" smtClean="0"/>
              <a:t>traditionally been </a:t>
            </a:r>
            <a:r>
              <a:rPr lang="en-US" dirty="0"/>
              <a:t>underrepresented in mathematics fields can be improved </a:t>
            </a:r>
            <a:r>
              <a:rPr lang="en-US" dirty="0" smtClean="0"/>
              <a:t>by interventions </a:t>
            </a:r>
            <a:r>
              <a:rPr lang="en-US" dirty="0"/>
              <a:t>that address social, affective, and motivational factors.</a:t>
            </a:r>
          </a:p>
        </p:txBody>
      </p:sp>
    </p:spTree>
    <p:extLst>
      <p:ext uri="{BB962C8B-B14F-4D97-AF65-F5344CB8AC3E}">
        <p14:creationId xmlns="" xmlns:p14="http://schemas.microsoft.com/office/powerpoint/2010/main" val="1771999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Low Level Repetition</a:t>
            </a:r>
            <a:endParaRPr lang="en-US" dirty="0"/>
          </a:p>
        </p:txBody>
      </p:sp>
      <p:sp>
        <p:nvSpPr>
          <p:cNvPr id="3" name="Slide Number Placeholder 2"/>
          <p:cNvSpPr>
            <a:spLocks noGrp="1"/>
          </p:cNvSpPr>
          <p:nvPr>
            <p:ph type="sldNum" sz="quarter" idx="10"/>
          </p:nvPr>
        </p:nvSpPr>
        <p:spPr/>
        <p:txBody>
          <a:bodyPr/>
          <a:lstStyle/>
          <a:p>
            <a:pPr>
              <a:defRPr/>
            </a:pPr>
            <a:fld id="{C4EBE55D-057B-4277-8E82-B8BA44CDABE3}" type="slidenum">
              <a:rPr lang="en-US" smtClean="0"/>
              <a:pPr>
                <a:defRPr/>
              </a:pPr>
              <a:t>63</a:t>
            </a:fld>
            <a:endParaRPr lang="en-US"/>
          </a:p>
        </p:txBody>
      </p:sp>
      <p:pic>
        <p:nvPicPr>
          <p:cNvPr id="198658" name="Picture 2"/>
          <p:cNvPicPr>
            <a:picLocks noChangeAspect="1" noChangeArrowheads="1"/>
          </p:cNvPicPr>
          <p:nvPr/>
        </p:nvPicPr>
        <p:blipFill>
          <a:blip r:embed="rId2" cstate="print"/>
          <a:srcRect/>
          <a:stretch>
            <a:fillRect/>
          </a:stretch>
        </p:blipFill>
        <p:spPr bwMode="auto">
          <a:xfrm>
            <a:off x="1424407" y="1524000"/>
            <a:ext cx="6184481" cy="5060950"/>
          </a:xfrm>
          <a:prstGeom prst="rect">
            <a:avLst/>
          </a:prstGeom>
          <a:noFill/>
          <a:ln w="9525">
            <a:noFill/>
            <a:miter lim="800000"/>
            <a:headEnd/>
            <a:tailEnd/>
          </a:ln>
          <a:effectLst/>
        </p:spPr>
      </p:pic>
    </p:spTree>
    <p:extLst>
      <p:ext uri="{BB962C8B-B14F-4D97-AF65-F5344CB8AC3E}">
        <p14:creationId xmlns="" xmlns:p14="http://schemas.microsoft.com/office/powerpoint/2010/main" val="1599037777"/>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Repetition?</a:t>
            </a:r>
            <a:endParaRPr lang="en-US" dirty="0"/>
          </a:p>
        </p:txBody>
      </p:sp>
      <p:pic>
        <p:nvPicPr>
          <p:cNvPr id="3" name="Picture 2" descr="peanutsameoldquestions.jpg"/>
          <p:cNvPicPr/>
          <p:nvPr/>
        </p:nvPicPr>
        <p:blipFill>
          <a:blip r:embed="rId2" cstate="print"/>
          <a:stretch>
            <a:fillRect/>
          </a:stretch>
        </p:blipFill>
        <p:spPr>
          <a:xfrm>
            <a:off x="0" y="1981200"/>
            <a:ext cx="8915400" cy="3962400"/>
          </a:xfrm>
          <a:prstGeom prst="rect">
            <a:avLst/>
          </a:prstGeom>
        </p:spPr>
      </p:pic>
    </p:spTree>
    <p:extLst>
      <p:ext uri="{BB962C8B-B14F-4D97-AF65-F5344CB8AC3E}">
        <p14:creationId xmlns="" xmlns:p14="http://schemas.microsoft.com/office/powerpoint/2010/main" val="367662982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01000" cy="987425"/>
          </a:xfrm>
        </p:spPr>
        <p:txBody>
          <a:bodyPr/>
          <a:lstStyle/>
          <a:p>
            <a:pPr algn="ctr"/>
            <a:r>
              <a:rPr lang="en-US" dirty="0" smtClean="0"/>
              <a:t>Can we help too much??</a:t>
            </a:r>
            <a:endParaRPr lang="en-US" dirty="0"/>
          </a:p>
        </p:txBody>
      </p:sp>
      <p:sp>
        <p:nvSpPr>
          <p:cNvPr id="3" name="Slide Number Placeholder 2"/>
          <p:cNvSpPr>
            <a:spLocks noGrp="1"/>
          </p:cNvSpPr>
          <p:nvPr>
            <p:ph type="sldNum" sz="quarter" idx="10"/>
          </p:nvPr>
        </p:nvSpPr>
        <p:spPr/>
        <p:txBody>
          <a:bodyPr/>
          <a:lstStyle/>
          <a:p>
            <a:pPr>
              <a:defRPr/>
            </a:pPr>
            <a:fld id="{C4EBE55D-057B-4277-8E82-B8BA44CDABE3}" type="slidenum">
              <a:rPr lang="en-US" smtClean="0"/>
              <a:pPr>
                <a:defRPr/>
              </a:pPr>
              <a:t>65</a:t>
            </a:fld>
            <a:endParaRPr lang="en-US"/>
          </a:p>
        </p:txBody>
      </p:sp>
      <p:pic>
        <p:nvPicPr>
          <p:cNvPr id="202754" name="Picture 2"/>
          <p:cNvPicPr>
            <a:picLocks noChangeAspect="1" noChangeArrowheads="1"/>
          </p:cNvPicPr>
          <p:nvPr/>
        </p:nvPicPr>
        <p:blipFill>
          <a:blip r:embed="rId2" cstate="print"/>
          <a:srcRect/>
          <a:stretch>
            <a:fillRect/>
          </a:stretch>
        </p:blipFill>
        <p:spPr bwMode="auto">
          <a:xfrm>
            <a:off x="995838" y="1371600"/>
            <a:ext cx="7027388" cy="5243513"/>
          </a:xfrm>
          <a:prstGeom prst="rect">
            <a:avLst/>
          </a:prstGeom>
          <a:noFill/>
          <a:ln w="9525">
            <a:noFill/>
            <a:miter lim="800000"/>
            <a:headEnd/>
            <a:tailEnd/>
          </a:ln>
          <a:effectLst/>
        </p:spPr>
      </p:pic>
    </p:spTree>
    <p:extLst>
      <p:ext uri="{BB962C8B-B14F-4D97-AF65-F5344CB8AC3E}">
        <p14:creationId xmlns="" xmlns:p14="http://schemas.microsoft.com/office/powerpoint/2010/main" val="3339922266"/>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01000" cy="682625"/>
          </a:xfrm>
        </p:spPr>
        <p:txBody>
          <a:bodyPr/>
          <a:lstStyle/>
          <a:p>
            <a:r>
              <a:rPr lang="en-US" dirty="0" smtClean="0"/>
              <a:t>And diverse methods…</a:t>
            </a:r>
            <a:endParaRPr lang="en-US" dirty="0"/>
          </a:p>
        </p:txBody>
      </p:sp>
      <p:sp>
        <p:nvSpPr>
          <p:cNvPr id="3" name="Content Placeholder 2"/>
          <p:cNvSpPr>
            <a:spLocks noGrp="1"/>
          </p:cNvSpPr>
          <p:nvPr>
            <p:ph idx="1"/>
          </p:nvPr>
        </p:nvSpPr>
        <p:spPr>
          <a:xfrm>
            <a:off x="566738" y="1066800"/>
            <a:ext cx="8001000" cy="5638800"/>
          </a:xfrm>
        </p:spPr>
        <p:txBody>
          <a:bodyPr/>
          <a:lstStyle/>
          <a:p>
            <a:pPr marL="0" indent="0">
              <a:buNone/>
            </a:pPr>
            <a:endParaRPr lang="en-US" sz="2800" dirty="0" smtClean="0"/>
          </a:p>
          <a:p>
            <a:pPr marL="0" indent="0">
              <a:buNone/>
            </a:pPr>
            <a:endParaRPr lang="en-US" sz="2800" dirty="0" smtClean="0"/>
          </a:p>
          <a:p>
            <a:pPr marL="0" indent="0">
              <a:buNone/>
            </a:pPr>
            <a:r>
              <a:rPr lang="en-US" sz="2800" dirty="0" smtClean="0"/>
              <a:t>All-encompassing </a:t>
            </a:r>
            <a:r>
              <a:rPr lang="en-US" sz="2800" dirty="0"/>
              <a:t>recommendations that instruction should be entirely</a:t>
            </a:r>
          </a:p>
          <a:p>
            <a:pPr marL="0" indent="0">
              <a:buNone/>
            </a:pPr>
            <a:r>
              <a:rPr lang="en-US" sz="2800" dirty="0"/>
              <a:t>“</a:t>
            </a:r>
            <a:r>
              <a:rPr lang="en-US" sz="2800" dirty="0" smtClean="0"/>
              <a:t>student-centered</a:t>
            </a:r>
            <a:r>
              <a:rPr lang="en-US" sz="2800" dirty="0"/>
              <a:t>” or “</a:t>
            </a:r>
            <a:r>
              <a:rPr lang="en-US" sz="2800" dirty="0" smtClean="0"/>
              <a:t>teacher-directed</a:t>
            </a:r>
            <a:r>
              <a:rPr lang="en-US" sz="2800" dirty="0"/>
              <a:t>” are not supported by research. </a:t>
            </a:r>
            <a:r>
              <a:rPr lang="en-US" sz="2800" dirty="0" smtClean="0"/>
              <a:t>If such </a:t>
            </a:r>
            <a:r>
              <a:rPr lang="en-US" sz="2800" dirty="0"/>
              <a:t>recommendations exist, they should be rescinded. If they are </a:t>
            </a:r>
            <a:r>
              <a:rPr lang="en-US" sz="2800" dirty="0" smtClean="0"/>
              <a:t>being considered</a:t>
            </a:r>
            <a:r>
              <a:rPr lang="en-US" sz="2800" dirty="0"/>
              <a:t>, they should be avoided. High-quality research does </a:t>
            </a:r>
            <a:r>
              <a:rPr lang="en-US" sz="2800" dirty="0" smtClean="0"/>
              <a:t>not support </a:t>
            </a:r>
            <a:r>
              <a:rPr lang="en-US" sz="2800" dirty="0"/>
              <a:t>the exclusive use of either approach.</a:t>
            </a:r>
          </a:p>
        </p:txBody>
      </p:sp>
    </p:spTree>
    <p:extLst>
      <p:ext uri="{BB962C8B-B14F-4D97-AF65-F5344CB8AC3E}">
        <p14:creationId xmlns="" xmlns:p14="http://schemas.microsoft.com/office/powerpoint/2010/main" val="33787322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Core…</a:t>
            </a:r>
            <a:endParaRPr lang="en-US" dirty="0"/>
          </a:p>
        </p:txBody>
      </p:sp>
      <p:sp>
        <p:nvSpPr>
          <p:cNvPr id="3" name="Content Placeholder 2"/>
          <p:cNvSpPr>
            <a:spLocks noGrp="1"/>
          </p:cNvSpPr>
          <p:nvPr>
            <p:ph idx="1"/>
          </p:nvPr>
        </p:nvSpPr>
        <p:spPr/>
        <p:txBody>
          <a:bodyPr/>
          <a:lstStyle/>
          <a:p>
            <a:r>
              <a:rPr lang="en-US" dirty="0"/>
              <a:t>These Standards do not dictate curriculum or teaching methods.</a:t>
            </a:r>
          </a:p>
        </p:txBody>
      </p:sp>
    </p:spTree>
    <p:extLst>
      <p:ext uri="{BB962C8B-B14F-4D97-AF65-F5344CB8AC3E}">
        <p14:creationId xmlns="" xmlns:p14="http://schemas.microsoft.com/office/powerpoint/2010/main" val="33776821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From the Core…</a:t>
            </a:r>
            <a:endParaRPr lang="en-US" dirty="0"/>
          </a:p>
        </p:txBody>
      </p:sp>
      <p:sp>
        <p:nvSpPr>
          <p:cNvPr id="3" name="Content Placeholder 2"/>
          <p:cNvSpPr>
            <a:spLocks noGrp="1"/>
          </p:cNvSpPr>
          <p:nvPr>
            <p:ph idx="1"/>
          </p:nvPr>
        </p:nvSpPr>
        <p:spPr/>
        <p:txBody>
          <a:bodyPr/>
          <a:lstStyle/>
          <a:p>
            <a:r>
              <a:rPr lang="en-US" dirty="0"/>
              <a:t>Learning opportunities will continue to vary across schools </a:t>
            </a:r>
            <a:r>
              <a:rPr lang="en-US" dirty="0" smtClean="0"/>
              <a:t>and school </a:t>
            </a:r>
            <a:r>
              <a:rPr lang="en-US" dirty="0"/>
              <a:t>systems, and educators should make every effort to meet the needs </a:t>
            </a:r>
            <a:r>
              <a:rPr lang="en-US" dirty="0" smtClean="0"/>
              <a:t>of individual </a:t>
            </a:r>
            <a:r>
              <a:rPr lang="en-US" dirty="0"/>
              <a:t>students based on their current </a:t>
            </a:r>
            <a:r>
              <a:rPr lang="en-US" dirty="0" smtClean="0"/>
              <a:t>understanding.</a:t>
            </a:r>
            <a:endParaRPr lang="en-US" dirty="0"/>
          </a:p>
        </p:txBody>
      </p:sp>
    </p:spTree>
    <p:extLst>
      <p:ext uri="{BB962C8B-B14F-4D97-AF65-F5344CB8AC3E}">
        <p14:creationId xmlns="" xmlns:p14="http://schemas.microsoft.com/office/powerpoint/2010/main" val="4133633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the </a:t>
            </a:r>
            <a:r>
              <a:rPr lang="en-US" dirty="0" smtClean="0">
                <a:hlinkClick r:id="rId2" action="ppaction://hlinkfile"/>
              </a:rPr>
              <a:t>starburst problem</a:t>
            </a:r>
            <a:endParaRPr lang="en-US" dirty="0"/>
          </a:p>
        </p:txBody>
      </p:sp>
      <p:sp>
        <p:nvSpPr>
          <p:cNvPr id="3" name="Content Placeholder 2"/>
          <p:cNvSpPr>
            <a:spLocks noGrp="1"/>
          </p:cNvSpPr>
          <p:nvPr>
            <p:ph idx="1"/>
          </p:nvPr>
        </p:nvSpPr>
        <p:spPr/>
        <p:txBody>
          <a:bodyPr/>
          <a:lstStyle/>
          <a:p>
            <a:r>
              <a:rPr lang="en-US" dirty="0" smtClean="0"/>
              <a:t>Multiple entry points</a:t>
            </a:r>
          </a:p>
          <a:p>
            <a:r>
              <a:rPr lang="en-US" dirty="0" smtClean="0"/>
              <a:t>Concrete to abstract</a:t>
            </a:r>
          </a:p>
          <a:p>
            <a:r>
              <a:rPr lang="en-US" dirty="0" smtClean="0"/>
              <a:t>Connections</a:t>
            </a:r>
          </a:p>
          <a:p>
            <a:r>
              <a:rPr lang="en-US" dirty="0" smtClean="0"/>
              <a:t>Old or new??</a:t>
            </a:r>
            <a:endParaRPr lang="en-US" dirty="0"/>
          </a:p>
        </p:txBody>
      </p:sp>
    </p:spTree>
    <p:extLst>
      <p:ext uri="{BB962C8B-B14F-4D97-AF65-F5344CB8AC3E}">
        <p14:creationId xmlns="" xmlns:p14="http://schemas.microsoft.com/office/powerpoint/2010/main" val="2552680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question..</a:t>
            </a:r>
            <a:endParaRPr lang="en-US" dirty="0"/>
          </a:p>
        </p:txBody>
      </p:sp>
      <p:sp>
        <p:nvSpPr>
          <p:cNvPr id="3" name="Content Placeholder 2"/>
          <p:cNvSpPr>
            <a:spLocks noGrp="1"/>
          </p:cNvSpPr>
          <p:nvPr>
            <p:ph idx="1"/>
          </p:nvPr>
        </p:nvSpPr>
        <p:spPr/>
        <p:txBody>
          <a:bodyPr/>
          <a:lstStyle/>
          <a:p>
            <a:r>
              <a:rPr lang="en-US" dirty="0" smtClean="0"/>
              <a:t>Raise your right hand if you know what BFF means….</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Assessment </a:t>
            </a:r>
            <a:br>
              <a:rPr lang="en-US" dirty="0" smtClean="0"/>
            </a:br>
            <a:r>
              <a:rPr lang="en-US" dirty="0" smtClean="0"/>
              <a:t>in the Common Core</a:t>
            </a:r>
            <a:endParaRPr lang="en-US" dirty="0"/>
          </a:p>
        </p:txBody>
      </p:sp>
      <p:sp>
        <p:nvSpPr>
          <p:cNvPr id="3" name="Content Placeholder 2"/>
          <p:cNvSpPr>
            <a:spLocks noGrp="1"/>
          </p:cNvSpPr>
          <p:nvPr>
            <p:ph idx="1"/>
          </p:nvPr>
        </p:nvSpPr>
        <p:spPr>
          <a:xfrm>
            <a:off x="566738" y="1676400"/>
            <a:ext cx="8001000" cy="4648200"/>
          </a:xfrm>
        </p:spPr>
        <p:txBody>
          <a:bodyPr/>
          <a:lstStyle/>
          <a:p>
            <a:pPr>
              <a:spcBef>
                <a:spcPts val="0"/>
              </a:spcBef>
            </a:pPr>
            <a:r>
              <a:rPr lang="en-US" dirty="0"/>
              <a:t>Asking a student to understand </a:t>
            </a:r>
            <a:endParaRPr lang="en-US" dirty="0" smtClean="0"/>
          </a:p>
          <a:p>
            <a:pPr>
              <a:spcBef>
                <a:spcPts val="0"/>
              </a:spcBef>
              <a:buNone/>
            </a:pPr>
            <a:r>
              <a:rPr lang="en-US" dirty="0" smtClean="0"/>
              <a:t>something means asking </a:t>
            </a:r>
            <a:r>
              <a:rPr lang="en-US" dirty="0"/>
              <a:t>a teacher </a:t>
            </a:r>
            <a:r>
              <a:rPr lang="en-US" dirty="0" smtClean="0"/>
              <a:t>to </a:t>
            </a:r>
          </a:p>
          <a:p>
            <a:pPr>
              <a:spcBef>
                <a:spcPts val="0"/>
              </a:spcBef>
              <a:buNone/>
            </a:pPr>
            <a:r>
              <a:rPr lang="en-US" dirty="0" smtClean="0"/>
              <a:t>assess </a:t>
            </a:r>
            <a:r>
              <a:rPr lang="en-US" dirty="0"/>
              <a:t>whether the student </a:t>
            </a:r>
            <a:r>
              <a:rPr lang="en-US" dirty="0" smtClean="0"/>
              <a:t>has</a:t>
            </a:r>
          </a:p>
          <a:p>
            <a:pPr>
              <a:spcBef>
                <a:spcPts val="0"/>
              </a:spcBef>
              <a:buNone/>
            </a:pPr>
            <a:r>
              <a:rPr lang="en-US" dirty="0" smtClean="0"/>
              <a:t>understood </a:t>
            </a:r>
            <a:r>
              <a:rPr lang="en-US" dirty="0"/>
              <a:t>it. </a:t>
            </a:r>
            <a:endParaRPr lang="en-US" dirty="0" smtClean="0"/>
          </a:p>
          <a:p>
            <a:pPr>
              <a:spcBef>
                <a:spcPts val="0"/>
              </a:spcBef>
            </a:pPr>
            <a:r>
              <a:rPr lang="en-US" dirty="0" smtClean="0"/>
              <a:t>The </a:t>
            </a:r>
            <a:r>
              <a:rPr lang="en-US" dirty="0"/>
              <a:t>student who can explain the rule</a:t>
            </a:r>
          </a:p>
          <a:p>
            <a:pPr marL="0" indent="0">
              <a:spcBef>
                <a:spcPts val="0"/>
              </a:spcBef>
              <a:buNone/>
            </a:pPr>
            <a:r>
              <a:rPr lang="en-US" dirty="0"/>
              <a:t>understands the mathematics, and may have a better chance to succeed at a </a:t>
            </a:r>
            <a:r>
              <a:rPr lang="en-US" dirty="0" smtClean="0"/>
              <a:t>less familiar </a:t>
            </a:r>
            <a:r>
              <a:rPr lang="en-US" dirty="0"/>
              <a:t>task such as expanding </a:t>
            </a:r>
            <a:endParaRPr lang="en-US" dirty="0" smtClean="0"/>
          </a:p>
          <a:p>
            <a:pPr marL="0" indent="0">
              <a:spcBef>
                <a:spcPts val="0"/>
              </a:spcBef>
              <a:buNone/>
            </a:pPr>
            <a:r>
              <a:rPr lang="en-US" dirty="0" smtClean="0"/>
              <a:t>(</a:t>
            </a:r>
            <a:r>
              <a:rPr lang="en-US" i="1" dirty="0"/>
              <a:t>a </a:t>
            </a:r>
            <a:r>
              <a:rPr lang="en-US" dirty="0"/>
              <a:t>+ </a:t>
            </a:r>
            <a:r>
              <a:rPr lang="en-US" i="1" dirty="0"/>
              <a:t>b </a:t>
            </a:r>
            <a:r>
              <a:rPr lang="en-US" dirty="0"/>
              <a:t>+ </a:t>
            </a:r>
            <a:r>
              <a:rPr lang="en-US" i="1" dirty="0"/>
              <a:t>c</a:t>
            </a:r>
            <a:r>
              <a:rPr lang="en-US" dirty="0"/>
              <a:t>)(</a:t>
            </a:r>
            <a:r>
              <a:rPr lang="en-US" i="1" dirty="0"/>
              <a:t>x </a:t>
            </a:r>
            <a:r>
              <a:rPr lang="en-US" dirty="0"/>
              <a:t>+ </a:t>
            </a:r>
            <a:r>
              <a:rPr lang="en-US" i="1" dirty="0"/>
              <a:t>y</a:t>
            </a:r>
            <a:r>
              <a:rPr lang="en-US" dirty="0"/>
              <a:t>)</a:t>
            </a:r>
          </a:p>
        </p:txBody>
      </p:sp>
    </p:spTree>
    <p:extLst>
      <p:ext uri="{BB962C8B-B14F-4D97-AF65-F5344CB8AC3E}">
        <p14:creationId xmlns="" xmlns:p14="http://schemas.microsoft.com/office/powerpoint/2010/main" val="8385569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Diverse Assessments?</a:t>
            </a:r>
            <a:endParaRPr lang="en-US" dirty="0"/>
          </a:p>
        </p:txBody>
      </p:sp>
      <p:sp>
        <p:nvSpPr>
          <p:cNvPr id="3" name="Content Placeholder 2"/>
          <p:cNvSpPr>
            <a:spLocks noGrp="1"/>
          </p:cNvSpPr>
          <p:nvPr>
            <p:ph idx="1"/>
          </p:nvPr>
        </p:nvSpPr>
        <p:spPr/>
        <p:txBody>
          <a:bodyPr/>
          <a:lstStyle/>
          <a:p>
            <a:r>
              <a:rPr lang="en-US" sz="3600" dirty="0" smtClean="0"/>
              <a:t>Short Answer (including MC)</a:t>
            </a:r>
          </a:p>
          <a:p>
            <a:r>
              <a:rPr lang="en-US" sz="3600" dirty="0" smtClean="0"/>
              <a:t>Extended Answer</a:t>
            </a:r>
          </a:p>
          <a:p>
            <a:r>
              <a:rPr lang="en-US" sz="3600" dirty="0" smtClean="0"/>
              <a:t>Scaffold Questions</a:t>
            </a:r>
          </a:p>
          <a:p>
            <a:endParaRPr lang="en-US" sz="3600" dirty="0"/>
          </a:p>
          <a:p>
            <a:r>
              <a:rPr lang="en-US" sz="3600" dirty="0" smtClean="0"/>
              <a:t>See </a:t>
            </a:r>
            <a:r>
              <a:rPr lang="en-US" sz="3600" dirty="0" smtClean="0">
                <a:hlinkClick r:id="rId2" action="ppaction://hlinkfile"/>
              </a:rPr>
              <a:t>triangle toothpicks</a:t>
            </a:r>
            <a:endParaRPr lang="en-US" sz="3600" dirty="0" smtClean="0"/>
          </a:p>
          <a:p>
            <a:pPr lvl="1"/>
            <a:r>
              <a:rPr lang="en-US" sz="3200" dirty="0" smtClean="0"/>
              <a:t>From </a:t>
            </a:r>
            <a:r>
              <a:rPr lang="en-US" sz="3200" dirty="0" smtClean="0">
                <a:hlinkClick r:id="rId3"/>
              </a:rPr>
              <a:t>ISBE assessment tasks</a:t>
            </a:r>
            <a:endParaRPr lang="en-US" sz="32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Assessments</a:t>
            </a:r>
            <a:endParaRPr lang="en-US" dirty="0"/>
          </a:p>
        </p:txBody>
      </p:sp>
      <p:sp>
        <p:nvSpPr>
          <p:cNvPr id="3" name="Content Placeholder 2"/>
          <p:cNvSpPr>
            <a:spLocks noGrp="1"/>
          </p:cNvSpPr>
          <p:nvPr>
            <p:ph idx="1"/>
          </p:nvPr>
        </p:nvSpPr>
        <p:spPr>
          <a:xfrm>
            <a:off x="566738" y="1752600"/>
            <a:ext cx="8001000" cy="4572000"/>
          </a:xfrm>
        </p:spPr>
        <p:txBody>
          <a:bodyPr/>
          <a:lstStyle/>
          <a:p>
            <a:r>
              <a:rPr lang="en-US" dirty="0" smtClean="0">
                <a:hlinkClick r:id="rId2"/>
              </a:rPr>
              <a:t>ISAT </a:t>
            </a:r>
            <a:r>
              <a:rPr lang="en-US" dirty="0" smtClean="0"/>
              <a:t> </a:t>
            </a:r>
          </a:p>
          <a:p>
            <a:r>
              <a:rPr lang="en-US" dirty="0" smtClean="0"/>
              <a:t>NAEP questions </a:t>
            </a:r>
            <a:r>
              <a:rPr lang="en-US" sz="1800" dirty="0" smtClean="0">
                <a:hlinkClick r:id="rId3"/>
              </a:rPr>
              <a:t>http://nces.ed.gov/nationsreportcard/itmrlsx/landing.aspx</a:t>
            </a:r>
            <a:r>
              <a:rPr lang="en-US" sz="1800" dirty="0" smtClean="0"/>
              <a:t> </a:t>
            </a:r>
          </a:p>
          <a:p>
            <a:r>
              <a:rPr lang="en-US" dirty="0" smtClean="0"/>
              <a:t>Dare to Compare </a:t>
            </a:r>
            <a:r>
              <a:rPr lang="en-US" sz="2400" dirty="0" smtClean="0">
                <a:hlinkClick r:id="rId4"/>
              </a:rPr>
              <a:t>http://nces.ed.gov/nceskids/eyk/index.asp</a:t>
            </a:r>
            <a:r>
              <a:rPr lang="en-US" sz="2400" dirty="0" smtClean="0"/>
              <a:t> </a:t>
            </a:r>
          </a:p>
          <a:p>
            <a:r>
              <a:rPr lang="en-US" sz="2800" dirty="0" smtClean="0"/>
              <a:t>TIMSS</a:t>
            </a:r>
          </a:p>
          <a:p>
            <a:pPr>
              <a:buNone/>
            </a:pPr>
            <a:r>
              <a:rPr lang="en-US" sz="2800" dirty="0" smtClean="0"/>
              <a:t>    </a:t>
            </a:r>
            <a:r>
              <a:rPr lang="en-US" sz="2400" dirty="0" smtClean="0">
                <a:hlinkClick r:id="rId5"/>
              </a:rPr>
              <a:t>http</a:t>
            </a:r>
            <a:r>
              <a:rPr lang="en-US" sz="2400" dirty="0">
                <a:hlinkClick r:id="rId5"/>
              </a:rPr>
              <a:t>://nces.ed.gov/timss/educators.asp</a:t>
            </a:r>
            <a:r>
              <a:rPr lang="en-US" sz="2400" dirty="0"/>
              <a:t> </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Common Denominators</a:t>
            </a:r>
            <a:endParaRPr lang="en-US" dirty="0"/>
          </a:p>
        </p:txBody>
      </p:sp>
      <p:sp>
        <p:nvSpPr>
          <p:cNvPr id="3" name="Content Placeholder 2"/>
          <p:cNvSpPr>
            <a:spLocks noGrp="1"/>
          </p:cNvSpPr>
          <p:nvPr>
            <p:ph idx="1"/>
          </p:nvPr>
        </p:nvSpPr>
        <p:spPr/>
        <p:txBody>
          <a:bodyPr/>
          <a:lstStyle/>
          <a:p>
            <a:r>
              <a:rPr lang="en-US" dirty="0"/>
              <a:t>1. </a:t>
            </a:r>
            <a:r>
              <a:rPr lang="en-US" dirty="0" smtClean="0"/>
              <a:t>Shift Happens and Need for Shift</a:t>
            </a:r>
          </a:p>
          <a:p>
            <a:r>
              <a:rPr lang="en-US" dirty="0" smtClean="0"/>
              <a:t>2. Focus on Problem Solving</a:t>
            </a:r>
          </a:p>
          <a:p>
            <a:r>
              <a:rPr lang="en-US" dirty="0"/>
              <a:t>3. </a:t>
            </a:r>
            <a:r>
              <a:rPr lang="en-US" dirty="0" smtClean="0"/>
              <a:t>Key </a:t>
            </a:r>
            <a:r>
              <a:rPr lang="en-US" dirty="0"/>
              <a:t>Concepts in Multiple </a:t>
            </a:r>
            <a:r>
              <a:rPr lang="en-US" dirty="0" smtClean="0"/>
              <a:t>Contexts</a:t>
            </a:r>
          </a:p>
          <a:p>
            <a:r>
              <a:rPr lang="en-US" dirty="0" smtClean="0"/>
              <a:t>4. Quality over Quantity</a:t>
            </a:r>
          </a:p>
          <a:p>
            <a:r>
              <a:rPr lang="en-US" dirty="0" smtClean="0"/>
              <a:t>5. Balance</a:t>
            </a:r>
          </a:p>
          <a:p>
            <a:r>
              <a:rPr lang="en-US" dirty="0" smtClean="0"/>
              <a:t>6. Diverse Learners, Methods, and 	  	Assessments</a:t>
            </a:r>
            <a:endParaRPr lang="en-US" dirty="0"/>
          </a:p>
        </p:txBody>
      </p:sp>
    </p:spTree>
    <p:extLst>
      <p:ext uri="{BB962C8B-B14F-4D97-AF65-F5344CB8AC3E}">
        <p14:creationId xmlns="" xmlns:p14="http://schemas.microsoft.com/office/powerpoint/2010/main" val="33768316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Common Core Standards</a:t>
            </a:r>
            <a:endParaRPr lang="en-US" dirty="0"/>
          </a:p>
        </p:txBody>
      </p:sp>
      <p:sp>
        <p:nvSpPr>
          <p:cNvPr id="3" name="Content Placeholder 2"/>
          <p:cNvSpPr>
            <a:spLocks noGrp="1"/>
          </p:cNvSpPr>
          <p:nvPr>
            <p:ph idx="1"/>
          </p:nvPr>
        </p:nvSpPr>
        <p:spPr/>
        <p:txBody>
          <a:bodyPr/>
          <a:lstStyle/>
          <a:p>
            <a:r>
              <a:rPr lang="en-US" dirty="0" smtClean="0"/>
              <a:t>Reinforce current best practices</a:t>
            </a:r>
          </a:p>
          <a:p>
            <a:r>
              <a:rPr lang="en-US" dirty="0" smtClean="0"/>
              <a:t>Represent uniform and common focus</a:t>
            </a:r>
          </a:p>
          <a:p>
            <a:r>
              <a:rPr lang="en-US" dirty="0" smtClean="0"/>
              <a:t>Significant in their development and shared purpose</a:t>
            </a:r>
          </a:p>
          <a:p>
            <a:r>
              <a:rPr lang="en-US" dirty="0" smtClean="0"/>
              <a:t>But maybe not all that ‘new’</a:t>
            </a:r>
          </a:p>
          <a:p>
            <a:r>
              <a:rPr lang="en-US" dirty="0" smtClean="0"/>
              <a:t>A cohesive collection of what </a:t>
            </a:r>
            <a:r>
              <a:rPr lang="en-US" smtClean="0"/>
              <a:t>we already ‘knew</a:t>
            </a:r>
            <a:r>
              <a:rPr lang="en-US" dirty="0" smtClean="0"/>
              <a:t>’</a:t>
            </a:r>
            <a:endParaRPr lang="en-US" dirty="0"/>
          </a:p>
        </p:txBody>
      </p:sp>
    </p:spTree>
    <p:extLst>
      <p:ext uri="{BB962C8B-B14F-4D97-AF65-F5344CB8AC3E}">
        <p14:creationId xmlns="" xmlns:p14="http://schemas.microsoft.com/office/powerpoint/2010/main" val="10113378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Connections</a:t>
            </a:r>
            <a:endParaRPr lang="en-US" dirty="0"/>
          </a:p>
        </p:txBody>
      </p:sp>
      <p:sp>
        <p:nvSpPr>
          <p:cNvPr id="3" name="Content Placeholder 2"/>
          <p:cNvSpPr>
            <a:spLocks noGrp="1"/>
          </p:cNvSpPr>
          <p:nvPr>
            <p:ph idx="1"/>
          </p:nvPr>
        </p:nvSpPr>
        <p:spPr/>
        <p:txBody>
          <a:bodyPr/>
          <a:lstStyle/>
          <a:p>
            <a:r>
              <a:rPr lang="en-US" dirty="0" smtClean="0">
                <a:hlinkClick r:id="rId2" action="ppaction://hlinkfile"/>
              </a:rPr>
              <a:t>See Guide</a:t>
            </a:r>
            <a:endParaRPr lang="en-US" dirty="0"/>
          </a:p>
        </p:txBody>
      </p:sp>
    </p:spTree>
    <p:extLst>
      <p:ext uri="{BB962C8B-B14F-4D97-AF65-F5344CB8AC3E}">
        <p14:creationId xmlns="" xmlns:p14="http://schemas.microsoft.com/office/powerpoint/2010/main" val="1350812644"/>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Related Links</a:t>
            </a:r>
            <a:endParaRPr lang="en-US" dirty="0"/>
          </a:p>
        </p:txBody>
      </p:sp>
      <p:sp>
        <p:nvSpPr>
          <p:cNvPr id="3" name="Content Placeholder 2"/>
          <p:cNvSpPr>
            <a:spLocks noGrp="1"/>
          </p:cNvSpPr>
          <p:nvPr>
            <p:ph idx="1"/>
          </p:nvPr>
        </p:nvSpPr>
        <p:spPr>
          <a:xfrm>
            <a:off x="566738" y="1752600"/>
            <a:ext cx="8001000" cy="4648200"/>
          </a:xfrm>
        </p:spPr>
        <p:txBody>
          <a:bodyPr/>
          <a:lstStyle/>
          <a:p>
            <a:r>
              <a:rPr lang="en-US" dirty="0" smtClean="0"/>
              <a:t>Common Core</a:t>
            </a:r>
          </a:p>
          <a:p>
            <a:pPr marL="0" indent="0">
              <a:buNone/>
            </a:pPr>
            <a:r>
              <a:rPr lang="en-US" sz="2400" dirty="0" smtClean="0">
                <a:hlinkClick r:id="rId2"/>
              </a:rPr>
              <a:t>http://faculty.wiu.edu/JR-Olsen/wiu/common-core/front.html</a:t>
            </a:r>
            <a:r>
              <a:rPr lang="en-US" sz="2400" dirty="0" smtClean="0"/>
              <a:t> </a:t>
            </a:r>
          </a:p>
          <a:p>
            <a:r>
              <a:rPr lang="en-US" dirty="0" smtClean="0"/>
              <a:t>Research and Reports page</a:t>
            </a:r>
          </a:p>
          <a:p>
            <a:pPr marL="0" indent="0">
              <a:buNone/>
            </a:pPr>
            <a:r>
              <a:rPr lang="en-US" sz="2400" dirty="0" smtClean="0">
                <a:hlinkClick r:id="rId3"/>
              </a:rPr>
              <a:t>http://faculty.wiu.edu/JR-Olsen/wiu/research/ed-res-1.htm</a:t>
            </a:r>
            <a:endParaRPr lang="en-US" sz="2400" dirty="0" smtClean="0"/>
          </a:p>
          <a:p>
            <a:r>
              <a:rPr lang="en-US" dirty="0" smtClean="0"/>
              <a:t>ACT and PSAE</a:t>
            </a:r>
          </a:p>
          <a:p>
            <a:pPr marL="0">
              <a:buNone/>
            </a:pPr>
            <a:r>
              <a:rPr lang="en-US" sz="2400" dirty="0" smtClean="0">
                <a:hlinkClick r:id="rId4"/>
              </a:rPr>
              <a:t>http</a:t>
            </a:r>
            <a:r>
              <a:rPr lang="en-US" sz="2400" dirty="0">
                <a:hlinkClick r:id="rId4"/>
              </a:rPr>
              <a:t>://</a:t>
            </a:r>
            <a:r>
              <a:rPr lang="en-US" sz="2400" dirty="0" smtClean="0">
                <a:hlinkClick r:id="rId4"/>
              </a:rPr>
              <a:t>www.wiu.edu/users/mfrrm1/psaewebsitespPracticeMaterials.html</a:t>
            </a:r>
            <a:r>
              <a:rPr lang="en-US" sz="2400" dirty="0" smtClean="0"/>
              <a:t> </a:t>
            </a:r>
            <a:endParaRPr lang="en-US" sz="2400" dirty="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Same old tired questions?</a:t>
            </a:r>
            <a:endParaRPr lang="en-US" dirty="0"/>
          </a:p>
        </p:txBody>
      </p:sp>
      <p:sp>
        <p:nvSpPr>
          <p:cNvPr id="3" name="Slide Number Placeholder 2"/>
          <p:cNvSpPr>
            <a:spLocks noGrp="1"/>
          </p:cNvSpPr>
          <p:nvPr>
            <p:ph type="sldNum" sz="quarter" idx="10"/>
          </p:nvPr>
        </p:nvSpPr>
        <p:spPr/>
        <p:txBody>
          <a:bodyPr/>
          <a:lstStyle/>
          <a:p>
            <a:pPr>
              <a:defRPr/>
            </a:pPr>
            <a:fld id="{C4EBE55D-057B-4277-8E82-B8BA44CDABE3}" type="slidenum">
              <a:rPr lang="en-US" smtClean="0"/>
              <a:pPr>
                <a:defRPr/>
              </a:pPr>
              <a:t>77</a:t>
            </a:fld>
            <a:endParaRPr lang="en-US"/>
          </a:p>
        </p:txBody>
      </p:sp>
      <p:pic>
        <p:nvPicPr>
          <p:cNvPr id="199682" name="Picture 2"/>
          <p:cNvPicPr>
            <a:picLocks noChangeAspect="1" noChangeArrowheads="1"/>
          </p:cNvPicPr>
          <p:nvPr/>
        </p:nvPicPr>
        <p:blipFill>
          <a:blip r:embed="rId2" cstate="print"/>
          <a:srcRect/>
          <a:stretch>
            <a:fillRect/>
          </a:stretch>
        </p:blipFill>
        <p:spPr bwMode="auto">
          <a:xfrm>
            <a:off x="2214563" y="1820863"/>
            <a:ext cx="5095875" cy="4714875"/>
          </a:xfrm>
          <a:prstGeom prst="rect">
            <a:avLst/>
          </a:prstGeom>
          <a:noFill/>
          <a:ln w="9525">
            <a:noFill/>
            <a:miter lim="800000"/>
            <a:headEnd/>
            <a:tailEnd/>
          </a:ln>
          <a:effectLst/>
        </p:spPr>
      </p:pic>
    </p:spTree>
    <p:extLst>
      <p:ext uri="{BB962C8B-B14F-4D97-AF65-F5344CB8AC3E}">
        <p14:creationId xmlns="" xmlns:p14="http://schemas.microsoft.com/office/powerpoint/2010/main" val="139702749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Holiday Challenge</a:t>
            </a:r>
            <a:endParaRPr lang="en-US" dirty="0"/>
          </a:p>
        </p:txBody>
      </p:sp>
      <p:sp>
        <p:nvSpPr>
          <p:cNvPr id="3" name="Content Placeholder 2"/>
          <p:cNvSpPr>
            <a:spLocks noGrp="1"/>
          </p:cNvSpPr>
          <p:nvPr>
            <p:ph idx="1"/>
          </p:nvPr>
        </p:nvSpPr>
        <p:spPr/>
        <p:txBody>
          <a:bodyPr/>
          <a:lstStyle/>
          <a:p>
            <a:r>
              <a:rPr lang="en-US" dirty="0" err="1" smtClean="0">
                <a:hlinkClick r:id="rId2"/>
              </a:rPr>
              <a:t>Regifting</a:t>
            </a:r>
            <a:r>
              <a:rPr lang="en-US" dirty="0" smtClean="0">
                <a:hlinkClick r:id="rId2"/>
              </a:rPr>
              <a:t> Robin Link</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Good Problem</a:t>
            </a:r>
            <a:endParaRPr lang="en-US" dirty="0"/>
          </a:p>
        </p:txBody>
      </p:sp>
      <p:sp>
        <p:nvSpPr>
          <p:cNvPr id="3" name="Content Placeholder 2"/>
          <p:cNvSpPr>
            <a:spLocks noGrp="1"/>
          </p:cNvSpPr>
          <p:nvPr>
            <p:ph idx="1"/>
          </p:nvPr>
        </p:nvSpPr>
        <p:spPr/>
        <p:txBody>
          <a:bodyPr/>
          <a:lstStyle/>
          <a:p>
            <a:r>
              <a:rPr lang="en-US" dirty="0" smtClean="0"/>
              <a:t>One of the common themes continued with the Common core is</a:t>
            </a:r>
          </a:p>
          <a:p>
            <a:r>
              <a:rPr lang="en-US" b="1" dirty="0" smtClean="0"/>
              <a:t>Problem-solving</a:t>
            </a:r>
            <a:r>
              <a:rPr lang="en-US" dirty="0" smtClean="0"/>
              <a:t> and the use of good problems</a:t>
            </a:r>
          </a:p>
          <a:p>
            <a:r>
              <a:rPr lang="en-US" dirty="0" smtClean="0"/>
              <a:t>“Tasks and Talk”</a:t>
            </a:r>
          </a:p>
          <a:p>
            <a:r>
              <a:rPr lang="en-US" dirty="0" smtClean="0"/>
              <a:t>“Work and Words”</a:t>
            </a:r>
            <a:endParaRPr lang="en-US"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sX7RfgankK1D2aTb1thIms"/>
</p:tagLst>
</file>

<file path=ppt/tags/tag2.xml><?xml version="1.0" encoding="utf-8"?>
<p:tagLst xmlns:a="http://schemas.openxmlformats.org/drawingml/2006/main" xmlns:r="http://schemas.openxmlformats.org/officeDocument/2006/relationships" xmlns:p="http://schemas.openxmlformats.org/presentationml/2006/main">
  <p:tag name="DVSHAPEID" val="ffKdiTwXQolEPtvsRC8WFm"/>
</p:tagLst>
</file>

<file path=ppt/tags/tag3.xml><?xml version="1.0" encoding="utf-8"?>
<p:tagLst xmlns:a="http://schemas.openxmlformats.org/drawingml/2006/main" xmlns:r="http://schemas.openxmlformats.org/officeDocument/2006/relationships" xmlns:p="http://schemas.openxmlformats.org/presentationml/2006/main">
  <p:tag name="DVSHAPEID" val="Iza6IxP6JRE8XoA2xkqA6K"/>
</p:tagLst>
</file>

<file path=ppt/tags/tag4.xml><?xml version="1.0" encoding="utf-8"?>
<p:tagLst xmlns:a="http://schemas.openxmlformats.org/drawingml/2006/main" xmlns:r="http://schemas.openxmlformats.org/officeDocument/2006/relationships" xmlns:p="http://schemas.openxmlformats.org/presentationml/2006/main">
  <p:tag name="DVSHAPEID" val="BHUx34Zkr0TTxa3caY8KFu"/>
</p:tagLst>
</file>

<file path=ppt/tags/tag5.xml><?xml version="1.0" encoding="utf-8"?>
<p:tagLst xmlns:a="http://schemas.openxmlformats.org/drawingml/2006/main" xmlns:r="http://schemas.openxmlformats.org/officeDocument/2006/relationships" xmlns:p="http://schemas.openxmlformats.org/presentationml/2006/main">
  <p:tag name="DVSHAPEID" val="ZGv7SP4Nv5fXYtbauL6oqE"/>
</p:tagLst>
</file>

<file path=ppt/tags/tag6.xml><?xml version="1.0" encoding="utf-8"?>
<p:tagLst xmlns:a="http://schemas.openxmlformats.org/drawingml/2006/main" xmlns:r="http://schemas.openxmlformats.org/officeDocument/2006/relationships" xmlns:p="http://schemas.openxmlformats.org/presentationml/2006/main">
  <p:tag name="DVSHAPEID" val="f4RpZl9ssm47Ie2VcafDuN"/>
</p:tagLst>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inked_x0020_on_x0020_Page xmlns="d21dc803-237d-4c68-8692-8d731fd29118">true</Linked_x0020_on_x0020_Page>
    <ParagraphAfterLink xmlns="d21dc803-237d-4c68-8692-8d731fd29118" xsi:nil="true"/>
    <TaxKeywordTaxHTField xmlns="6ce3111e-7420-4802-b50a-75d4e9a0b980">
      <Terms xmlns="http://schemas.microsoft.com/office/infopath/2007/PartnerControls"/>
    </TaxKeywordTaxHTField>
    <Archive_x0020_Date xmlns="6ce3111e-7420-4802-b50a-75d4e9a0b980">2024-01-18T06:00:00+00:00</Archive_x0020_Date>
    <Subgroup xmlns="d21dc803-237d-4c68-8692-8d731fd29118" xsi:nil="true"/>
    <OriginalModifiedDate xmlns="d21dc803-237d-4c68-8692-8d731fd29118" xsi:nil="true"/>
    <Grouping xmlns="d21dc803-237d-4c68-8692-8d731fd29118">common_core</Grouping>
    <Heading xmlns="6ce3111e-7420-4802-b50a-75d4e9a0b980" xsi:nil="true"/>
    <Sort_x0020_Order xmlns="6ce3111e-7420-4802-b50a-75d4e9a0b980">999</Sort_x0020_Order>
    <Year xmlns="d21dc803-237d-4c68-8692-8d731fd29118" xsi:nil="true"/>
    <ParagraphBeforeLink xmlns="d21dc803-237d-4c68-8692-8d731fd29118" xsi:nil="true"/>
    <Archive xmlns="6ce3111e-7420-4802-b50a-75d4e9a0b980">true</Archive>
    <AdditionalPageInfo xmlns="d21dc803-237d-4c68-8692-8d731fd29118" xsi:nil="true"/>
    <PublishingExpirationDate xmlns="http://schemas.microsoft.com/sharepoint/v3" xsi:nil="true"/>
    <Divisions xmlns="4d435f69-8686-490b-bd6d-b153bf22ab50">38</Divisions>
    <PublishingStartDate xmlns="http://schemas.microsoft.com/sharepoint/v3" xsi:nil="true"/>
    <TargetAudience xmlns="6ce3111e-7420-4802-b50a-75d4e9a0b980"/>
    <MediaType xmlns="6ce3111e-7420-4802-b50a-75d4e9a0b980">
      <Value>10</Value>
    </MediaType>
    <DisplayPage xmlns="d21dc803-237d-4c68-8692-8d731fd29118" xsi:nil="true"/>
    <TaxCatchAll xmlns="6ce3111e-7420-4802-b50a-75d4e9a0b980"/>
    <ActiveInactive xmlns="d21dc803-237d-4c68-8692-8d731fd29118">true</ActiveInactive>
    <Subbullet xmlns="d21dc803-237d-4c68-8692-8d731fd29118" xsi:nil="true"/>
    <Subheading xmlns="d21dc803-237d-4c68-8692-8d731fd29118" xsi:nil="true"/>
    <ModifiedBeforeRun xmlns="d21dc803-237d-4c68-8692-8d731fd29118">2016-11-11T23:09:30+00:00</ModifiedBeforeRun>
    <LifetimeViews xmlns="d21dc803-237d-4c68-8692-8d731fd29118">245</LifetimeViews>
    <Language xmlns="d21dc803-237d-4c68-8692-8d731fd2911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2988822C20F24E83D1DD5E4C131AA0" ma:contentTypeVersion="34" ma:contentTypeDescription="Create a new document." ma:contentTypeScope="" ma:versionID="510b8621ca45b380240d45fcf3ee2da5">
  <xsd:schema xmlns:xsd="http://www.w3.org/2001/XMLSchema" xmlns:xs="http://www.w3.org/2001/XMLSchema" xmlns:p="http://schemas.microsoft.com/office/2006/metadata/properties" xmlns:ns1="http://schemas.microsoft.com/sharepoint/v3" xmlns:ns2="6ce3111e-7420-4802-b50a-75d4e9a0b980" xmlns:ns3="d21dc803-237d-4c68-8692-8d731fd29118" xmlns:ns4="4d435f69-8686-490b-bd6d-b153bf22ab50" targetNamespace="http://schemas.microsoft.com/office/2006/metadata/properties" ma:root="true" ma:fieldsID="f5b7d2c1aa74e6ba3f7180c2fcc7e0c0" ns1:_="" ns2:_="" ns3:_="" ns4:_="">
    <xsd:import namespace="http://schemas.microsoft.com/sharepoint/v3"/>
    <xsd:import namespace="6ce3111e-7420-4802-b50a-75d4e9a0b980"/>
    <xsd:import namespace="d21dc803-237d-4c68-8692-8d731fd29118"/>
    <xsd:import namespace="4d435f69-8686-490b-bd6d-b153bf22ab50"/>
    <xsd:element name="properties">
      <xsd:complexType>
        <xsd:sequence>
          <xsd:element name="documentManagement">
            <xsd:complexType>
              <xsd:all>
                <xsd:element ref="ns2:Heading" minOccurs="0"/>
                <xsd:element ref="ns2:Sort_x0020_Order" minOccurs="0"/>
                <xsd:element ref="ns3:DisplayPage" minOccurs="0"/>
                <xsd:element ref="ns3:ParagraphBeforeLink" minOccurs="0"/>
                <xsd:element ref="ns3:ParagraphAfterLink" minOccurs="0"/>
                <xsd:element ref="ns4:Divisions" minOccurs="0"/>
                <xsd:element ref="ns2:TargetAudience" minOccurs="0"/>
                <xsd:element ref="ns2:Archive" minOccurs="0"/>
                <xsd:element ref="ns2:Archive_x0020_Date" minOccurs="0"/>
                <xsd:element ref="ns3:Grouping" minOccurs="0"/>
                <xsd:element ref="ns3:Subgroup" minOccurs="0"/>
                <xsd:element ref="ns3:Linked_x0020_on_x0020_Page" minOccurs="0"/>
                <xsd:element ref="ns3:Year" minOccurs="0"/>
                <xsd:element ref="ns2:MediaType" minOccurs="0"/>
                <xsd:element ref="ns1:PublishingStartDate" minOccurs="0"/>
                <xsd:element ref="ns1:PublishingExpirationDate" minOccurs="0"/>
                <xsd:element ref="ns2:TaxKeywordTaxHTField" minOccurs="0"/>
                <xsd:element ref="ns2:TaxCatchAll" minOccurs="0"/>
                <xsd:element ref="ns3:OriginalModifiedDate" minOccurs="0"/>
                <xsd:element ref="ns3:AdditionalPageInfo" minOccurs="0"/>
                <xsd:element ref="ns2:SharedWithUsers" minOccurs="0"/>
                <xsd:element ref="ns3:ActiveInactive" minOccurs="0"/>
                <xsd:element ref="ns3:Subbullet" minOccurs="0"/>
                <xsd:element ref="ns3:Subheading" minOccurs="0"/>
                <xsd:element ref="ns3:LifetimeViews" minOccurs="0"/>
                <xsd:element ref="ns3:ModifiedBeforeRun" minOccurs="0"/>
                <xsd:element ref="ns3: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e3111e-7420-4802-b50a-75d4e9a0b980" elementFormDefault="qualified">
    <xsd:import namespace="http://schemas.microsoft.com/office/2006/documentManagement/types"/>
    <xsd:import namespace="http://schemas.microsoft.com/office/infopath/2007/PartnerControls"/>
    <xsd:element name="Heading" ma:index="1" nillable="true" ma:displayName="Heading" ma:internalName="Heading">
      <xsd:simpleType>
        <xsd:restriction base="dms:Text">
          <xsd:maxLength value="255"/>
        </xsd:restriction>
      </xsd:simpleType>
    </xsd:element>
    <xsd:element name="Sort_x0020_Order" ma:index="2" nillable="true" ma:displayName="Sort Order" ma:default="999" ma:internalName="Sort_x0020_Order" ma:percentage="FALSE">
      <xsd:simpleType>
        <xsd:restriction base="dms:Number"/>
      </xsd:simpleType>
    </xsd:element>
    <xsd:element name="TargetAudience" ma:index="7" nillable="true" ma:displayName="TargetAudience" ma:list="{5bf691bb-db4f-476f-a3f6-6f31e5686cd3}" ma:internalName="TargetAudience" ma:readOnly="false" ma:showField="Titl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Archive" ma:index="9" nillable="true" ma:displayName="Archive" ma:default="0" ma:indexed="true" ma:internalName="Archive">
      <xsd:simpleType>
        <xsd:restriction base="dms:Boolean"/>
      </xsd:simpleType>
    </xsd:element>
    <xsd:element name="Archive_x0020_Date" ma:index="10" nillable="true" ma:displayName="Archive Date" ma:format="DateOnly" ma:internalName="Archive_x0020_Date">
      <xsd:simpleType>
        <xsd:restriction base="dms:DateTime"/>
      </xsd:simpleType>
    </xsd:element>
    <xsd:element name="MediaType" ma:index="15" nillable="true" ma:displayName="MediaType" ma:list="{bc78f13e-3434-4b26-85f6-c5eb735f129d}" ma:internalName="MediaType" ma:readOnly="false" ma:showField="MediaTyp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38a83e2-3cab-4ab1-90e8-f44282484cb6"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579831f0-4889-4cf1-9c1b-f4e5c0970170}" ma:internalName="TaxCatchAll" ma:showField="CatchAllData"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1dc803-237d-4c68-8692-8d731fd29118" elementFormDefault="qualified">
    <xsd:import namespace="http://schemas.microsoft.com/office/2006/documentManagement/types"/>
    <xsd:import namespace="http://schemas.microsoft.com/office/infopath/2007/PartnerControls"/>
    <xsd:element name="DisplayPage" ma:index="3" nillable="true" ma:displayName="DisplayPage" ma:indexed="true" ma:internalName="DisplayPage">
      <xsd:simpleType>
        <xsd:restriction base="dms:Text">
          <xsd:maxLength value="255"/>
        </xsd:restriction>
      </xsd:simpleType>
    </xsd:element>
    <xsd:element name="ParagraphBeforeLink" ma:index="4" nillable="true" ma:displayName="ParagraphBeforeLink" ma:internalName="ParagraphBeforeLink">
      <xsd:simpleType>
        <xsd:restriction base="dms:Note"/>
      </xsd:simpleType>
    </xsd:element>
    <xsd:element name="ParagraphAfterLink" ma:index="5" nillable="true" ma:displayName="ParagraphAfterLink" ma:internalName="ParagraphAfterLink">
      <xsd:simpleType>
        <xsd:restriction base="dms:Note"/>
      </xsd:simpleType>
    </xsd:element>
    <xsd:element name="Grouping" ma:index="11" nillable="true" ma:displayName="Grouping" ma:indexed="true" ma:internalName="Grouping">
      <xsd:simpleType>
        <xsd:restriction base="dms:Text">
          <xsd:maxLength value="255"/>
        </xsd:restriction>
      </xsd:simpleType>
    </xsd:element>
    <xsd:element name="Subgroup" ma:index="12" nillable="true" ma:displayName="Subgroup" ma:internalName="Subgroup">
      <xsd:simpleType>
        <xsd:restriction base="dms:Text">
          <xsd:maxLength value="255"/>
        </xsd:restriction>
      </xsd:simpleType>
    </xsd:element>
    <xsd:element name="Linked_x0020_on_x0020_Page" ma:index="13" nillable="true" ma:displayName="Linked on Page" ma:default="1" ma:indexed="true" ma:internalName="Linked_x0020_on_x0020_Page">
      <xsd:simpleType>
        <xsd:restriction base="dms:Boolean"/>
      </xsd:simpleType>
    </xsd:element>
    <xsd:element name="Year" ma:index="14" nillable="true" ma:displayName="Year" ma:internalName="Year">
      <xsd:simpleType>
        <xsd:restriction base="dms:Text">
          <xsd:maxLength value="255"/>
        </xsd:restriction>
      </xsd:simpleType>
    </xsd:element>
    <xsd:element name="OriginalModifiedDate" ma:index="27" nillable="true" ma:displayName="OriginalModifiedDate" ma:format="DateOnly" ma:internalName="OriginalModifiedDate">
      <xsd:simpleType>
        <xsd:restriction base="dms:DateTime"/>
      </xsd:simpleType>
    </xsd:element>
    <xsd:element name="AdditionalPageInfo" ma:index="28" nillable="true" ma:displayName="AdditionalPageInfo" ma:internalName="AdditionalPageInfo">
      <xsd:simpleType>
        <xsd:restriction base="dms:Note">
          <xsd:maxLength value="255"/>
        </xsd:restriction>
      </xsd:simpleType>
    </xsd:element>
    <xsd:element name="ActiveInactive" ma:index="30" nillable="true" ma:displayName="Active/Inactive" ma:default="1" ma:internalName="ActiveInactive">
      <xsd:simpleType>
        <xsd:restriction base="dms:Boolean"/>
      </xsd:simpleType>
    </xsd:element>
    <xsd:element name="Subbullet" ma:index="31" nillable="true" ma:displayName="Subbullet" ma:internalName="Subbullet">
      <xsd:simpleType>
        <xsd:restriction base="dms:Note">
          <xsd:maxLength value="255"/>
        </xsd:restriction>
      </xsd:simpleType>
    </xsd:element>
    <xsd:element name="Subheading" ma:index="32" nillable="true" ma:displayName="Subheading" ma:internalName="Subheading">
      <xsd:simpleType>
        <xsd:restriction base="dms:Text">
          <xsd:maxLength value="255"/>
        </xsd:restriction>
      </xsd:simpleType>
    </xsd:element>
    <xsd:element name="LifetimeViews" ma:index="33" nillable="true" ma:displayName="LifetimeViews" ma:internalName="LifetimeViews">
      <xsd:simpleType>
        <xsd:restriction base="dms:Number"/>
      </xsd:simpleType>
    </xsd:element>
    <xsd:element name="ModifiedBeforeRun" ma:index="34" nillable="true" ma:displayName="ModifiedBeforeRun" ma:format="DateOnly" ma:internalName="ModifiedBeforeRun">
      <xsd:simpleType>
        <xsd:restriction base="dms:DateTime"/>
      </xsd:simpleType>
    </xsd:element>
    <xsd:element name="Language" ma:index="35" nillable="true" ma:displayName="Language" ma:format="Dropdown" ma:internalName="Language">
      <xsd:simpleType>
        <xsd:restriction base="dms:Choice">
          <xsd:enumeration value="Albanian"/>
          <xsd:enumeration value="Amharic"/>
          <xsd:enumeration value="Arabic"/>
          <xsd:enumeration value="Assyrian"/>
          <xsd:enumeration value="Bengali"/>
          <xsd:enumeration value="Bosnian"/>
          <xsd:enumeration value="Bulgarian"/>
          <xsd:enumeration value="Burmese"/>
          <xsd:enumeration value="Cambodian"/>
          <xsd:enumeration value="Cantonese"/>
          <xsd:enumeration value="Chinese"/>
          <xsd:enumeration value="Chinese (Simplified)"/>
          <xsd:enumeration value="Chinese (Traditional)"/>
          <xsd:enumeration value="Czech"/>
          <xsd:enumeration value="Farsi"/>
          <xsd:enumeration value="French"/>
          <xsd:enumeration value="German"/>
          <xsd:enumeration value="Greek"/>
          <xsd:enumeration value="Gujarati"/>
          <xsd:enumeration value="Haitian-Creole"/>
          <xsd:enumeration value="Haka Chin"/>
          <xsd:enumeration value="Hindi"/>
          <xsd:enumeration value="Italian"/>
          <xsd:enumeration value="Japanese"/>
          <xsd:enumeration value="Karen"/>
          <xsd:enumeration value="Khmer"/>
          <xsd:enumeration value="Kirundi"/>
          <xsd:enumeration value="Korean"/>
          <xsd:enumeration value="Lao"/>
          <xsd:enumeration value="Lithuanian"/>
          <xsd:enumeration value="Malayalam"/>
          <xsd:enumeration value="Marathi"/>
          <xsd:enumeration value="Mongolian"/>
          <xsd:enumeration value="Nepali"/>
          <xsd:enumeration value="Pashto"/>
          <xsd:enumeration value="Pilipino (Tagalog)"/>
          <xsd:enumeration value="Polish"/>
          <xsd:enumeration value="Portuguese"/>
          <xsd:enumeration value="Punjabi"/>
          <xsd:enumeration value="Romanian"/>
          <xsd:enumeration value="Russian"/>
          <xsd:enumeration value="Serbian"/>
          <xsd:enumeration value="Serbian (Cyrillic)"/>
          <xsd:enumeration value="Serbian (Latin)"/>
          <xsd:enumeration value="Somali"/>
          <xsd:enumeration value="Spanish"/>
          <xsd:enumeration value="Swahili"/>
          <xsd:enumeration value="Tamil"/>
          <xsd:enumeration value="Telugu"/>
          <xsd:enumeration value="Thai"/>
          <xsd:enumeration value="Turkish"/>
          <xsd:enumeration value="Ukrainian"/>
          <xsd:enumeration value="Urdu"/>
          <xsd:enumeration value="Uzbek"/>
          <xsd:enumeration value="Vietnamese"/>
          <xsd:enumeration value="Yoruba"/>
        </xsd:restriction>
      </xsd:simpleType>
    </xsd:element>
  </xsd:schema>
  <xsd:schema xmlns:xsd="http://www.w3.org/2001/XMLSchema" xmlns:xs="http://www.w3.org/2001/XMLSchema" xmlns:dms="http://schemas.microsoft.com/office/2006/documentManagement/types" xmlns:pc="http://schemas.microsoft.com/office/infopath/2007/PartnerControls" targetNamespace="4d435f69-8686-490b-bd6d-b153bf22ab50" elementFormDefault="qualified">
    <xsd:import namespace="http://schemas.microsoft.com/office/2006/documentManagement/types"/>
    <xsd:import namespace="http://schemas.microsoft.com/office/infopath/2007/PartnerControls"/>
    <xsd:element name="Divisions" ma:index="6" nillable="true" ma:displayName="Divisions" ma:indexed="true" ma:list="{28f31edd-5ed1-4c97-b76f-e04153e47842}" ma:internalName="Divisions" ma:showField="Title" ma:web="6ce3111e-7420-4802-b50a-75d4e9a0b980">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39067E-4AC5-4107-A2A3-0F2905ADF3AF}"/>
</file>

<file path=customXml/itemProps2.xml><?xml version="1.0" encoding="utf-8"?>
<ds:datastoreItem xmlns:ds="http://schemas.openxmlformats.org/officeDocument/2006/customXml" ds:itemID="{8821A0D2-6107-4CE6-9C62-FA0DA62F66E7}"/>
</file>

<file path=customXml/itemProps3.xml><?xml version="1.0" encoding="utf-8"?>
<ds:datastoreItem xmlns:ds="http://schemas.openxmlformats.org/officeDocument/2006/customXml" ds:itemID="{811C30F3-8AF9-4617-BDA6-8CEB0BDB33BB}"/>
</file>

<file path=docProps/app.xml><?xml version="1.0" encoding="utf-8"?>
<Properties xmlns="http://schemas.openxmlformats.org/officeDocument/2006/extended-properties" xmlns:vt="http://schemas.openxmlformats.org/officeDocument/2006/docPropsVTypes">
  <Template>Profile</Template>
  <TotalTime>671</TotalTime>
  <Words>2461</Words>
  <Application>Microsoft Office PowerPoint</Application>
  <PresentationFormat>On-screen Show (4:3)</PresentationFormat>
  <Paragraphs>446</Paragraphs>
  <Slides>77</Slides>
  <Notes>7</Notes>
  <HiddenSlides>10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Profile</vt:lpstr>
      <vt:lpstr>Common Denominators within the Common Core</vt:lpstr>
      <vt:lpstr>20th Century Clickers</vt:lpstr>
      <vt:lpstr>Survery says….</vt:lpstr>
      <vt:lpstr>Next question..</vt:lpstr>
      <vt:lpstr>Survery says….</vt:lpstr>
      <vt:lpstr>Another result….</vt:lpstr>
      <vt:lpstr>New question..</vt:lpstr>
      <vt:lpstr>Holiday Challenge</vt:lpstr>
      <vt:lpstr>A Good Problem</vt:lpstr>
      <vt:lpstr>Subtitle for this talk?</vt:lpstr>
      <vt:lpstr>But what about</vt:lpstr>
      <vt:lpstr>There is a lot to learn…</vt:lpstr>
      <vt:lpstr>Goals for today</vt:lpstr>
      <vt:lpstr>But first, some basics….</vt:lpstr>
      <vt:lpstr>and….</vt:lpstr>
      <vt:lpstr>But what about…</vt:lpstr>
      <vt:lpstr>The need for a common denominator…</vt:lpstr>
      <vt:lpstr>Common Denominators</vt:lpstr>
      <vt:lpstr>We need common denominators for the myriad of standards</vt:lpstr>
      <vt:lpstr>And Related Reports</vt:lpstr>
      <vt:lpstr>What are some commonalities?</vt:lpstr>
      <vt:lpstr>Common Denominator 1:</vt:lpstr>
      <vt:lpstr>The need for STEM and the new Global Economy</vt:lpstr>
      <vt:lpstr>The Need for Shift</vt:lpstr>
      <vt:lpstr>ISAT PSAE Trends</vt:lpstr>
      <vt:lpstr>Some Perspective</vt:lpstr>
      <vt:lpstr>Common Core Connection</vt:lpstr>
      <vt:lpstr>Common Denominator 1:</vt:lpstr>
      <vt:lpstr>2.  Focus on Problem Solving</vt:lpstr>
      <vt:lpstr>Students Can Do Basics, ...</vt:lpstr>
      <vt:lpstr>… But Students Cannot Solve Problems</vt:lpstr>
      <vt:lpstr>TIMSS Lesson comparison</vt:lpstr>
      <vt:lpstr>HOTS</vt:lpstr>
      <vt:lpstr>Standards for Mathematical Practice</vt:lpstr>
      <vt:lpstr>Try the Muffin Problem</vt:lpstr>
      <vt:lpstr>Try the Muffin Problem</vt:lpstr>
      <vt:lpstr>Comparing Lessons</vt:lpstr>
      <vt:lpstr>From Glenda Lappan</vt:lpstr>
      <vt:lpstr>Common Core Language</vt:lpstr>
      <vt:lpstr>Engagement</vt:lpstr>
      <vt:lpstr>3.  Key Concepts in Multiple Contexts</vt:lpstr>
      <vt:lpstr>Addition</vt:lpstr>
      <vt:lpstr>Common Core Language</vt:lpstr>
      <vt:lpstr>More from the Core…</vt:lpstr>
      <vt:lpstr>Fraction example</vt:lpstr>
      <vt:lpstr>National Math. Panel</vt:lpstr>
      <vt:lpstr>Videos</vt:lpstr>
      <vt:lpstr>4.  Quality over Quantity</vt:lpstr>
      <vt:lpstr>From Math Panel (2008)</vt:lpstr>
      <vt:lpstr>We must do things differently</vt:lpstr>
      <vt:lpstr>We must do things differently</vt:lpstr>
      <vt:lpstr>Scope and Sequence</vt:lpstr>
      <vt:lpstr>Slide 53</vt:lpstr>
      <vt:lpstr>Slide 54</vt:lpstr>
      <vt:lpstr>Domains by grade</vt:lpstr>
      <vt:lpstr>5. Balance between procedural fluency and conceptual understanding</vt:lpstr>
      <vt:lpstr>From National Mathematics Panel</vt:lpstr>
      <vt:lpstr>Using Connections and Multiple Representations…</vt:lpstr>
      <vt:lpstr>Talking???</vt:lpstr>
      <vt:lpstr>6.  Diverse Learners, Methods, and Assessments</vt:lpstr>
      <vt:lpstr>For ALL Students</vt:lpstr>
      <vt:lpstr>From the Panel…</vt:lpstr>
      <vt:lpstr>Low Level Repetition</vt:lpstr>
      <vt:lpstr>Repetition?</vt:lpstr>
      <vt:lpstr>Can we help too much??</vt:lpstr>
      <vt:lpstr>And diverse methods…</vt:lpstr>
      <vt:lpstr>From the Core…</vt:lpstr>
      <vt:lpstr>More From the Core…</vt:lpstr>
      <vt:lpstr>Try the starburst problem</vt:lpstr>
      <vt:lpstr>Assessment  in the Common Core</vt:lpstr>
      <vt:lpstr>Diverse Assessments?</vt:lpstr>
      <vt:lpstr>Similar Assessments</vt:lpstr>
      <vt:lpstr>Common Denominators</vt:lpstr>
      <vt:lpstr>The “New” Common Core Standards</vt:lpstr>
      <vt:lpstr>Common Connections</vt:lpstr>
      <vt:lpstr>Related Links</vt:lpstr>
      <vt:lpstr>Same old tired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for All</dc:title>
  <dc:creator>Bob Mann</dc:creator>
  <cp:lastModifiedBy>Pat Reisdorf</cp:lastModifiedBy>
  <cp:revision>176</cp:revision>
  <dcterms:created xsi:type="dcterms:W3CDTF">2006-07-10T04:15:41Z</dcterms:created>
  <dcterms:modified xsi:type="dcterms:W3CDTF">2012-09-14T19:22:53Z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0x010100552988822C20F24E83D1DD5E4C131AA0</vt:lpwstr>
  </property>
  <property fmtid="{D5CDD505-2E9C-101B-9397-08002B2CF9AE}" pid="3" name="TaxKeyword">
    <vt:lpwstr/>
  </property>
</Properties>
</file>