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1.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11.xml" ContentType="application/vnd.openxmlformats-officedocument.presentationml.slide+xml"/>
  <Override PartName="/ppt/slides/slide3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Layouts/slideLayout12.xml" ContentType="application/vnd.openxmlformats-officedocument.presentationml.slideLayout+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1.xml" ContentType="application/vnd.openxmlformats-officedocument.presentationml.notesSlide+xml"/>
  <Override PartName="/ppt/notesSlides/notesSlide36.xml" ContentType="application/vnd.openxmlformats-officedocument.presentationml.notesSlide+xml"/>
  <Override PartName="/ppt/notesSlides/notesSlide3.xml" ContentType="application/vnd.openxmlformats-officedocument.presentationml.notesSlide+xml"/>
  <Override PartName="/ppt/notesSlides/notesSlide32.xml" ContentType="application/vnd.openxmlformats-officedocument.presentationml.notesSlide+xml"/>
  <Override PartName="/ppt/notesSlides/notesSlide27.xml" ContentType="application/vnd.openxmlformats-officedocument.presentationml.notesSlide+xml"/>
  <Override PartName="/ppt/notesSlides/notesSlide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8" r:id="rId2"/>
    <p:sldId id="300" r:id="rId3"/>
    <p:sldId id="260" r:id="rId4"/>
    <p:sldId id="276" r:id="rId5"/>
    <p:sldId id="277" r:id="rId6"/>
    <p:sldId id="297" r:id="rId7"/>
    <p:sldId id="312" r:id="rId8"/>
    <p:sldId id="356" r:id="rId9"/>
    <p:sldId id="298" r:id="rId10"/>
    <p:sldId id="302" r:id="rId11"/>
    <p:sldId id="313" r:id="rId12"/>
    <p:sldId id="331" r:id="rId13"/>
    <p:sldId id="351" r:id="rId14"/>
    <p:sldId id="314" r:id="rId15"/>
    <p:sldId id="306" r:id="rId16"/>
    <p:sldId id="283" r:id="rId17"/>
    <p:sldId id="284" r:id="rId18"/>
    <p:sldId id="311" r:id="rId19"/>
    <p:sldId id="357" r:id="rId20"/>
    <p:sldId id="307" r:id="rId21"/>
    <p:sldId id="355" r:id="rId22"/>
    <p:sldId id="309" r:id="rId23"/>
    <p:sldId id="348" r:id="rId24"/>
    <p:sldId id="349" r:id="rId25"/>
    <p:sldId id="334" r:id="rId26"/>
    <p:sldId id="347" r:id="rId27"/>
    <p:sldId id="350" r:id="rId28"/>
    <p:sldId id="280" r:id="rId29"/>
    <p:sldId id="344" r:id="rId30"/>
    <p:sldId id="345" r:id="rId31"/>
    <p:sldId id="294" r:id="rId32"/>
    <p:sldId id="295" r:id="rId33"/>
    <p:sldId id="322" r:id="rId34"/>
    <p:sldId id="321" r:id="rId35"/>
    <p:sldId id="318" r:id="rId36"/>
    <p:sldId id="339" r:id="rId37"/>
    <p:sldId id="343" r:id="rId38"/>
    <p:sldId id="346" r:id="rId39"/>
    <p:sldId id="323" r:id="rId40"/>
    <p:sldId id="324" r:id="rId41"/>
    <p:sldId id="325" r:id="rId42"/>
    <p:sldId id="326" r:id="rId43"/>
    <p:sldId id="353" r:id="rId44"/>
    <p:sldId id="329" r:id="rId45"/>
    <p:sldId id="341" r:id="rId46"/>
    <p:sldId id="342" r:id="rId4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ECAFC"/>
    <a:srgbClr val="0000FF"/>
    <a:srgbClr val="CC00CC"/>
    <a:srgbClr val="9B4A07"/>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24" autoAdjust="0"/>
  </p:normalViewPr>
  <p:slideViewPr>
    <p:cSldViewPr>
      <p:cViewPr>
        <p:scale>
          <a:sx n="46" d="100"/>
          <a:sy n="46" d="100"/>
        </p:scale>
        <p:origin x="-1476" y="-82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E9E1E437-FE5B-4BC4-9000-DC6C9AA92FF5}" type="datetimeFigureOut">
              <a:rPr lang="en-US"/>
              <a:pPr>
                <a:defRPr/>
              </a:pPr>
              <a:t>9/14/2012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pPr>
              <a:defRPr/>
            </a:pPr>
            <a:r>
              <a:rPr lang="en-US"/>
              <a:t>Content contained is licensed under a Creative Commons Attribution-ShareAlike 3.0 Unported License</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D6FF597E-7172-402C-BBB9-FF049C225507}" type="slidenum">
              <a:rPr lang="en-US"/>
              <a:pPr>
                <a:defRPr/>
              </a:pPr>
              <a:t>‹#›</a:t>
            </a:fld>
            <a:endParaRPr lang="en-US"/>
          </a:p>
        </p:txBody>
      </p:sp>
    </p:spTree>
    <p:extLst>
      <p:ext uri="{BB962C8B-B14F-4D97-AF65-F5344CB8AC3E}">
        <p14:creationId xmlns:p14="http://schemas.microsoft.com/office/powerpoint/2010/main" xmlns="" val="13277227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9D96BFB9-892A-4F94-BB19-E0145BF40771}" type="datetimeFigureOut">
              <a:rPr lang="en-US"/>
              <a:pPr>
                <a:defRPr/>
              </a:pPr>
              <a:t>9/14/2012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r>
              <a:rPr lang="en-US"/>
              <a:t>Content contained is licensed under a Creative Commons Attribution-ShareAlike 3.0 Unported License</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5B56B1D1-AAE5-4680-86CE-D52E90C3442B}" type="slidenum">
              <a:rPr lang="en-US"/>
              <a:pPr>
                <a:defRPr/>
              </a:pPr>
              <a:t>‹#›</a:t>
            </a:fld>
            <a:endParaRPr lang="en-US"/>
          </a:p>
        </p:txBody>
      </p:sp>
    </p:spTree>
    <p:extLst>
      <p:ext uri="{BB962C8B-B14F-4D97-AF65-F5344CB8AC3E}">
        <p14:creationId xmlns:p14="http://schemas.microsoft.com/office/powerpoint/2010/main" xmlns="" val="236623544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Connect to </a:t>
            </a:r>
          </a:p>
          <a:p>
            <a:r>
              <a:rPr lang="en-US" dirty="0" smtClean="0"/>
              <a:t>High Expectations</a:t>
            </a:r>
          </a:p>
          <a:p>
            <a:r>
              <a:rPr lang="en-US" dirty="0" smtClean="0"/>
              <a:t>Actively Engaging Students</a:t>
            </a:r>
          </a:p>
          <a:p>
            <a:r>
              <a:rPr lang="en-US" dirty="0" smtClean="0"/>
              <a:t>What is expected in the ELA Standards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a:t>
            </a:r>
            <a:r>
              <a:rPr lang="en-US" baseline="0" dirty="0" smtClean="0"/>
              <a:t> on the following CCS </a:t>
            </a:r>
            <a:r>
              <a:rPr lang="en-US" b="1" baseline="0" dirty="0" smtClean="0"/>
              <a:t>Standards for Mathematical Practice through questions:</a:t>
            </a:r>
          </a:p>
          <a:p>
            <a:r>
              <a:rPr lang="en-US" dirty="0" smtClean="0"/>
              <a:t>MP7: Look for and make use of structure.</a:t>
            </a:r>
          </a:p>
          <a:p>
            <a:r>
              <a:rPr lang="en-US" dirty="0" smtClean="0"/>
              <a:t>MP8:</a:t>
            </a:r>
            <a:r>
              <a:rPr lang="en-US" baseline="0" dirty="0" smtClean="0"/>
              <a:t> Look for and express regularity in repeated reasoning.</a:t>
            </a:r>
          </a:p>
          <a:p>
            <a:endParaRPr lang="en-US" baseline="0" dirty="0" smtClean="0"/>
          </a:p>
          <a:p>
            <a:r>
              <a:rPr lang="en-US" dirty="0" smtClean="0"/>
              <a:t>Focus on the following CCS </a:t>
            </a:r>
            <a:r>
              <a:rPr lang="en-US" b="1" dirty="0" smtClean="0"/>
              <a:t>Math Content Standards </a:t>
            </a:r>
            <a:r>
              <a:rPr lang="en-US" b="0" dirty="0" smtClean="0"/>
              <a:t>through questions &amp; discussion</a:t>
            </a:r>
            <a:r>
              <a:rPr lang="en-US" b="1" dirty="0" smtClean="0"/>
              <a:t>:</a:t>
            </a:r>
            <a:r>
              <a:rPr lang="en-US" b="0" baseline="0" dirty="0" smtClean="0"/>
              <a:t> </a:t>
            </a:r>
          </a:p>
          <a:p>
            <a:r>
              <a:rPr lang="en-US" b="0" dirty="0" smtClean="0"/>
              <a:t>K.CC.2, K.CC.4, K.OA.4, K.G.4</a:t>
            </a:r>
          </a:p>
          <a:p>
            <a:r>
              <a:rPr lang="en-US" b="0" dirty="0" smtClean="0"/>
              <a:t>1.OA.5, 1.OA.6, 1.G.1, 1.MD.3</a:t>
            </a:r>
          </a:p>
          <a:p>
            <a:r>
              <a:rPr lang="en-US" b="0" dirty="0" smtClean="0"/>
              <a:t>2.OA.3,</a:t>
            </a:r>
            <a:r>
              <a:rPr lang="en-US" b="0" baseline="0" dirty="0" smtClean="0"/>
              <a:t> 2.NBT.2, 2.G.1</a:t>
            </a:r>
          </a:p>
          <a:p>
            <a:r>
              <a:rPr lang="en-US" b="0" baseline="0" dirty="0" smtClean="0"/>
              <a:t>3.OA.9, 3.MD.1, 3.G.1, 3.G.2</a:t>
            </a:r>
          </a:p>
          <a:p>
            <a:r>
              <a:rPr lang="en-US" b="0" baseline="0" dirty="0" smtClean="0"/>
              <a:t>4.OA.4, 4.OA.5, 4.MD.5, 4.G</a:t>
            </a:r>
          </a:p>
          <a:p>
            <a:r>
              <a:rPr lang="en-US" b="0" baseline="0" dirty="0" smtClean="0"/>
              <a:t>5.G.3, 5.OA.2</a:t>
            </a:r>
          </a:p>
          <a:p>
            <a:endParaRPr lang="en-US" b="0"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Include</a:t>
            </a:r>
            <a:r>
              <a:rPr lang="en-US" baseline="0" dirty="0" smtClean="0"/>
              <a:t> grade levels &amp; identified standards</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a</a:t>
            </a:r>
            <a:r>
              <a:rPr lang="en-US" baseline="0" dirty="0" smtClean="0"/>
              <a:t> piece of </a:t>
            </a:r>
            <a:r>
              <a:rPr lang="en-US" dirty="0" smtClean="0"/>
              <a:t>Chart Paper labeled “Geometry</a:t>
            </a:r>
            <a:r>
              <a:rPr lang="en-US" baseline="0" dirty="0" smtClean="0"/>
              <a:t> Words”.</a:t>
            </a:r>
          </a:p>
          <a:p>
            <a:r>
              <a:rPr lang="en-US" baseline="0" dirty="0" smtClean="0"/>
              <a:t>Add Square, Triangle, Diagonal</a:t>
            </a:r>
          </a:p>
          <a:p>
            <a:r>
              <a:rPr lang="en-US" baseline="0" dirty="0" smtClean="0"/>
              <a:t>Ask teachers to put two shapes together and discuss.</a:t>
            </a:r>
          </a:p>
          <a:p>
            <a:endParaRPr lang="en-US" baseline="0" dirty="0" smtClean="0"/>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15</a:t>
            </a:fld>
            <a:endParaRPr lang="en-US"/>
          </a:p>
        </p:txBody>
      </p:sp>
    </p:spTree>
    <p:extLst>
      <p:ext uri="{BB962C8B-B14F-4D97-AF65-F5344CB8AC3E}">
        <p14:creationId xmlns:p14="http://schemas.microsoft.com/office/powerpoint/2010/main" xmlns="" val="3707638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a:t>
            </a:r>
          </a:p>
          <a:p>
            <a:r>
              <a:rPr lang="en-US" dirty="0" smtClean="0"/>
              <a:t>Sides that</a:t>
            </a:r>
            <a:r>
              <a:rPr lang="en-US" baseline="0" dirty="0" smtClean="0"/>
              <a:t> touch must be the same length and match exactly.</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16</a:t>
            </a:fld>
            <a:endParaRPr lang="en-US"/>
          </a:p>
        </p:txBody>
      </p:sp>
    </p:spTree>
    <p:extLst>
      <p:ext uri="{BB962C8B-B14F-4D97-AF65-F5344CB8AC3E}">
        <p14:creationId xmlns:p14="http://schemas.microsoft.com/office/powerpoint/2010/main" xmlns="" val="108939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Source: </a:t>
            </a:r>
            <a:r>
              <a:rPr lang="en-US" kern="1400" dirty="0" smtClean="0">
                <a:solidFill>
                  <a:srgbClr val="000000"/>
                </a:solidFill>
                <a:ea typeface="Times New Roman"/>
              </a:rPr>
              <a:t>The Four Triangle Problem, Marilyn Burns Replacement Unit: Math By All Means, by Cheryl </a:t>
            </a:r>
            <a:r>
              <a:rPr lang="en-US" kern="1400" dirty="0" err="1" smtClean="0">
                <a:solidFill>
                  <a:srgbClr val="000000"/>
                </a:solidFill>
                <a:ea typeface="Times New Roman"/>
              </a:rPr>
              <a:t>Rectanus</a:t>
            </a:r>
            <a:r>
              <a:rPr lang="en-US" kern="1400" dirty="0" smtClean="0">
                <a:solidFill>
                  <a:srgbClr val="000000"/>
                </a:solidFill>
                <a:ea typeface="Times New Roman"/>
              </a:rPr>
              <a:t>, Math Solutions Publications, 1994, pp. 16-25</a:t>
            </a:r>
          </a:p>
          <a:p>
            <a:pPr defTabSz="931774">
              <a:defRPr/>
            </a:pPr>
            <a:r>
              <a:rPr lang="en-US" dirty="0" smtClean="0"/>
              <a:t>Rule:</a:t>
            </a:r>
            <a:r>
              <a:rPr lang="en-US" baseline="0" dirty="0" smtClean="0"/>
              <a:t> </a:t>
            </a:r>
            <a:r>
              <a:rPr lang="en-US" dirty="0" smtClean="0"/>
              <a:t>Sides that</a:t>
            </a:r>
            <a:r>
              <a:rPr lang="en-US" baseline="0" dirty="0" smtClean="0"/>
              <a:t> touch must share a common edge</a:t>
            </a:r>
          </a:p>
          <a:p>
            <a:pPr defTabSz="931774">
              <a:defRPr/>
            </a:pPr>
            <a:r>
              <a:rPr lang="en-US" baseline="0" dirty="0" smtClean="0"/>
              <a:t>NOTE:</a:t>
            </a:r>
            <a:r>
              <a:rPr lang="en-US" dirty="0" smtClean="0"/>
              <a:t> Identical shapes can be different colors.</a:t>
            </a:r>
          </a:p>
          <a:p>
            <a:pPr defTabSz="931774">
              <a:defRPr/>
            </a:pPr>
            <a:r>
              <a:rPr lang="en-US" dirty="0" smtClean="0"/>
              <a:t>Visit</a:t>
            </a:r>
            <a:r>
              <a:rPr lang="en-US" baseline="0" dirty="0" smtClean="0"/>
              <a:t> groups and help them find all 14 possible shapes.</a:t>
            </a:r>
            <a:endParaRPr lang="en-US" dirty="0" smtClean="0"/>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17</a:t>
            </a:fld>
            <a:endParaRPr lang="en-US"/>
          </a:p>
        </p:txBody>
      </p:sp>
    </p:spTree>
    <p:extLst>
      <p:ext uri="{BB962C8B-B14F-4D97-AF65-F5344CB8AC3E}">
        <p14:creationId xmlns:p14="http://schemas.microsoft.com/office/powerpoint/2010/main" xmlns="" val="4169473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t>Participants can make posters of their sorts then present their posters and discuss reason for sorts.</a:t>
            </a:r>
          </a:p>
          <a:p>
            <a:pPr lvl="0"/>
            <a:r>
              <a:rPr lang="en-US" sz="1100" dirty="0" smtClean="0"/>
              <a:t>Facilitator should highlight different strategies for sorting and ask for justification.</a:t>
            </a:r>
          </a:p>
          <a:p>
            <a:pPr lvl="0"/>
            <a:endParaRPr lang="en-US" sz="11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18</a:t>
            </a:fld>
            <a:endParaRPr lang="en-US"/>
          </a:p>
        </p:txBody>
      </p:sp>
    </p:spTree>
    <p:extLst>
      <p:ext uri="{BB962C8B-B14F-4D97-AF65-F5344CB8AC3E}">
        <p14:creationId xmlns:p14="http://schemas.microsoft.com/office/powerpoint/2010/main" xmlns="" val="1350829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Have</a:t>
            </a:r>
            <a:r>
              <a:rPr lang="en-US" baseline="0" dirty="0" smtClean="0"/>
              <a:t> teachers take out K-5 Matrix of Cluster Headings and their Content Standards.</a:t>
            </a:r>
          </a:p>
          <a:p>
            <a:pPr defTabSz="931774">
              <a:defRPr/>
            </a:pPr>
            <a:r>
              <a:rPr lang="en-US" baseline="0" dirty="0" smtClean="0"/>
              <a:t>Bring attention to the bold coding on the Matrix.</a:t>
            </a:r>
          </a:p>
          <a:p>
            <a:pPr defTabSz="931774">
              <a:defRPr/>
            </a:pPr>
            <a:r>
              <a:rPr lang="en-US" baseline="0" dirty="0" smtClean="0"/>
              <a:t>Focus in on the geometry standards.</a:t>
            </a:r>
          </a:p>
          <a:p>
            <a:r>
              <a:rPr lang="en-US" dirty="0" smtClean="0"/>
              <a:t>Analyze the Lesson with the grade level content standard in mind.</a:t>
            </a:r>
          </a:p>
          <a:p>
            <a:pPr lvl="0"/>
            <a:r>
              <a:rPr lang="en-US" dirty="0" smtClean="0"/>
              <a:t>Does this lesson focus on the standard(s)? Which grade level geometry standard?</a:t>
            </a:r>
          </a:p>
          <a:p>
            <a:pPr lvl="0"/>
            <a:r>
              <a:rPr lang="en-US" dirty="0" smtClean="0"/>
              <a:t>What would this lesson look like for the grade you teach?</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Pre-Assessment</a:t>
            </a:r>
            <a:r>
              <a:rPr lang="en-US" baseline="0" dirty="0" smtClean="0"/>
              <a:t> &amp; Self-Reflection</a:t>
            </a:r>
          </a:p>
          <a:p>
            <a:r>
              <a:rPr lang="en-US" baseline="0" dirty="0" smtClean="0"/>
              <a:t>Bullets 3 &amp; 4: Learning vs. Teaching</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a:t>
            </a:fld>
            <a:endParaRPr lang="en-US"/>
          </a:p>
        </p:txBody>
      </p:sp>
    </p:spTree>
    <p:extLst>
      <p:ext uri="{BB962C8B-B14F-4D97-AF65-F5344CB8AC3E}">
        <p14:creationId xmlns:p14="http://schemas.microsoft.com/office/powerpoint/2010/main" xmlns="" val="1664042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a domain heading and trace the flow of learning across the grade levels.</a:t>
            </a:r>
          </a:p>
          <a:p>
            <a:r>
              <a:rPr lang="en-US" dirty="0" smtClean="0"/>
              <a:t>What do you notice?</a:t>
            </a:r>
          </a:p>
          <a:p>
            <a:r>
              <a:rPr lang="en-US" dirty="0" smtClean="0"/>
              <a:t>What is most surprising?  No work with fractions until third</a:t>
            </a:r>
            <a:r>
              <a:rPr lang="en-US" baseline="0" dirty="0" smtClean="0"/>
              <a:t> grade?</a:t>
            </a:r>
            <a:endParaRPr lang="en-US" dirty="0" smtClean="0"/>
          </a:p>
          <a:p>
            <a:r>
              <a:rPr lang="en-US" dirty="0" smtClean="0"/>
              <a:t>FOCUS? Teachers</a:t>
            </a:r>
            <a:r>
              <a:rPr lang="en-US" baseline="0" dirty="0" smtClean="0"/>
              <a:t> are not asked to teach everything at every grade level.</a:t>
            </a:r>
          </a:p>
          <a:p>
            <a:r>
              <a:rPr lang="en-US" baseline="0" dirty="0" smtClean="0"/>
              <a:t>We have the time to teach for deep understanding and application.</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20</a:t>
            </a:fld>
            <a:endParaRPr lang="en-US"/>
          </a:p>
        </p:txBody>
      </p:sp>
    </p:spTree>
    <p:extLst>
      <p:ext uri="{BB962C8B-B14F-4D97-AF65-F5344CB8AC3E}">
        <p14:creationId xmlns:p14="http://schemas.microsoft.com/office/powerpoint/2010/main" xmlns="" val="2260436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teachers to read the document:  Key Shifts in CCSS Mathematics from </a:t>
            </a:r>
            <a:r>
              <a:rPr lang="en-US" baseline="0" dirty="0" err="1" smtClean="0"/>
              <a:t>engageNY</a:t>
            </a:r>
            <a:endParaRPr lang="en-US" baseline="0" dirty="0" smtClean="0"/>
          </a:p>
          <a:p>
            <a:r>
              <a:rPr lang="en-US" baseline="0" dirty="0" smtClean="0"/>
              <a:t>Direct teachers to note important aspects.</a:t>
            </a:r>
          </a:p>
          <a:p>
            <a:endParaRPr lang="en-US" baseline="0" dirty="0" smtClean="0"/>
          </a:p>
          <a:p>
            <a:r>
              <a:rPr lang="en-US" baseline="0" dirty="0" smtClean="0"/>
              <a:t>Discuss shifts that happen in the Progressions: </a:t>
            </a:r>
            <a:r>
              <a:rPr lang="en-US" b="1" baseline="0" dirty="0" smtClean="0"/>
              <a:t>Coherence</a:t>
            </a:r>
          </a:p>
          <a:p>
            <a:r>
              <a:rPr lang="en-US" baseline="0" dirty="0" smtClean="0"/>
              <a:t>Discuss the shift needed to make the Mathematical Practices a reality that will result in </a:t>
            </a:r>
            <a:r>
              <a:rPr lang="en-US" b="1" baseline="0" dirty="0" smtClean="0"/>
              <a:t>Deeper Understanding </a:t>
            </a:r>
            <a:r>
              <a:rPr lang="en-US" baseline="0" dirty="0" smtClean="0"/>
              <a:t>through </a:t>
            </a:r>
            <a:r>
              <a:rPr lang="en-US" b="1" baseline="0" dirty="0" smtClean="0"/>
              <a:t>Focus</a:t>
            </a:r>
            <a:r>
              <a:rPr lang="en-US" b="0" baseline="0" dirty="0" smtClean="0"/>
              <a:t> in</a:t>
            </a:r>
            <a:r>
              <a:rPr lang="en-US" baseline="0" dirty="0" smtClean="0"/>
              <a:t> lessons.</a:t>
            </a:r>
          </a:p>
          <a:p>
            <a:r>
              <a:rPr lang="en-US" baseline="0" dirty="0" smtClean="0"/>
              <a:t>Discuss expected </a:t>
            </a:r>
            <a:r>
              <a:rPr lang="en-US" b="1" baseline="0" dirty="0" smtClean="0"/>
              <a:t>Fluencies</a:t>
            </a:r>
            <a:r>
              <a:rPr lang="en-US" baseline="0" dirty="0" smtClean="0"/>
              <a:t> and balance between practice and deep understanding that is discussed in </a:t>
            </a:r>
            <a:r>
              <a:rPr lang="en-US" b="1" baseline="0" dirty="0" smtClean="0"/>
              <a:t>Dual Intensity</a:t>
            </a:r>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21</a:t>
            </a:fld>
            <a:endParaRPr lang="en-US"/>
          </a:p>
        </p:txBody>
      </p:sp>
    </p:spTree>
    <p:extLst>
      <p:ext uri="{BB962C8B-B14F-4D97-AF65-F5344CB8AC3E}">
        <p14:creationId xmlns:p14="http://schemas.microsoft.com/office/powerpoint/2010/main" xmlns="" val="987220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Clothesline is provided,</a:t>
            </a:r>
            <a:r>
              <a:rPr lang="en-US" baseline="0" dirty="0" smtClean="0"/>
              <a:t> with a marked indication of the halfway point of the year, July 2.</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so, use the Special Group Message on the next slide</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anyone</a:t>
            </a:r>
            <a:r>
              <a:rPr lang="en-US" baseline="0" dirty="0" smtClean="0"/>
              <a:t> in the room has a birthday today, use this slide.</a:t>
            </a:r>
          </a:p>
          <a:p>
            <a:r>
              <a:rPr lang="en-US" baseline="0" dirty="0" smtClean="0"/>
              <a:t>Review symbols w/participants</a:t>
            </a:r>
          </a:p>
          <a:p>
            <a:r>
              <a:rPr lang="en-US" baseline="0" dirty="0" smtClean="0"/>
              <a:t>Hippo 	Birdie 	Two Ewes (twice)</a:t>
            </a:r>
          </a:p>
          <a:p>
            <a:r>
              <a:rPr lang="en-US" baseline="0" dirty="0" smtClean="0"/>
              <a:t>Hippo	Birdie	Dear (insert name)</a:t>
            </a:r>
          </a:p>
          <a:p>
            <a:r>
              <a:rPr lang="en-US" baseline="0" dirty="0" smtClean="0"/>
              <a:t>Hippo 	Birdie	Two Ewes</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discussion</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shift in teaching fractions…Let go</a:t>
            </a:r>
            <a:r>
              <a:rPr lang="en-US" baseline="0" dirty="0" smtClean="0"/>
              <a:t> &amp; focus!</a:t>
            </a:r>
          </a:p>
          <a:p>
            <a:r>
              <a:rPr lang="en-US" baseline="0" dirty="0" smtClean="0"/>
              <a:t>Before break we talked about focus &amp; coherence as Key Shifts.</a:t>
            </a:r>
          </a:p>
          <a:p>
            <a:r>
              <a:rPr lang="en-US" baseline="0" dirty="0" smtClean="0"/>
              <a:t>Now we will look at fractions as an example of Focus and Coherence.</a:t>
            </a:r>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28</a:t>
            </a:fld>
            <a:endParaRPr lang="en-US"/>
          </a:p>
        </p:txBody>
      </p:sp>
    </p:spTree>
    <p:extLst>
      <p:ext uri="{BB962C8B-B14F-4D97-AF65-F5344CB8AC3E}">
        <p14:creationId xmlns:p14="http://schemas.microsoft.com/office/powerpoint/2010/main" xmlns="" val="25831057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kern="1400" dirty="0" smtClean="0">
                <a:solidFill>
                  <a:srgbClr val="000000"/>
                </a:solidFill>
                <a:ea typeface="Times New Roman"/>
              </a:rPr>
              <a:t>This activity has been adapted from “The Comparing Game” Marilyn Burns’ Teaching Arithmetic: Lessons for Extending Fractions, Grade 5 (Math Solutions Publications, 2003), pp. 56–63, 145–152.</a:t>
            </a:r>
          </a:p>
          <a:p>
            <a:r>
              <a:rPr lang="en-US" dirty="0" smtClean="0"/>
              <a:t>Ask</a:t>
            </a:r>
            <a:r>
              <a:rPr lang="en-US" baseline="0" dirty="0" smtClean="0"/>
              <a:t> participants to find a shoulder partner.</a:t>
            </a:r>
          </a:p>
          <a:p>
            <a:r>
              <a:rPr lang="en-US" baseline="0" dirty="0" smtClean="0"/>
              <a:t>Distribute one sheet of blank paper and 1 die per pair.</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29</a:t>
            </a:fld>
            <a:endParaRPr lang="en-US"/>
          </a:p>
        </p:txBody>
      </p:sp>
    </p:spTree>
    <p:extLst>
      <p:ext uri="{BB962C8B-B14F-4D97-AF65-F5344CB8AC3E}">
        <p14:creationId xmlns:p14="http://schemas.microsoft.com/office/powerpoint/2010/main" xmlns="" val="28696782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play at least 4 rounds.</a:t>
            </a:r>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30</a:t>
            </a:fld>
            <a:endParaRPr lang="en-US"/>
          </a:p>
        </p:txBody>
      </p:sp>
    </p:spTree>
    <p:extLst>
      <p:ext uri="{BB962C8B-B14F-4D97-AF65-F5344CB8AC3E}">
        <p14:creationId xmlns:p14="http://schemas.microsoft.com/office/powerpoint/2010/main" xmlns="" val="2971151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Have</a:t>
            </a:r>
            <a:r>
              <a:rPr lang="en-US" baseline="0" dirty="0" smtClean="0"/>
              <a:t> teachers share two strategies and compare.</a:t>
            </a:r>
          </a:p>
          <a:p>
            <a:pPr defTabSz="931774">
              <a:defRPr/>
            </a:pPr>
            <a:r>
              <a:rPr lang="en-US" baseline="0" dirty="0" smtClean="0"/>
              <a:t>Ask what strategies kids might have.</a:t>
            </a:r>
          </a:p>
          <a:p>
            <a:r>
              <a:rPr lang="en-US" dirty="0" smtClean="0"/>
              <a:t>Discuss the advantage</a:t>
            </a:r>
            <a:r>
              <a:rPr lang="en-US" baseline="0" dirty="0" smtClean="0"/>
              <a:t> of engaging students in activities that inspire conversations, arguments discourse in math.</a:t>
            </a:r>
          </a:p>
          <a:p>
            <a:r>
              <a:rPr lang="en-US" baseline="0" dirty="0" smtClean="0"/>
              <a:t>Partner work means all students are talking.</a:t>
            </a:r>
          </a:p>
          <a:p>
            <a:r>
              <a:rPr lang="en-US" baseline="0" dirty="0" smtClean="0"/>
              <a:t>MP3</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31</a:t>
            </a:fld>
            <a:endParaRPr lang="en-US"/>
          </a:p>
        </p:txBody>
      </p:sp>
    </p:spTree>
    <p:extLst>
      <p:ext uri="{BB962C8B-B14F-4D97-AF65-F5344CB8AC3E}">
        <p14:creationId xmlns:p14="http://schemas.microsoft.com/office/powerpoint/2010/main" xmlns="" val="112564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a:t>
            </a:fld>
            <a:endParaRPr lang="en-US"/>
          </a:p>
        </p:txBody>
      </p:sp>
    </p:spTree>
    <p:extLst>
      <p:ext uri="{BB962C8B-B14F-4D97-AF65-F5344CB8AC3E}">
        <p14:creationId xmlns:p14="http://schemas.microsoft.com/office/powerpoint/2010/main" xmlns="" val="480088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the content standard for </a:t>
            </a:r>
            <a:r>
              <a:rPr lang="en-US" b="1" dirty="0" smtClean="0"/>
              <a:t>Number &amp; Operations - Fractions </a:t>
            </a:r>
            <a:r>
              <a:rPr lang="en-US" dirty="0" smtClean="0"/>
              <a:t>in grades 3,4,5. </a:t>
            </a:r>
          </a:p>
          <a:p>
            <a:r>
              <a:rPr lang="en-US" dirty="0" smtClean="0"/>
              <a:t>Look at the content standards for K,1,2 for </a:t>
            </a:r>
            <a:r>
              <a:rPr lang="en-US" b="1" dirty="0" smtClean="0"/>
              <a:t>counting, adding and subtracting. </a:t>
            </a:r>
          </a:p>
          <a:p>
            <a:r>
              <a:rPr lang="en-US" dirty="0" smtClean="0"/>
              <a:t>How could you change the game to align to the standards at your grade level?</a:t>
            </a:r>
          </a:p>
          <a:p>
            <a:r>
              <a:rPr lang="en-US" dirty="0" smtClean="0"/>
              <a:t>This activity</a:t>
            </a:r>
            <a:r>
              <a:rPr lang="en-US" baseline="0" dirty="0" smtClean="0"/>
              <a:t> addresses 4.NF.2 </a:t>
            </a:r>
          </a:p>
          <a:p>
            <a:r>
              <a:rPr lang="en-US" baseline="0" dirty="0" smtClean="0"/>
              <a:t>Highlight that games like this one could be used to move towards expected fluencies.</a:t>
            </a:r>
          </a:p>
          <a:p>
            <a:endParaRPr lang="en-US" baseline="0" dirty="0" smtClean="0"/>
          </a:p>
          <a:p>
            <a:r>
              <a:rPr lang="en-US" baseline="0" dirty="0" smtClean="0"/>
              <a:t>Examples of other games with dice:</a:t>
            </a:r>
            <a:endParaRPr lang="en-US" dirty="0" smtClean="0"/>
          </a:p>
          <a:p>
            <a:r>
              <a:rPr lang="en-US" dirty="0" smtClean="0"/>
              <a:t>K-  Roll a dice to start and end counting</a:t>
            </a:r>
          </a:p>
          <a:p>
            <a:r>
              <a:rPr lang="en-US" dirty="0" smtClean="0"/>
              <a:t>1</a:t>
            </a:r>
            <a:r>
              <a:rPr lang="en-US" baseline="30000" dirty="0" smtClean="0"/>
              <a:t>st</a:t>
            </a:r>
            <a:r>
              <a:rPr lang="en-US" dirty="0" smtClean="0"/>
              <a:t>-  Adding one digit and two digit numbers</a:t>
            </a:r>
          </a:p>
          <a:p>
            <a:r>
              <a:rPr lang="en-US" dirty="0" smtClean="0"/>
              <a:t>2</a:t>
            </a:r>
            <a:r>
              <a:rPr lang="en-US" baseline="30000" dirty="0" smtClean="0"/>
              <a:t>nd-</a:t>
            </a:r>
            <a:r>
              <a:rPr lang="en-US" dirty="0" smtClean="0"/>
              <a:t> Add and compare whole numbers</a:t>
            </a:r>
          </a:p>
          <a:p>
            <a:pPr defTabSz="931774">
              <a:defRPr/>
            </a:pPr>
            <a:r>
              <a:rPr lang="en-US" dirty="0" smtClean="0"/>
              <a:t>3</a:t>
            </a:r>
            <a:r>
              <a:rPr lang="en-US" baseline="30000" dirty="0" smtClean="0"/>
              <a:t>rd</a:t>
            </a:r>
            <a:r>
              <a:rPr lang="en-US" dirty="0" smtClean="0"/>
              <a:t>- Compare fractions using the recommended</a:t>
            </a:r>
            <a:r>
              <a:rPr lang="en-US" baseline="0" dirty="0" smtClean="0"/>
              <a:t> denominators of 2,3,4,6,8</a:t>
            </a:r>
          </a:p>
          <a:p>
            <a:r>
              <a:rPr lang="en-US" dirty="0" smtClean="0"/>
              <a:t>4</a:t>
            </a:r>
            <a:r>
              <a:rPr lang="en-US" baseline="30000" dirty="0" smtClean="0"/>
              <a:t>th</a:t>
            </a:r>
            <a:r>
              <a:rPr lang="en-US" dirty="0" smtClean="0"/>
              <a:t> – Add  and compare fractions</a:t>
            </a:r>
          </a:p>
          <a:p>
            <a:r>
              <a:rPr lang="en-US" dirty="0" smtClean="0"/>
              <a:t>5</a:t>
            </a:r>
            <a:r>
              <a:rPr lang="en-US" baseline="30000" dirty="0" smtClean="0"/>
              <a:t>th</a:t>
            </a:r>
            <a:r>
              <a:rPr lang="en-US" dirty="0" smtClean="0"/>
              <a:t>- Multiply and compare fractions</a:t>
            </a:r>
          </a:p>
          <a:p>
            <a:r>
              <a:rPr lang="en-US" dirty="0" smtClean="0"/>
              <a:t>All- use sticker dots to create the exact practice each child needs</a:t>
            </a:r>
          </a:p>
          <a:p>
            <a:endParaRPr lang="en-US" baseline="0" dirty="0" smtClean="0"/>
          </a:p>
          <a:p>
            <a:endParaRPr lang="en-US" dirty="0" smtClean="0"/>
          </a:p>
          <a:p>
            <a:pPr defTabSz="931774">
              <a:defRPr/>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32</a:t>
            </a:fld>
            <a:endParaRPr lang="en-US"/>
          </a:p>
        </p:txBody>
      </p:sp>
    </p:spTree>
    <p:extLst>
      <p:ext uri="{BB962C8B-B14F-4D97-AF65-F5344CB8AC3E}">
        <p14:creationId xmlns:p14="http://schemas.microsoft.com/office/powerpoint/2010/main" xmlns="" val="13163545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0000" lnSpcReduction="20000"/>
          </a:bodyPr>
          <a:lstStyle/>
          <a:p>
            <a:pPr eaLnBrk="1" fontAlgn="auto" hangingPunct="1">
              <a:spcBef>
                <a:spcPts val="0"/>
              </a:spcBef>
              <a:spcAft>
                <a:spcPts val="0"/>
              </a:spcAft>
              <a:defRPr/>
            </a:pPr>
            <a:r>
              <a:rPr lang="en-US" u="sng" dirty="0" smtClean="0"/>
              <a:t>TALKING POINTS</a:t>
            </a:r>
          </a:p>
          <a:p>
            <a:pPr eaLnBrk="1" fontAlgn="auto" hangingPunct="1">
              <a:spcBef>
                <a:spcPts val="0"/>
              </a:spcBef>
              <a:spcAft>
                <a:spcPts val="0"/>
              </a:spcAft>
              <a:defRPr/>
            </a:pPr>
            <a:endParaRPr lang="en-US" u="sng" dirty="0" smtClean="0"/>
          </a:p>
          <a:p>
            <a:pPr eaLnBrk="1" fontAlgn="auto" hangingPunct="1">
              <a:spcBef>
                <a:spcPts val="1800"/>
              </a:spcBef>
              <a:spcAft>
                <a:spcPts val="0"/>
              </a:spcAft>
              <a:buClr>
                <a:srgbClr val="8F23B3"/>
              </a:buClr>
              <a:defRPr/>
            </a:pPr>
            <a:r>
              <a:rPr lang="en-US" dirty="0" smtClean="0"/>
              <a:t>While the Common Core State Standards are a critical first step, they alone will not bring about the instructional changes necessary to improve student achievement and attainment. Creating common assessments grounded in common standards is the logical next step and will ensure the new standards truly reach every classroom</a:t>
            </a:r>
          </a:p>
          <a:p>
            <a:pPr eaLnBrk="1" fontAlgn="auto" hangingPunct="1">
              <a:spcBef>
                <a:spcPts val="1800"/>
              </a:spcBef>
              <a:spcAft>
                <a:spcPts val="0"/>
              </a:spcAft>
              <a:buClr>
                <a:srgbClr val="8F23B3"/>
              </a:buClr>
              <a:defRPr/>
            </a:pPr>
            <a:endParaRPr lang="en-US" dirty="0" smtClean="0"/>
          </a:p>
          <a:p>
            <a:pPr eaLnBrk="1" fontAlgn="auto" hangingPunct="1">
              <a:spcBef>
                <a:spcPts val="1800"/>
              </a:spcBef>
              <a:spcAft>
                <a:spcPts val="0"/>
              </a:spcAft>
              <a:buClr>
                <a:srgbClr val="8F23B3"/>
              </a:buClr>
              <a:defRPr/>
            </a:pPr>
            <a:r>
              <a:rPr lang="en-US" dirty="0" smtClean="0"/>
              <a:t>I think we will all agree that the current system is broken. Every state develops their own assessments and for that reasons our nation’s assessments:</a:t>
            </a:r>
          </a:p>
          <a:p>
            <a:pPr marL="171441" indent="-171441" eaLnBrk="1" fontAlgn="auto" hangingPunct="1">
              <a:spcBef>
                <a:spcPts val="1800"/>
              </a:spcBef>
              <a:spcAft>
                <a:spcPts val="0"/>
              </a:spcAft>
              <a:buClr>
                <a:srgbClr val="8F23B3"/>
              </a:buClr>
              <a:buFontTx/>
              <a:buChar char="-"/>
              <a:defRPr/>
            </a:pPr>
            <a:r>
              <a:rPr lang="en-US" dirty="0" smtClean="0"/>
              <a:t>Are of varying quality and rigor and rarely point toward College- and Career-Readiness. </a:t>
            </a:r>
          </a:p>
          <a:p>
            <a:pPr marL="171441" indent="-171441" eaLnBrk="1" fontAlgn="auto" hangingPunct="1">
              <a:spcBef>
                <a:spcPts val="1800"/>
              </a:spcBef>
              <a:spcAft>
                <a:spcPts val="0"/>
              </a:spcAft>
              <a:buClr>
                <a:srgbClr val="8F23B3"/>
              </a:buClr>
              <a:buFontTx/>
              <a:buChar char="-"/>
              <a:defRPr/>
            </a:pPr>
            <a:r>
              <a:rPr lang="en-US" dirty="0" smtClean="0"/>
              <a:t>Do not provide meaningful, real-time data for our educators, parents and policymakers</a:t>
            </a:r>
          </a:p>
          <a:p>
            <a:pPr marL="171441" indent="-171441" eaLnBrk="1" fontAlgn="auto" hangingPunct="1">
              <a:spcBef>
                <a:spcPts val="1800"/>
              </a:spcBef>
              <a:spcAft>
                <a:spcPts val="0"/>
              </a:spcAft>
              <a:buClr>
                <a:srgbClr val="8F23B3"/>
              </a:buClr>
              <a:buFontTx/>
              <a:buChar char="-"/>
              <a:defRPr/>
            </a:pPr>
            <a:r>
              <a:rPr lang="en-US" dirty="0" smtClean="0"/>
              <a:t>Cannot be compared from state to state, ensuring that students in Mass. And Miss. are receiving the same foundation</a:t>
            </a:r>
          </a:p>
          <a:p>
            <a:pPr marL="171441" indent="-171441" eaLnBrk="1" fontAlgn="auto" hangingPunct="1">
              <a:spcBef>
                <a:spcPts val="1800"/>
              </a:spcBef>
              <a:spcAft>
                <a:spcPts val="0"/>
              </a:spcAft>
              <a:buClr>
                <a:srgbClr val="8F23B3"/>
              </a:buClr>
              <a:buFontTx/>
              <a:buChar char="-"/>
              <a:defRPr/>
            </a:pPr>
            <a:endParaRPr lang="en-US" dirty="0" smtClean="0"/>
          </a:p>
          <a:p>
            <a:pPr eaLnBrk="1" fontAlgn="auto" hangingPunct="1">
              <a:spcBef>
                <a:spcPts val="1800"/>
              </a:spcBef>
              <a:spcAft>
                <a:spcPts val="0"/>
              </a:spcAft>
              <a:buClr>
                <a:srgbClr val="8F23B3"/>
              </a:buClr>
              <a:defRPr/>
            </a:pPr>
            <a:r>
              <a:rPr lang="en-US" dirty="0" smtClean="0"/>
              <a:t>Next generation assessments will:</a:t>
            </a:r>
          </a:p>
          <a:p>
            <a:pPr marL="171441" indent="-171441" eaLnBrk="1" fontAlgn="auto" hangingPunct="1">
              <a:spcBef>
                <a:spcPts val="1800"/>
              </a:spcBef>
              <a:spcAft>
                <a:spcPts val="0"/>
              </a:spcAft>
              <a:buClr>
                <a:srgbClr val="8F23B3"/>
              </a:buClr>
              <a:buFontTx/>
              <a:buChar char="-"/>
              <a:defRPr/>
            </a:pPr>
            <a:r>
              <a:rPr lang="en-US" dirty="0" smtClean="0"/>
              <a:t>Provide a more complete picture of student performance against college- and career-ready expectations</a:t>
            </a:r>
          </a:p>
          <a:p>
            <a:pPr marL="171441" indent="-171441" eaLnBrk="1" fontAlgn="auto" hangingPunct="1">
              <a:spcBef>
                <a:spcPts val="1800"/>
              </a:spcBef>
              <a:spcAft>
                <a:spcPts val="0"/>
              </a:spcAft>
              <a:buClr>
                <a:srgbClr val="8F23B3"/>
              </a:buClr>
              <a:buFontTx/>
              <a:buChar char="-"/>
              <a:defRPr/>
            </a:pPr>
            <a:r>
              <a:rPr lang="en-US" dirty="0" smtClean="0"/>
              <a:t>Use current and future technologies to provide a meaningful assessment and useful data</a:t>
            </a:r>
          </a:p>
          <a:p>
            <a:pPr marL="171441" indent="-171441" eaLnBrk="1" fontAlgn="auto" hangingPunct="1">
              <a:spcBef>
                <a:spcPts val="1800"/>
              </a:spcBef>
              <a:spcAft>
                <a:spcPts val="0"/>
              </a:spcAft>
              <a:buClr>
                <a:srgbClr val="8F23B3"/>
              </a:buClr>
              <a:buFontTx/>
              <a:buChar char="-"/>
              <a:defRPr/>
            </a:pPr>
            <a:r>
              <a:rPr lang="en-US" dirty="0" smtClean="0"/>
              <a:t>Mitigate Challenges associated with mobility—which is a major challenge in education</a:t>
            </a:r>
          </a:p>
          <a:p>
            <a:pPr marL="171441" indent="-171441" eaLnBrk="1" fontAlgn="auto" hangingPunct="1">
              <a:spcBef>
                <a:spcPts val="1800"/>
              </a:spcBef>
              <a:spcAft>
                <a:spcPts val="0"/>
              </a:spcAft>
              <a:buClr>
                <a:srgbClr val="8F23B3"/>
              </a:buClr>
              <a:buFontTx/>
              <a:buChar char="-"/>
              <a:defRPr/>
            </a:pPr>
            <a:endParaRPr lang="en-US" dirty="0" smtClean="0"/>
          </a:p>
          <a:p>
            <a:pPr eaLnBrk="1" fontAlgn="auto" hangingPunct="1">
              <a:spcBef>
                <a:spcPts val="0"/>
              </a:spcBef>
              <a:spcAft>
                <a:spcPts val="1800"/>
              </a:spcAft>
              <a:defRPr/>
            </a:pPr>
            <a:r>
              <a:rPr lang="en-US" dirty="0" smtClean="0"/>
              <a:t>U.S Department of Education set aside $350 million of Race to the Top funding for awards to consortia of states to design and develop common K-12 assessment systems aligned to common, college- and career-ready standards. In Sept. 2010, the U.S. Department of Education awarded grants to the Partnership for Assessment of Readiness for College and Careers (PARCC) and Smarter Balanced Assessment Consortium (SBAC)</a:t>
            </a:r>
          </a:p>
          <a:p>
            <a:pPr marL="171441" indent="-171441" eaLnBrk="1" fontAlgn="auto" hangingPunct="1">
              <a:spcBef>
                <a:spcPts val="1800"/>
              </a:spcBef>
              <a:spcAft>
                <a:spcPts val="0"/>
              </a:spcAft>
              <a:buClr>
                <a:srgbClr val="8F23B3"/>
              </a:buClr>
              <a:buFontTx/>
              <a:buChar char="-"/>
              <a:defRPr/>
            </a:pPr>
            <a:endParaRPr lang="en-US" dirty="0" smtClean="0"/>
          </a:p>
          <a:p>
            <a:pPr marL="171441" indent="-171441" eaLnBrk="1" fontAlgn="auto" hangingPunct="1">
              <a:spcBef>
                <a:spcPts val="1800"/>
              </a:spcBef>
              <a:spcAft>
                <a:spcPts val="0"/>
              </a:spcAft>
              <a:buClr>
                <a:srgbClr val="8F23B3"/>
              </a:buClr>
              <a:buFontTx/>
              <a:buChar char="-"/>
              <a:defRPr/>
            </a:pPr>
            <a:endParaRPr lang="en-US" dirty="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D1F437-78CB-474B-8F77-2F7F2DEB4005}" type="slidenum">
              <a:rPr lang="en-US" smtClean="0"/>
              <a:pPr fontAlgn="base">
                <a:spcBef>
                  <a:spcPct val="0"/>
                </a:spcBef>
                <a:spcAft>
                  <a:spcPct val="0"/>
                </a:spcAft>
              </a:pPr>
              <a:t>33</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eaLnBrk="1" fontAlgn="auto" hangingPunct="1">
              <a:spcBef>
                <a:spcPts val="0"/>
              </a:spcBef>
              <a:spcAft>
                <a:spcPts val="0"/>
              </a:spcAft>
              <a:defRPr/>
            </a:pPr>
            <a:r>
              <a:rPr lang="en-US" u="sng" dirty="0" smtClean="0"/>
              <a:t>TALKING POINTS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Graphic depiction of the assessment </a:t>
            </a:r>
            <a:r>
              <a:rPr lang="en-US" u="sng" dirty="0" smtClean="0"/>
              <a:t>system</a:t>
            </a:r>
            <a:r>
              <a:rPr lang="en-US" dirty="0" smtClean="0"/>
              <a:t>.  The system includes a suite of assessments and tools that, taken together, provide a more complete picture of student mastery of standards and progress throughout the year than is currently available on state assessments.</a:t>
            </a:r>
          </a:p>
          <a:p>
            <a:pPr eaLnBrk="1" fontAlgn="auto" hangingPunct="1">
              <a:spcBef>
                <a:spcPts val="0"/>
              </a:spcBef>
              <a:spcAft>
                <a:spcPts val="0"/>
              </a:spcAft>
              <a:defRPr/>
            </a:pPr>
            <a:endParaRPr lang="en-US" dirty="0" smtClean="0"/>
          </a:p>
          <a:p>
            <a:pPr eaLnBrk="1" hangingPunct="1">
              <a:defRPr/>
            </a:pPr>
            <a:r>
              <a:rPr lang="en-US" b="1" dirty="0" smtClean="0"/>
              <a:t>Considerations Leading to 2 optional assessments: </a:t>
            </a:r>
          </a:p>
          <a:p>
            <a:pPr eaLnBrk="1" hangingPunct="1">
              <a:defRPr/>
            </a:pPr>
            <a:r>
              <a:rPr lang="en-US" dirty="0" smtClean="0"/>
              <a:t>The cost of the assessments</a:t>
            </a:r>
          </a:p>
          <a:p>
            <a:pPr eaLnBrk="1" hangingPunct="1">
              <a:defRPr/>
            </a:pPr>
            <a:r>
              <a:rPr lang="en-US" dirty="0" smtClean="0"/>
              <a:t>Flexibility on when to administer the optional assessments</a:t>
            </a:r>
          </a:p>
          <a:p>
            <a:pPr eaLnBrk="1" hangingPunct="1">
              <a:defRPr/>
            </a:pPr>
            <a:r>
              <a:rPr lang="en-US" dirty="0" smtClean="0"/>
              <a:t>The amount of testing time needed to administer the assessments</a:t>
            </a:r>
          </a:p>
          <a:p>
            <a:pPr eaLnBrk="1" hangingPunct="1">
              <a:defRPr/>
            </a:pPr>
            <a:r>
              <a:rPr lang="en-US" dirty="0" smtClean="0"/>
              <a:t>Possible disruption to school schedules caused by through-course assessment preparation and administration</a:t>
            </a:r>
          </a:p>
          <a:p>
            <a:pPr eaLnBrk="1" hangingPunct="1">
              <a:defRPr/>
            </a:pPr>
            <a:r>
              <a:rPr lang="en-US" dirty="0" smtClean="0"/>
              <a:t>Constraints the distributed design might have on the flexibility of state and local educators to sequence instruction of the CCSS and to implement their own benchmark and formative assessment initiatives</a:t>
            </a:r>
          </a:p>
          <a:p>
            <a:pPr eaLnBrk="1" hangingPunct="1">
              <a:defRPr/>
            </a:pPr>
            <a:endParaRPr lang="en-US" b="1" dirty="0" smtClean="0"/>
          </a:p>
          <a:p>
            <a:pPr eaLnBrk="1" hangingPunct="1">
              <a:defRPr/>
            </a:pPr>
            <a:endParaRPr lang="en-US" b="1" dirty="0" smtClean="0"/>
          </a:p>
          <a:p>
            <a:pPr eaLnBrk="1" hangingPunct="1">
              <a:defRPr/>
            </a:pPr>
            <a:r>
              <a:rPr lang="en-US" b="1" dirty="0" smtClean="0"/>
              <a:t>The PARCC assessment system will:</a:t>
            </a:r>
          </a:p>
          <a:p>
            <a:pPr marL="182870" indent="-182870" eaLnBrk="1" hangingPunct="1">
              <a:spcBef>
                <a:spcPts val="0"/>
              </a:spcBef>
              <a:spcAft>
                <a:spcPts val="1200"/>
              </a:spcAft>
              <a:buFont typeface="Arial" pitchFamily="34" charset="0"/>
              <a:buChar char="•"/>
              <a:defRPr/>
            </a:pPr>
            <a:r>
              <a:rPr lang="en-US" dirty="0" smtClean="0"/>
              <a:t>Reflect the sophisticated knowledge and skills found in the English and math Common Core State Standards</a:t>
            </a:r>
          </a:p>
          <a:p>
            <a:pPr marL="182870" indent="-182870" eaLnBrk="1" hangingPunct="1">
              <a:spcBef>
                <a:spcPts val="0"/>
              </a:spcBef>
              <a:spcAft>
                <a:spcPts val="1200"/>
              </a:spcAft>
              <a:buFont typeface="Arial" pitchFamily="34" charset="0"/>
              <a:buChar char="•"/>
              <a:defRPr/>
            </a:pPr>
            <a:r>
              <a:rPr lang="en-US" dirty="0" smtClean="0"/>
              <a:t>Include a mix of item types (e.g., short answer, richer multiple choice, longer open response, performance-based)</a:t>
            </a:r>
          </a:p>
          <a:p>
            <a:pPr marL="182870" indent="-182870" eaLnBrk="1" hangingPunct="1">
              <a:spcBef>
                <a:spcPts val="0"/>
              </a:spcBef>
              <a:spcAft>
                <a:spcPts val="1200"/>
              </a:spcAft>
              <a:buFont typeface="Arial" pitchFamily="34" charset="0"/>
              <a:buChar char="•"/>
              <a:defRPr/>
            </a:pPr>
            <a:r>
              <a:rPr lang="en-US" dirty="0" smtClean="0"/>
              <a:t>Make significant use of technology</a:t>
            </a:r>
          </a:p>
          <a:p>
            <a:pPr marL="182870" indent="-182870" eaLnBrk="1" hangingPunct="1">
              <a:spcBef>
                <a:spcPts val="0"/>
              </a:spcBef>
              <a:spcAft>
                <a:spcPts val="1200"/>
              </a:spcAft>
              <a:buFont typeface="Arial" pitchFamily="34" charset="0"/>
              <a:buChar char="•"/>
              <a:defRPr/>
            </a:pPr>
            <a:r>
              <a:rPr lang="en-US" dirty="0" smtClean="0"/>
              <a:t>Include testing at key points throughout the year to give teachers, parents and students better information about whether students are on track or need additional support in particular areas</a:t>
            </a:r>
          </a:p>
          <a:p>
            <a:pPr marL="182870" indent="-182870" eaLnBrk="1" hangingPunct="1">
              <a:spcBef>
                <a:spcPts val="0"/>
              </a:spcBef>
              <a:spcAft>
                <a:spcPts val="1200"/>
              </a:spcAft>
              <a:buFont typeface="Arial" pitchFamily="34" charset="0"/>
              <a:buChar char="•"/>
              <a:defRPr/>
            </a:pPr>
            <a:endParaRPr lang="en-US" dirty="0" smtClean="0"/>
          </a:p>
          <a:p>
            <a:pPr marL="182870" indent="-182870" eaLnBrk="1" hangingPunct="1">
              <a:spcBef>
                <a:spcPts val="0"/>
              </a:spcBef>
              <a:spcAft>
                <a:spcPts val="1200"/>
              </a:spcAft>
              <a:buFont typeface="Arial" pitchFamily="34" charset="0"/>
              <a:buChar char="•"/>
              <a:defRPr/>
            </a:pPr>
            <a:r>
              <a:rPr lang="en-US" dirty="0" smtClean="0"/>
              <a:t>Taken together, the PARCC assessment components comprise a comprehensive </a:t>
            </a:r>
            <a:r>
              <a:rPr lang="en-US" u="sng" dirty="0" smtClean="0"/>
              <a:t>system</a:t>
            </a:r>
            <a:r>
              <a:rPr lang="en-US" dirty="0" smtClean="0"/>
              <a:t> of assessments that will provide timely information to teachers throughout the year, and provide students with meaningful information about their progress toward college and career readiness</a:t>
            </a:r>
          </a:p>
        </p:txBody>
      </p:sp>
      <p:sp>
        <p:nvSpPr>
          <p:cNvPr id="47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9CDB36-780A-4E6D-B2DC-6C9359CC7353}" type="slidenum">
              <a:rPr lang="en-US" smtClean="0">
                <a:ea typeface="ＭＳ Ｐゴシック" pitchFamily="34" charset="-128"/>
              </a:rPr>
              <a:pPr fontAlgn="base">
                <a:spcBef>
                  <a:spcPct val="0"/>
                </a:spcBef>
                <a:spcAft>
                  <a:spcPct val="0"/>
                </a:spcAft>
              </a:pPr>
              <a:t>34</a:t>
            </a:fld>
            <a:endParaRPr lang="en-US" smtClean="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720D68-E9EF-4EF2-926E-7F5C76C9BEB1}" type="slidenum">
              <a:rPr lang="en-US" smtClean="0"/>
              <a:pPr fontAlgn="base">
                <a:spcBef>
                  <a:spcPct val="0"/>
                </a:spcBef>
                <a:spcAft>
                  <a:spcPct val="0"/>
                </a:spcAft>
              </a:pPr>
              <a:t>35</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&amp; highlight:</a:t>
            </a:r>
          </a:p>
          <a:p>
            <a:pPr marL="232943" indent="-232943">
              <a:buAutoNum type="arabicParenBoth"/>
            </a:pPr>
            <a:r>
              <a:rPr lang="en-US" dirty="0" smtClean="0"/>
              <a:t>Grants and Awards for</a:t>
            </a:r>
            <a:r>
              <a:rPr lang="en-US" baseline="0" dirty="0" smtClean="0"/>
              <a:t> Math Teachers</a:t>
            </a:r>
          </a:p>
          <a:p>
            <a:pPr marL="232943" indent="-232943"/>
            <a:r>
              <a:rPr lang="en-US" baseline="0" dirty="0" smtClean="0"/>
              <a:t>(2) Recommended Math Resources K-5</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Summary will be added</a:t>
            </a:r>
            <a:endParaRPr lang="en-US"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will be added</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Comments: How important</a:t>
            </a:r>
            <a:r>
              <a:rPr lang="en-US" baseline="0" dirty="0" smtClean="0"/>
              <a:t> a teacher is in the life of a child</a:t>
            </a:r>
          </a:p>
          <a:p>
            <a:r>
              <a:rPr lang="en-US" baseline="0" dirty="0" smtClean="0"/>
              <a:t>(More specific detail will be added as of June 19)</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44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Circle of Life Activity.</a:t>
            </a:r>
          </a:p>
          <a:p>
            <a:pPr defTabSz="931774">
              <a:defRPr/>
            </a:pPr>
            <a:r>
              <a:rPr lang="en-US" b="0" baseline="0" dirty="0" smtClean="0"/>
              <a:t>“</a:t>
            </a:r>
            <a:r>
              <a:rPr lang="en-US" b="0" baseline="0" dirty="0" err="1" smtClean="0"/>
              <a:t>Hakuna</a:t>
            </a:r>
            <a:r>
              <a:rPr lang="en-US" b="0" baseline="0" dirty="0" smtClean="0"/>
              <a:t> </a:t>
            </a:r>
            <a:r>
              <a:rPr lang="en-US" b="0" baseline="0" dirty="0" err="1" smtClean="0"/>
              <a:t>Matata</a:t>
            </a:r>
            <a:r>
              <a:rPr lang="en-US" b="0" baseline="0" dirty="0" smtClean="0"/>
              <a:t>”, in Swahili, </a:t>
            </a:r>
            <a:r>
              <a:rPr lang="en-US" b="0" i="0" baseline="0" dirty="0" smtClean="0"/>
              <a:t>means,</a:t>
            </a:r>
            <a:r>
              <a:rPr lang="en-US" b="0" i="0" dirty="0" smtClean="0"/>
              <a:t> </a:t>
            </a:r>
            <a:r>
              <a:rPr lang="en-US" b="0" dirty="0" smtClean="0"/>
              <a:t>"There are no worries." </a:t>
            </a:r>
          </a:p>
          <a:p>
            <a:r>
              <a:rPr lang="en-US" dirty="0" smtClean="0"/>
              <a:t>Consider</a:t>
            </a:r>
            <a:r>
              <a:rPr lang="en-US" baseline="0" dirty="0" smtClean="0"/>
              <a:t> using </a:t>
            </a:r>
            <a:r>
              <a:rPr lang="en-US" b="1" i="0" baseline="0" dirty="0" err="1" smtClean="0"/>
              <a:t>Hakuna</a:t>
            </a:r>
            <a:r>
              <a:rPr lang="en-US" b="1" i="0" baseline="0" dirty="0" smtClean="0"/>
              <a:t> </a:t>
            </a:r>
            <a:r>
              <a:rPr lang="en-US" b="1" i="0" baseline="0" dirty="0" err="1" smtClean="0"/>
              <a:t>Matata</a:t>
            </a:r>
            <a:r>
              <a:rPr lang="en-US" b="1" i="0" baseline="0" dirty="0" smtClean="0"/>
              <a:t> </a:t>
            </a:r>
            <a:r>
              <a:rPr lang="en-US" baseline="0" dirty="0" smtClean="0"/>
              <a:t>(Music by Elton John, Lyrics by Tim Rice) and/or </a:t>
            </a:r>
            <a:r>
              <a:rPr lang="en-US" b="1" baseline="0" dirty="0" smtClean="0"/>
              <a:t>Circle of Life </a:t>
            </a:r>
            <a:r>
              <a:rPr lang="en-US" baseline="0" dirty="0" smtClean="0"/>
              <a:t>(Music by Elton John, Lyrics by Tim Rice)</a:t>
            </a:r>
          </a:p>
          <a:p>
            <a:r>
              <a:rPr lang="en-US" baseline="0" dirty="0" smtClean="0"/>
              <a:t>Talk about the importance of visual and real world connections in math</a:t>
            </a:r>
          </a:p>
          <a:p>
            <a:endParaRPr lang="en-US" baseline="0" dirty="0" smtClean="0"/>
          </a:p>
          <a:p>
            <a:endParaRPr lang="en-US" b="0" baseline="0" dirty="0" smtClean="0"/>
          </a:p>
          <a:p>
            <a:r>
              <a:rPr lang="en-US" b="0" baseline="0" dirty="0" smtClean="0"/>
              <a:t>“</a:t>
            </a:r>
            <a:r>
              <a:rPr lang="en-US" b="0" baseline="0" dirty="0" err="1" smtClean="0"/>
              <a:t>Hakuna</a:t>
            </a:r>
            <a:r>
              <a:rPr lang="en-US" b="0" baseline="0" dirty="0" smtClean="0"/>
              <a:t> </a:t>
            </a:r>
            <a:r>
              <a:rPr lang="en-US" b="0" baseline="0" dirty="0" err="1" smtClean="0"/>
              <a:t>Matata</a:t>
            </a:r>
            <a:r>
              <a:rPr lang="en-US" b="0" baseline="0" dirty="0" smtClean="0"/>
              <a:t>”, in Swahili, </a:t>
            </a:r>
            <a:r>
              <a:rPr lang="en-US" b="0" i="0" baseline="0" dirty="0" smtClean="0"/>
              <a:t>means,</a:t>
            </a:r>
            <a:r>
              <a:rPr lang="en-US" b="0" i="0" dirty="0" smtClean="0"/>
              <a:t> </a:t>
            </a:r>
            <a:r>
              <a:rPr lang="en-US" b="0" dirty="0" smtClean="0"/>
              <a:t>"There are no worries." </a:t>
            </a:r>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4</a:t>
            </a:fld>
            <a:endParaRPr lang="en-US"/>
          </a:p>
        </p:txBody>
      </p:sp>
    </p:spTree>
    <p:extLst>
      <p:ext uri="{BB962C8B-B14F-4D97-AF65-F5344CB8AC3E}">
        <p14:creationId xmlns:p14="http://schemas.microsoft.com/office/powerpoint/2010/main" xmlns="" val="2011552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a:p>
            <a:pPr defTabSz="931774">
              <a:defRPr/>
            </a:pPr>
            <a:endParaRPr lang="en-US" baseline="0" dirty="0" smtClean="0"/>
          </a:p>
          <a:p>
            <a:endParaRPr lang="en-US" baseline="0" dirty="0" smtClean="0"/>
          </a:p>
          <a:p>
            <a:endParaRPr lang="en-US" baseline="0"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5</a:t>
            </a:fld>
            <a:endParaRPr lang="en-US"/>
          </a:p>
        </p:txBody>
      </p:sp>
    </p:spTree>
    <p:extLst>
      <p:ext uri="{BB962C8B-B14F-4D97-AF65-F5344CB8AC3E}">
        <p14:creationId xmlns:p14="http://schemas.microsoft.com/office/powerpoint/2010/main" xmlns="" val="123898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process to participants.</a:t>
            </a:r>
          </a:p>
          <a:p>
            <a:endParaRPr lang="en-US" baseline="0" dirty="0" smtClean="0"/>
          </a:p>
          <a:p>
            <a:r>
              <a:rPr lang="en-US" baseline="0" dirty="0" smtClean="0"/>
              <a:t>Choose a number to multiply and complete the multiplication tables.  Using the one’s digit, connect the numbers in the repeating pattern.</a:t>
            </a:r>
          </a:p>
          <a:p>
            <a:endParaRPr lang="en-US" baseline="0" dirty="0" smtClean="0"/>
          </a:p>
          <a:p>
            <a:r>
              <a:rPr lang="en-US" baseline="0" dirty="0" smtClean="0"/>
              <a:t>Note:  If this is done on paper, students can make a chart.  With a 10-pt circle, students can use a ruler to connect the numbers to find the pattern.</a:t>
            </a:r>
          </a:p>
          <a:p>
            <a:r>
              <a:rPr lang="en-US" baseline="0" dirty="0" smtClean="0"/>
              <a:t>Example:</a:t>
            </a:r>
          </a:p>
          <a:p>
            <a:r>
              <a:rPr lang="en-US" baseline="0" dirty="0" smtClean="0"/>
              <a:t>Multiply (3) by: 0   1   2   3    4     5     6    7     8     9  10</a:t>
            </a:r>
          </a:p>
          <a:p>
            <a:r>
              <a:rPr lang="en-US" baseline="0" dirty="0" smtClean="0"/>
              <a:t>Solution:          0   3   6   9   12   15   18   21   24  27  30</a:t>
            </a:r>
          </a:p>
          <a:p>
            <a:r>
              <a:rPr lang="en-US" baseline="0" dirty="0" smtClean="0"/>
              <a:t>One’s Digit:      0   3   6   9    2     5     8    1     4    7   0</a:t>
            </a:r>
          </a:p>
          <a:p>
            <a:endParaRPr lang="en-US" baseline="0" dirty="0" smtClean="0"/>
          </a:p>
          <a:p>
            <a:r>
              <a:rPr lang="en-US" baseline="0" dirty="0" smtClean="0"/>
              <a:t>With yarn and a circle of participants (0-9), have the Zero representative start.</a:t>
            </a:r>
          </a:p>
          <a:p>
            <a:r>
              <a:rPr lang="en-US" baseline="0" dirty="0" smtClean="0"/>
              <a:t>Hold the ball of yarn for 0 x n.  While holding a piece of the yarn, toss the ball to the 1 x n participant.  </a:t>
            </a:r>
          </a:p>
          <a:p>
            <a:r>
              <a:rPr lang="en-US" baseline="0" dirty="0" smtClean="0"/>
              <a:t>The 1 x n participant holds a piece of yarn and tosses it to the 2 x n participant.</a:t>
            </a:r>
          </a:p>
          <a:p>
            <a:r>
              <a:rPr lang="en-US" baseline="0" dirty="0" smtClean="0"/>
              <a:t>This process continues until the yarn pattern returns to the Zero representative at 10 x n</a:t>
            </a:r>
          </a:p>
          <a:p>
            <a:endParaRPr lang="en-US" baseline="0" dirty="0" smtClean="0"/>
          </a:p>
          <a:p>
            <a:r>
              <a:rPr lang="en-US" baseline="0" dirty="0" smtClean="0"/>
              <a:t>Participants can decide whether the whole group recites the fact &amp; solution, or if a single participant is responsible for the fact and solution.</a:t>
            </a:r>
          </a:p>
          <a:p>
            <a:endParaRPr lang="en-US" baseline="0" dirty="0" smtClean="0"/>
          </a:p>
          <a:p>
            <a:r>
              <a:rPr lang="en-US" baseline="0" dirty="0" smtClean="0"/>
              <a:t>Yarn should be held taut at ~ 3 ft from the ground.</a:t>
            </a:r>
          </a:p>
          <a:p>
            <a:r>
              <a:rPr lang="en-US" baseline="0" dirty="0" smtClean="0"/>
              <a:t>What happens?</a:t>
            </a:r>
          </a:p>
          <a:p>
            <a:endParaRPr lang="en-US" baseline="0" dirty="0" smtClean="0"/>
          </a:p>
          <a:p>
            <a:r>
              <a:rPr lang="en-US" baseline="0" dirty="0" smtClean="0"/>
              <a:t>Suggest that groups try other numbers.</a:t>
            </a:r>
          </a:p>
          <a:p>
            <a:r>
              <a:rPr lang="en-US" baseline="0" dirty="0" smtClean="0"/>
              <a:t>Does this pattern reappear?</a:t>
            </a:r>
          </a:p>
          <a:p>
            <a:r>
              <a:rPr lang="en-US" baseline="0" dirty="0" smtClean="0"/>
              <a:t>Does everyone in the group get to participate?  Why or why not?</a:t>
            </a:r>
          </a:p>
          <a:p>
            <a:r>
              <a:rPr lang="en-US" baseline="0" dirty="0" smtClean="0"/>
              <a:t>Which number patterns seem to be the most interesting?  Why?</a:t>
            </a:r>
          </a:p>
          <a:p>
            <a:r>
              <a:rPr lang="en-US" baseline="0" dirty="0" smtClean="0"/>
              <a:t>Do multiples or factors of a number follow the same pattern?  Why or Why not?</a:t>
            </a:r>
          </a:p>
          <a:p>
            <a:endParaRPr lang="en-US" baseline="0"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(Continued from previous page)</a:t>
            </a:r>
          </a:p>
          <a:p>
            <a:r>
              <a:rPr lang="en-US" dirty="0" smtClean="0"/>
              <a:t>Focus</a:t>
            </a:r>
            <a:r>
              <a:rPr lang="en-US" baseline="0" dirty="0" smtClean="0"/>
              <a:t> on the following CCS </a:t>
            </a:r>
            <a:r>
              <a:rPr lang="en-US" b="1" baseline="0" dirty="0" smtClean="0"/>
              <a:t>Standards for Mathematical Practice:</a:t>
            </a:r>
          </a:p>
          <a:p>
            <a:r>
              <a:rPr lang="en-US" dirty="0" smtClean="0"/>
              <a:t>MP7: Look for and make use of structure.</a:t>
            </a:r>
          </a:p>
          <a:p>
            <a:r>
              <a:rPr lang="en-US" dirty="0" smtClean="0"/>
              <a:t>MP8:</a:t>
            </a:r>
            <a:r>
              <a:rPr lang="en-US" baseline="0" dirty="0" smtClean="0"/>
              <a:t> Look for and express regularity in repeated reasoning.</a:t>
            </a:r>
          </a:p>
          <a:p>
            <a:endParaRPr lang="en-US" baseline="0" dirty="0" smtClean="0"/>
          </a:p>
          <a:p>
            <a:r>
              <a:rPr lang="en-US" dirty="0" smtClean="0"/>
              <a:t>Focus on the following CCS </a:t>
            </a:r>
            <a:r>
              <a:rPr lang="en-US" b="1" dirty="0" smtClean="0"/>
              <a:t>Math Content Standards </a:t>
            </a:r>
            <a:r>
              <a:rPr lang="en-US" b="0" dirty="0" smtClean="0"/>
              <a:t>through questions &amp; discussion</a:t>
            </a:r>
            <a:r>
              <a:rPr lang="en-US" b="1" dirty="0" smtClean="0"/>
              <a:t>:</a:t>
            </a:r>
            <a:r>
              <a:rPr lang="en-US" b="0" baseline="0" dirty="0" smtClean="0"/>
              <a:t> </a:t>
            </a:r>
          </a:p>
          <a:p>
            <a:r>
              <a:rPr lang="en-US" b="0" dirty="0" smtClean="0"/>
              <a:t>K.CC.2, K.CC.4, K.OA.4, K.G.4</a:t>
            </a:r>
          </a:p>
          <a:p>
            <a:r>
              <a:rPr lang="en-US" b="0" dirty="0" smtClean="0"/>
              <a:t>1.OA.5, 1.OA.6, 1.G.1, 1.MD.3</a:t>
            </a:r>
          </a:p>
          <a:p>
            <a:r>
              <a:rPr lang="en-US" b="0" dirty="0" smtClean="0"/>
              <a:t>2.OA.3,</a:t>
            </a:r>
            <a:r>
              <a:rPr lang="en-US" b="0" baseline="0" dirty="0" smtClean="0"/>
              <a:t> 2.NBT.2, 2.G.1</a:t>
            </a:r>
          </a:p>
          <a:p>
            <a:r>
              <a:rPr lang="en-US" b="0" baseline="0" dirty="0" smtClean="0"/>
              <a:t>3.OA.9, 3.MD.1, 3.G.1, 3.G.2</a:t>
            </a:r>
          </a:p>
          <a:p>
            <a:r>
              <a:rPr lang="en-US" b="0" baseline="0" dirty="0" smtClean="0"/>
              <a:t>4.OA.4, 4.OA.5, 4.MD.5, 4.G</a:t>
            </a:r>
          </a:p>
          <a:p>
            <a:r>
              <a:rPr lang="en-US" b="0" baseline="0" dirty="0" smtClean="0"/>
              <a:t>5.G.3, 5.OA.2</a:t>
            </a:r>
          </a:p>
          <a:p>
            <a:endParaRPr lang="en-US" b="0" baseline="0" dirty="0" smtClean="0"/>
          </a:p>
          <a:p>
            <a:endParaRPr lang="en-US" b="0" baseline="0" dirty="0" smtClean="0"/>
          </a:p>
          <a:p>
            <a:r>
              <a:rPr lang="en-US" b="0" baseline="0" dirty="0" smtClean="0"/>
              <a:t> </a:t>
            </a:r>
            <a:endParaRPr lang="en-US" b="0" dirty="0" smtClean="0"/>
          </a:p>
          <a:p>
            <a:endParaRPr lang="en-US" b="0"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 based on room</a:t>
            </a:r>
            <a:r>
              <a:rPr lang="en-US" baseline="0" dirty="0" smtClean="0"/>
              <a:t> configuration</a:t>
            </a:r>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u="sng" dirty="0" smtClean="0">
                <a:solidFill>
                  <a:srgbClr val="0000FF"/>
                </a:solidFill>
              </a:rPr>
              <a:t>http://www.wordle.net</a:t>
            </a:r>
          </a:p>
          <a:p>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Content contained is licensed under a Creative Commons Attribution-ShareAlike 3.0 Unported License</a:t>
            </a:r>
            <a:endParaRPr lang="en-US"/>
          </a:p>
        </p:txBody>
      </p:sp>
      <p:sp>
        <p:nvSpPr>
          <p:cNvPr id="5" name="Slide Number Placeholder 4"/>
          <p:cNvSpPr>
            <a:spLocks noGrp="1"/>
          </p:cNvSpPr>
          <p:nvPr>
            <p:ph type="sldNum" sz="quarter" idx="11"/>
          </p:nvPr>
        </p:nvSpPr>
        <p:spPr/>
        <p:txBody>
          <a:bodyPr/>
          <a:lstStyle/>
          <a:p>
            <a:pPr>
              <a:defRPr/>
            </a:pPr>
            <a:fld id="{5B56B1D1-AAE5-4680-86CE-D52E90C3442B}" type="slidenum">
              <a:rPr lang="en-US" smtClean="0"/>
              <a:pPr>
                <a:defRPr/>
              </a:pPr>
              <a:t>9</a:t>
            </a:fld>
            <a:endParaRPr lang="en-US"/>
          </a:p>
        </p:txBody>
      </p:sp>
    </p:spTree>
    <p:extLst>
      <p:ext uri="{BB962C8B-B14F-4D97-AF65-F5344CB8AC3E}">
        <p14:creationId xmlns:p14="http://schemas.microsoft.com/office/powerpoint/2010/main" xmlns="" val="329368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lvl1pPr>
              <a:defRPr sz="4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4D38F68-7823-4F37-BF0B-ED7929981F7C}" type="datetime1">
              <a:rPr lang="en-US"/>
              <a:pPr>
                <a:defRPr/>
              </a:pPr>
              <a:t>9/14/2012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BB396925-7421-4568-8A71-728EF3E056D3}" type="slidenum">
              <a:rPr lang="en-US"/>
              <a:pPr>
                <a:defRPr/>
              </a:pPr>
              <a:t>‹#›</a:t>
            </a:fld>
            <a:endParaRPr lang="en-US"/>
          </a:p>
        </p:txBody>
      </p:sp>
    </p:spTree>
    <p:extLst>
      <p:ext uri="{BB962C8B-B14F-4D97-AF65-F5344CB8AC3E}">
        <p14:creationId xmlns:p14="http://schemas.microsoft.com/office/powerpoint/2010/main" xmlns="" val="280143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133600"/>
            <a:ext cx="8229600" cy="403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8D6C89-E4C9-4A58-ADFA-D578CB3C718B}" type="datetime1">
              <a:rPr lang="en-US"/>
              <a:pPr>
                <a:defRPr/>
              </a:pPr>
              <a:t>9/14/2012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12DF99BE-BC22-4F52-A800-DEC082CF6B0B}" type="slidenum">
              <a:rPr lang="en-US"/>
              <a:pPr>
                <a:defRPr/>
              </a:pPr>
              <a:t>‹#›</a:t>
            </a:fld>
            <a:endParaRPr lang="en-US"/>
          </a:p>
        </p:txBody>
      </p:sp>
    </p:spTree>
    <p:extLst>
      <p:ext uri="{BB962C8B-B14F-4D97-AF65-F5344CB8AC3E}">
        <p14:creationId xmlns:p14="http://schemas.microsoft.com/office/powerpoint/2010/main" xmlns="" val="137965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287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287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8CD36F-E916-4941-9F70-87C7EB0A5D1E}" type="datetime1">
              <a:rPr lang="en-US"/>
              <a:pPr>
                <a:defRPr/>
              </a:pPr>
              <a:t>9/14/2012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8B093A5D-9DA9-4B25-8899-A6CF4EEA63FE}" type="slidenum">
              <a:rPr lang="en-US"/>
              <a:pPr>
                <a:defRPr/>
              </a:pPr>
              <a:t>‹#›</a:t>
            </a:fld>
            <a:endParaRPr lang="en-US"/>
          </a:p>
        </p:txBody>
      </p:sp>
    </p:spTree>
    <p:extLst>
      <p:ext uri="{BB962C8B-B14F-4D97-AF65-F5344CB8AC3E}">
        <p14:creationId xmlns:p14="http://schemas.microsoft.com/office/powerpoint/2010/main" xmlns="" val="26729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3" name="Slide Number Placeholder 4"/>
          <p:cNvSpPr>
            <a:spLocks noGrp="1"/>
          </p:cNvSpPr>
          <p:nvPr>
            <p:ph type="sldNum" sz="quarter" idx="10"/>
          </p:nvPr>
        </p:nvSpPr>
        <p:spPr/>
        <p:txBody>
          <a:bodyPr/>
          <a:lstStyle>
            <a:lvl1pPr>
              <a:defRPr/>
            </a:lvl1pPr>
          </a:lstStyle>
          <a:p>
            <a:pPr>
              <a:defRPr/>
            </a:pPr>
            <a:fld id="{6A651A55-A592-45A2-8307-A7EF042C3E1E}"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752600"/>
            <a:ext cx="8229600" cy="4114800"/>
          </a:xfrm>
          <a:prstGeom prst="rect">
            <a:avLst/>
          </a:prstGeom>
        </p:spPr>
        <p:txBody>
          <a:bodyPr lIns="89879" tIns="44940" rIns="89879" bIns="44940"/>
          <a:lstStyle>
            <a:lvl3pPr marL="898796" indent="174766">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6"/>
          <p:cNvSpPr>
            <a:spLocks noGrp="1"/>
          </p:cNvSpPr>
          <p:nvPr>
            <p:ph type="title"/>
          </p:nvPr>
        </p:nvSpPr>
        <p:spPr>
          <a:xfrm>
            <a:off x="2819400" y="0"/>
            <a:ext cx="6324600" cy="1219200"/>
          </a:xfrm>
          <a:prstGeom prst="rect">
            <a:avLst/>
          </a:prstGeom>
        </p:spPr>
        <p:txBody>
          <a:bodyPr lIns="89879" tIns="44940" rIns="89879" bIns="44940" anchor="ctr"/>
          <a:lstStyle>
            <a:lvl1pPr marL="168524" indent="0" algn="l">
              <a:defRPr sz="2800"/>
            </a:lvl1pPr>
          </a:lstStyle>
          <a:p>
            <a:r>
              <a:rPr lang="en-US" dirty="0" smtClean="0"/>
              <a:t>Click to edit Master title style</a:t>
            </a:r>
            <a:endParaRPr lang="en-US" dirty="0"/>
          </a:p>
        </p:txBody>
      </p:sp>
      <p:sp>
        <p:nvSpPr>
          <p:cNvPr id="10" name="Text Placeholder 6"/>
          <p:cNvSpPr>
            <a:spLocks noGrp="1"/>
          </p:cNvSpPr>
          <p:nvPr>
            <p:ph type="body" sz="quarter" idx="14"/>
          </p:nvPr>
        </p:nvSpPr>
        <p:spPr>
          <a:xfrm>
            <a:off x="762002" y="6553200"/>
            <a:ext cx="3810000" cy="304800"/>
          </a:xfrm>
          <a:prstGeom prst="rect">
            <a:avLst/>
          </a:prstGeom>
        </p:spPr>
        <p:txBody>
          <a:bodyPr lIns="89879" tIns="44940" rIns="89879" bIns="44940"/>
          <a:lstStyle>
            <a:lvl1pPr>
              <a:buNone/>
              <a:defRPr sz="1200" b="1" i="1"/>
            </a:lvl1pPr>
          </a:lstStyle>
          <a:p>
            <a:pPr lvl="0"/>
            <a:r>
              <a:rPr lang="en-US" dirty="0" smtClean="0"/>
              <a:t>Click to edit Master text styles</a:t>
            </a:r>
          </a:p>
        </p:txBody>
      </p:sp>
      <p:sp>
        <p:nvSpPr>
          <p:cNvPr id="5" name="Slide Number Placeholder 2"/>
          <p:cNvSpPr>
            <a:spLocks noGrp="1"/>
          </p:cNvSpPr>
          <p:nvPr>
            <p:ph type="sldNum" sz="quarter" idx="15"/>
          </p:nvPr>
        </p:nvSpPr>
        <p:spPr/>
        <p:txBody>
          <a:bodyPr/>
          <a:lstStyle>
            <a:lvl1pPr>
              <a:defRPr>
                <a:solidFill>
                  <a:schemeClr val="tx1"/>
                </a:solidFill>
              </a:defRPr>
            </a:lvl1pPr>
          </a:lstStyle>
          <a:p>
            <a:pPr>
              <a:defRPr/>
            </a:pPr>
            <a:fld id="{BA7AF59B-A0DE-4EEE-8DAB-3D9A362A56C7}" type="slidenum">
              <a:rPr lang="en-US"/>
              <a:pPr>
                <a:defRPr/>
              </a:pPr>
              <a:t>‹#›</a:t>
            </a:fld>
            <a:endParaRPr lang="en-US" dirty="0"/>
          </a:p>
        </p:txBody>
      </p:sp>
    </p:spTree>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D7A680-BA1D-410D-9346-57644FFA77F5}" type="datetime1">
              <a:rPr lang="en-US"/>
              <a:pPr>
                <a:defRPr/>
              </a:pPr>
              <a:t>9/14/2012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C81AFF38-68CC-40E3-8880-D64CDCEAFDEC}" type="slidenum">
              <a:rPr lang="en-US"/>
              <a:pPr>
                <a:defRPr/>
              </a:pPr>
              <a:t>‹#›</a:t>
            </a:fld>
            <a:endParaRPr lang="en-US"/>
          </a:p>
        </p:txBody>
      </p:sp>
    </p:spTree>
    <p:extLst>
      <p:ext uri="{BB962C8B-B14F-4D97-AF65-F5344CB8AC3E}">
        <p14:creationId xmlns:p14="http://schemas.microsoft.com/office/powerpoint/2010/main" xmlns="" val="364968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BFBE91-1A7C-4523-92F0-61EEB05165BD}" type="datetime1">
              <a:rPr lang="en-US"/>
              <a:pPr>
                <a:defRPr/>
              </a:pPr>
              <a:t>9/14/2012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12"/>
          </p:nvPr>
        </p:nvSpPr>
        <p:spPr/>
        <p:txBody>
          <a:bodyPr/>
          <a:lstStyle>
            <a:lvl1pPr>
              <a:defRPr/>
            </a:lvl1pPr>
          </a:lstStyle>
          <a:p>
            <a:pPr>
              <a:defRPr/>
            </a:pPr>
            <a:fld id="{38F4938A-9AC4-45D2-A17F-375E3990DB12}" type="slidenum">
              <a:rPr lang="en-US"/>
              <a:pPr>
                <a:defRPr/>
              </a:pPr>
              <a:t>‹#›</a:t>
            </a:fld>
            <a:endParaRPr lang="en-US"/>
          </a:p>
        </p:txBody>
      </p:sp>
    </p:spTree>
    <p:extLst>
      <p:ext uri="{BB962C8B-B14F-4D97-AF65-F5344CB8AC3E}">
        <p14:creationId xmlns:p14="http://schemas.microsoft.com/office/powerpoint/2010/main" xmlns="" val="372619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30F465D6-B0DA-42B8-8EA9-5376AD5E2CF6}" type="datetime1">
              <a:rPr lang="en-US"/>
              <a:pPr>
                <a:defRPr/>
              </a:pPr>
              <a:t>9/14/2012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6DD19B02-ABF1-4484-AD96-15C93C0D31D6}" type="slidenum">
              <a:rPr lang="en-US"/>
              <a:pPr>
                <a:defRPr/>
              </a:pPr>
              <a:t>‹#›</a:t>
            </a:fld>
            <a:endParaRPr lang="en-US"/>
          </a:p>
        </p:txBody>
      </p:sp>
    </p:spTree>
    <p:extLst>
      <p:ext uri="{BB962C8B-B14F-4D97-AF65-F5344CB8AC3E}">
        <p14:creationId xmlns:p14="http://schemas.microsoft.com/office/powerpoint/2010/main" xmlns="" val="15764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57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599"/>
            <a:ext cx="4040188"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057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599"/>
            <a:ext cx="4041775" cy="3230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0DEE0CC-A3B6-4021-9E6A-8AA064A0D100}" type="datetime1">
              <a:rPr lang="en-US"/>
              <a:pPr>
                <a:defRPr/>
              </a:pPr>
              <a:t>9/14/2012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9" name="Slide Number Placeholder 5"/>
          <p:cNvSpPr>
            <a:spLocks noGrp="1"/>
          </p:cNvSpPr>
          <p:nvPr>
            <p:ph type="sldNum" sz="quarter" idx="12"/>
          </p:nvPr>
        </p:nvSpPr>
        <p:spPr/>
        <p:txBody>
          <a:bodyPr/>
          <a:lstStyle>
            <a:lvl1pPr>
              <a:defRPr/>
            </a:lvl1pPr>
          </a:lstStyle>
          <a:p>
            <a:pPr>
              <a:defRPr/>
            </a:pPr>
            <a:fld id="{E2C9C5EE-3F5B-46A8-9F11-EE74ADF14AD5}" type="slidenum">
              <a:rPr lang="en-US"/>
              <a:pPr>
                <a:defRPr/>
              </a:pPr>
              <a:t>‹#›</a:t>
            </a:fld>
            <a:endParaRPr lang="en-US"/>
          </a:p>
        </p:txBody>
      </p:sp>
    </p:spTree>
    <p:extLst>
      <p:ext uri="{BB962C8B-B14F-4D97-AF65-F5344CB8AC3E}">
        <p14:creationId xmlns:p14="http://schemas.microsoft.com/office/powerpoint/2010/main" xmlns="" val="374359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BAB3792-3AA5-4E80-B85C-E838EF0F9707}" type="datetime1">
              <a:rPr lang="en-US"/>
              <a:pPr>
                <a:defRPr/>
              </a:pPr>
              <a:t>9/14/2012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5" name="Slide Number Placeholder 5"/>
          <p:cNvSpPr>
            <a:spLocks noGrp="1"/>
          </p:cNvSpPr>
          <p:nvPr>
            <p:ph type="sldNum" sz="quarter" idx="12"/>
          </p:nvPr>
        </p:nvSpPr>
        <p:spPr/>
        <p:txBody>
          <a:bodyPr/>
          <a:lstStyle>
            <a:lvl1pPr>
              <a:defRPr/>
            </a:lvl1pPr>
          </a:lstStyle>
          <a:p>
            <a:pPr>
              <a:defRPr/>
            </a:pPr>
            <a:fld id="{94FB9B9D-6C26-413D-A3D1-F5A235141923}" type="slidenum">
              <a:rPr lang="en-US"/>
              <a:pPr>
                <a:defRPr/>
              </a:pPr>
              <a:t>‹#›</a:t>
            </a:fld>
            <a:endParaRPr lang="en-US"/>
          </a:p>
        </p:txBody>
      </p:sp>
    </p:spTree>
    <p:extLst>
      <p:ext uri="{BB962C8B-B14F-4D97-AF65-F5344CB8AC3E}">
        <p14:creationId xmlns:p14="http://schemas.microsoft.com/office/powerpoint/2010/main" xmlns="" val="185739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3884B3-5291-40A4-9EB9-E7124F365942}" type="datetime1">
              <a:rPr lang="en-US"/>
              <a:pPr>
                <a:defRPr/>
              </a:pPr>
              <a:t>9/14/2012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4" name="Slide Number Placeholder 5"/>
          <p:cNvSpPr>
            <a:spLocks noGrp="1"/>
          </p:cNvSpPr>
          <p:nvPr>
            <p:ph type="sldNum" sz="quarter" idx="12"/>
          </p:nvPr>
        </p:nvSpPr>
        <p:spPr/>
        <p:txBody>
          <a:bodyPr/>
          <a:lstStyle>
            <a:lvl1pPr>
              <a:defRPr/>
            </a:lvl1pPr>
          </a:lstStyle>
          <a:p>
            <a:pPr>
              <a:defRPr/>
            </a:pPr>
            <a:fld id="{3E8B0313-2AE3-47FB-A464-51C575209095}" type="slidenum">
              <a:rPr lang="en-US"/>
              <a:pPr>
                <a:defRPr/>
              </a:pPr>
              <a:t>‹#›</a:t>
            </a:fld>
            <a:endParaRPr lang="en-US"/>
          </a:p>
        </p:txBody>
      </p:sp>
    </p:spTree>
    <p:extLst>
      <p:ext uri="{BB962C8B-B14F-4D97-AF65-F5344CB8AC3E}">
        <p14:creationId xmlns:p14="http://schemas.microsoft.com/office/powerpoint/2010/main" xmlns="" val="8544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9017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9C7AC3-FCF2-4D86-AF5D-94C746C8BF95}" type="datetime1">
              <a:rPr lang="en-US"/>
              <a:pPr>
                <a:defRPr/>
              </a:pPr>
              <a:t>9/14/2012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A5FEC444-FC2E-49E5-A22E-D70935CA3DD8}" type="slidenum">
              <a:rPr lang="en-US"/>
              <a:pPr>
                <a:defRPr/>
              </a:pPr>
              <a:t>‹#›</a:t>
            </a:fld>
            <a:endParaRPr lang="en-US"/>
          </a:p>
        </p:txBody>
      </p:sp>
    </p:spTree>
    <p:extLst>
      <p:ext uri="{BB962C8B-B14F-4D97-AF65-F5344CB8AC3E}">
        <p14:creationId xmlns:p14="http://schemas.microsoft.com/office/powerpoint/2010/main" xmlns="" val="319470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50BB7B-A053-4234-95F9-62C638C51847}" type="datetime1">
              <a:rPr lang="en-US"/>
              <a:pPr>
                <a:defRPr/>
              </a:pPr>
              <a:t>9/14/2012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Content contained is licensed under a Creative Commons Attribution-ShareAlike 3.0 Unported License</a:t>
            </a:r>
          </a:p>
        </p:txBody>
      </p:sp>
      <p:sp>
        <p:nvSpPr>
          <p:cNvPr id="7" name="Slide Number Placeholder 5"/>
          <p:cNvSpPr>
            <a:spLocks noGrp="1"/>
          </p:cNvSpPr>
          <p:nvPr>
            <p:ph type="sldNum" sz="quarter" idx="12"/>
          </p:nvPr>
        </p:nvSpPr>
        <p:spPr/>
        <p:txBody>
          <a:bodyPr/>
          <a:lstStyle>
            <a:lvl1pPr>
              <a:defRPr/>
            </a:lvl1pPr>
          </a:lstStyle>
          <a:p>
            <a:pPr>
              <a:defRPr/>
            </a:pPr>
            <a:fld id="{663AC0D1-4502-4368-882D-5F7FAC38652F}" type="slidenum">
              <a:rPr lang="en-US"/>
              <a:pPr>
                <a:defRPr/>
              </a:pPr>
              <a:t>‹#›</a:t>
            </a:fld>
            <a:endParaRPr lang="en-US"/>
          </a:p>
        </p:txBody>
      </p:sp>
    </p:spTree>
    <p:extLst>
      <p:ext uri="{BB962C8B-B14F-4D97-AF65-F5344CB8AC3E}">
        <p14:creationId xmlns:p14="http://schemas.microsoft.com/office/powerpoint/2010/main" xmlns="" val="200011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8382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209800"/>
            <a:ext cx="8229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1750" y="6400800"/>
            <a:ext cx="882650" cy="4572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56DD6A1-7B01-418A-944D-6979160BCB88}" type="datetime1">
              <a:rPr lang="en-US"/>
              <a:pPr>
                <a:defRPr/>
              </a:pPr>
              <a:t>9/14/2012</a:t>
            </a:fld>
            <a:endParaRPr lang="en-US" dirty="0"/>
          </a:p>
        </p:txBody>
      </p:sp>
      <p:sp>
        <p:nvSpPr>
          <p:cNvPr id="5" name="Footer Placeholder 4"/>
          <p:cNvSpPr>
            <a:spLocks noGrp="1"/>
          </p:cNvSpPr>
          <p:nvPr>
            <p:ph type="ftr" sz="quarter" idx="3"/>
          </p:nvPr>
        </p:nvSpPr>
        <p:spPr>
          <a:xfrm>
            <a:off x="914400" y="6400800"/>
            <a:ext cx="7315200" cy="45720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Content contained is licensed under a Creative Commons Attribution-ShareAlike 3.0 Unported License</a:t>
            </a:r>
          </a:p>
        </p:txBody>
      </p:sp>
      <p:sp>
        <p:nvSpPr>
          <p:cNvPr id="6" name="Slide Number Placeholder 5"/>
          <p:cNvSpPr>
            <a:spLocks noGrp="1"/>
          </p:cNvSpPr>
          <p:nvPr>
            <p:ph type="sldNum" sz="quarter" idx="4"/>
          </p:nvPr>
        </p:nvSpPr>
        <p:spPr>
          <a:xfrm>
            <a:off x="8229600" y="6400800"/>
            <a:ext cx="906463" cy="4286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616C50-FA49-4EE9-BCF5-906A18B20F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marktoon.co.u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3.wmf"/><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imgres?q=ewe&amp;um=1&amp;hl=en&amp;sa=N&amp;biw=1187&amp;bih=658&amp;tbm=isch&amp;tbnid=vRl_oBtY06YLRM:&amp;imgrefurl=http://www.easyvectors.com/browse/other/sheep-ewe-clip-art&amp;docid=LNPZ6_nx357SVM&amp;imgurl=http://www.easyvectors.com/assets/images/vectors/afbig/sheep-ewe-clip-art.jpg&amp;w=425&amp;h=424&amp;ei=lsrXToPRMKPI2AWK5P2yDg&amp;zoom=1" TargetMode="Externa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Birthday_problem"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Birthday_proble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lMLZexFH50c"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www.parcconline.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hyperlink" Target="http://www.parcconline.org/"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marktoon.co.uk/" TargetMode="External"/><Relationship Id="rId2" Type="http://schemas.openxmlformats.org/officeDocument/2006/relationships/hyperlink" Target="http://www.youtube.com/watch?v=YoTIaRyGzac" TargetMode="Externa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3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www.marktoon.co.uk/"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hyperlink" Target="mailto:ALMertens@cps.k12.il.us" TargetMode="External"/><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hyperlink" Target="mailto:preisdor@kidsro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pPr>
              <a:defRPr/>
            </a:pPr>
            <a:r>
              <a:rPr lang="en-US" sz="4000" b="1" dirty="0" smtClean="0">
                <a:solidFill>
                  <a:schemeClr val="tx1"/>
                </a:solidFill>
              </a:rPr>
              <a:t>Alanna Mertens</a:t>
            </a:r>
          </a:p>
          <a:p>
            <a:pPr>
              <a:defRPr/>
            </a:pPr>
            <a:r>
              <a:rPr lang="en-US" sz="4000" b="1" dirty="0" smtClean="0">
                <a:solidFill>
                  <a:schemeClr val="tx1"/>
                </a:solidFill>
              </a:rPr>
              <a:t>Pat Reisdorf</a:t>
            </a:r>
            <a:endParaRPr lang="en-US" sz="4000" b="1" dirty="0">
              <a:solidFill>
                <a:schemeClr val="tx1"/>
              </a:solidFill>
            </a:endParaRPr>
          </a:p>
          <a:p>
            <a:pPr>
              <a:defRPr/>
            </a:pPr>
            <a:endParaRPr lang="en-US" dirty="0" smtClean="0"/>
          </a:p>
          <a:p>
            <a:pPr>
              <a:defRPr/>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2" name="Title 1"/>
          <p:cNvSpPr>
            <a:spLocks noGrp="1"/>
          </p:cNvSpPr>
          <p:nvPr>
            <p:ph type="ctrTitle"/>
          </p:nvPr>
        </p:nvSpPr>
        <p:spPr>
          <a:xfrm>
            <a:off x="685800" y="2130425"/>
            <a:ext cx="8153400" cy="1470025"/>
          </a:xfrm>
        </p:spPr>
        <p:txBody>
          <a:bodyPr/>
          <a:lstStyle/>
          <a:p>
            <a:r>
              <a:rPr lang="en-US" sz="4800" b="1" dirty="0" smtClean="0">
                <a:solidFill>
                  <a:srgbClr val="C00000"/>
                </a:solidFill>
              </a:rPr>
              <a:t>Math K-5:</a:t>
            </a:r>
            <a:br>
              <a:rPr lang="en-US" sz="4800" b="1" dirty="0" smtClean="0">
                <a:solidFill>
                  <a:srgbClr val="C00000"/>
                </a:solidFill>
              </a:rPr>
            </a:br>
            <a:r>
              <a:rPr lang="en-US" sz="4800" b="1" dirty="0" smtClean="0">
                <a:solidFill>
                  <a:srgbClr val="C00000"/>
                </a:solidFill>
              </a:rPr>
              <a:t> Capture the Connections!</a:t>
            </a:r>
            <a:endParaRPr lang="en-US" sz="4800" b="1"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600200"/>
          </a:xfrm>
        </p:spPr>
        <p:txBody>
          <a:bodyPr/>
          <a:lstStyle/>
          <a:p>
            <a:r>
              <a:rPr lang="en-US" sz="4800" b="1" dirty="0" smtClean="0"/>
              <a:t>Take a Closer Look: </a:t>
            </a:r>
            <a:br>
              <a:rPr lang="en-US" sz="4800" b="1" dirty="0" smtClean="0"/>
            </a:br>
            <a:r>
              <a:rPr lang="en-US" sz="4800" b="1" dirty="0" smtClean="0"/>
              <a:t>Math Practice Standards</a:t>
            </a:r>
            <a:endParaRPr lang="en-US" sz="4800" b="1" dirty="0"/>
          </a:p>
        </p:txBody>
      </p:sp>
      <p:sp>
        <p:nvSpPr>
          <p:cNvPr id="3" name="Content Placeholder 2"/>
          <p:cNvSpPr>
            <a:spLocks noGrp="1"/>
          </p:cNvSpPr>
          <p:nvPr>
            <p:ph idx="1"/>
          </p:nvPr>
        </p:nvSpPr>
        <p:spPr>
          <a:xfrm>
            <a:off x="152400" y="2209800"/>
            <a:ext cx="8763000" cy="4038600"/>
          </a:xfrm>
        </p:spPr>
        <p:txBody>
          <a:bodyPr/>
          <a:lstStyle/>
          <a:p>
            <a:pPr algn="ctr">
              <a:buNone/>
            </a:pPr>
            <a:endParaRPr lang="en-US" sz="2000" b="1" dirty="0" smtClean="0"/>
          </a:p>
          <a:p>
            <a:pPr algn="ctr">
              <a:buNone/>
            </a:pPr>
            <a:r>
              <a:rPr lang="en-US" sz="1600" b="1" dirty="0" smtClean="0"/>
              <a:t> </a:t>
            </a:r>
          </a:p>
          <a:p>
            <a:pPr algn="ctr">
              <a:buNone/>
            </a:pPr>
            <a:endParaRPr lang="en-US" sz="1000" b="1" dirty="0" smtClean="0"/>
          </a:p>
          <a:p>
            <a:pPr algn="ctr">
              <a:buNone/>
            </a:pPr>
            <a:endParaRPr lang="en-US" sz="4400" b="1" dirty="0" smtClean="0"/>
          </a:p>
          <a:p>
            <a:pPr marL="742950" indent="-742950" algn="ctr">
              <a:buNone/>
            </a:pPr>
            <a:endParaRPr lang="en-US" sz="1600" b="1" dirty="0" smtClean="0"/>
          </a:p>
          <a:p>
            <a:pPr marL="742950" indent="-742950" algn="ctr">
              <a:buNone/>
            </a:pPr>
            <a:r>
              <a:rPr lang="en-US" sz="4400" b="1" dirty="0" smtClean="0"/>
              <a:t>What is Expected of Students?</a:t>
            </a:r>
          </a:p>
          <a:p>
            <a:pPr marL="742950" indent="-742950" algn="ctr">
              <a:buNone/>
            </a:pPr>
            <a:r>
              <a:rPr lang="en-US" sz="4400" b="1" dirty="0" smtClean="0"/>
              <a:t>What Makes You Wonder? </a:t>
            </a:r>
          </a:p>
          <a:p>
            <a:pPr algn="ctr">
              <a:buNone/>
            </a:pPr>
            <a:endParaRPr lang="en-US" sz="4800" b="1" dirty="0" smtClean="0"/>
          </a:p>
          <a:p>
            <a:pPr algn="ctr">
              <a:buNone/>
            </a:pPr>
            <a:endParaRPr lang="en-US" sz="48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9" name="Picture 8" descr="screen bean review.jpg"/>
          <p:cNvPicPr>
            <a:picLocks noChangeAspect="1"/>
          </p:cNvPicPr>
          <p:nvPr/>
        </p:nvPicPr>
        <p:blipFill>
          <a:blip r:embed="rId3" cstate="print"/>
          <a:stretch>
            <a:fillRect/>
          </a:stretch>
        </p:blipFill>
        <p:spPr>
          <a:xfrm>
            <a:off x="3962400" y="2590800"/>
            <a:ext cx="1295400" cy="142940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z="4600" b="1" dirty="0" smtClean="0"/>
              <a:t>Math Practice Standards 101</a:t>
            </a:r>
            <a:endParaRPr lang="en-US" sz="4600" b="1" dirty="0"/>
          </a:p>
        </p:txBody>
      </p:sp>
      <p:sp>
        <p:nvSpPr>
          <p:cNvPr id="3" name="Content Placeholder 2"/>
          <p:cNvSpPr>
            <a:spLocks noGrp="1"/>
          </p:cNvSpPr>
          <p:nvPr>
            <p:ph idx="1"/>
          </p:nvPr>
        </p:nvSpPr>
        <p:spPr>
          <a:xfrm>
            <a:off x="3048000" y="2286000"/>
            <a:ext cx="6096000" cy="3962400"/>
          </a:xfrm>
        </p:spPr>
        <p:txBody>
          <a:bodyPr/>
          <a:lstStyle/>
          <a:p>
            <a:pPr>
              <a:buBlip>
                <a:blip r:embed="rId3"/>
              </a:buBlip>
            </a:pPr>
            <a:r>
              <a:rPr lang="en-US" sz="4000" b="1" dirty="0" smtClean="0">
                <a:latin typeface="Arial" pitchFamily="34" charset="0"/>
                <a:cs typeface="Arial" pitchFamily="34" charset="0"/>
              </a:rPr>
              <a:t> </a:t>
            </a:r>
            <a:r>
              <a:rPr lang="en-US" sz="4400" b="1" dirty="0" smtClean="0">
                <a:latin typeface="Arial" pitchFamily="34" charset="0"/>
                <a:cs typeface="Arial" pitchFamily="34" charset="0"/>
              </a:rPr>
              <a:t>Read…</a:t>
            </a:r>
          </a:p>
          <a:p>
            <a:pPr>
              <a:buBlip>
                <a:blip r:embed="rId3"/>
              </a:buBlip>
            </a:pPr>
            <a:r>
              <a:rPr lang="en-US" sz="4400" b="1" dirty="0" smtClean="0">
                <a:latin typeface="Arial" pitchFamily="34" charset="0"/>
                <a:cs typeface="Arial" pitchFamily="34" charset="0"/>
              </a:rPr>
              <a:t> Write…			</a:t>
            </a:r>
          </a:p>
          <a:p>
            <a:pPr>
              <a:buBlip>
                <a:blip r:embed="rId3"/>
              </a:buBlip>
            </a:pPr>
            <a:r>
              <a:rPr lang="en-US" sz="4400" b="1" dirty="0" smtClean="0">
                <a:latin typeface="Arial" pitchFamily="34" charset="0"/>
                <a:cs typeface="Arial" pitchFamily="34" charset="0"/>
              </a:rPr>
              <a:t> Speak…</a:t>
            </a:r>
          </a:p>
          <a:p>
            <a:pPr>
              <a:buBlip>
                <a:blip r:embed="rId3"/>
              </a:buBlip>
            </a:pPr>
            <a:r>
              <a:rPr lang="en-US" sz="4400" b="1" dirty="0" smtClean="0">
                <a:latin typeface="Arial" pitchFamily="34" charset="0"/>
                <a:cs typeface="Arial" pitchFamily="34" charset="0"/>
              </a:rPr>
              <a:t> Listen to, and</a:t>
            </a:r>
          </a:p>
          <a:p>
            <a:pPr>
              <a:buBlip>
                <a:blip r:embed="rId3"/>
              </a:buBlip>
            </a:pPr>
            <a:r>
              <a:rPr lang="en-US" sz="4400" b="1" dirty="0" smtClean="0">
                <a:latin typeface="Arial" pitchFamily="34" charset="0"/>
                <a:cs typeface="Arial" pitchFamily="34" charset="0"/>
              </a:rPr>
              <a:t> Do Math</a:t>
            </a:r>
          </a:p>
          <a:p>
            <a:pPr>
              <a:buNone/>
            </a:pPr>
            <a:r>
              <a:rPr lang="en-US" dirty="0" smtClean="0"/>
              <a:t>				</a:t>
            </a:r>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
        <p:nvSpPr>
          <p:cNvPr id="7" name="TextBox 6"/>
          <p:cNvSpPr txBox="1"/>
          <p:nvPr/>
        </p:nvSpPr>
        <p:spPr>
          <a:xfrm>
            <a:off x="533400" y="1600200"/>
            <a:ext cx="8153400" cy="1446550"/>
          </a:xfrm>
          <a:prstGeom prst="rect">
            <a:avLst/>
          </a:prstGeom>
          <a:noFill/>
        </p:spPr>
        <p:txBody>
          <a:bodyPr wrap="square" rtlCol="0">
            <a:spAutoFit/>
          </a:bodyPr>
          <a:lstStyle/>
          <a:p>
            <a:pPr algn="ctr"/>
            <a:r>
              <a:rPr lang="en-US" sz="4400" b="1" dirty="0" smtClean="0"/>
              <a:t>Students Are Expected To</a:t>
            </a:r>
          </a:p>
          <a:p>
            <a:endParaRPr lang="en-US" sz="4400" b="1"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p:spPr>
        <p:txBody>
          <a:bodyPr/>
          <a:lstStyle/>
          <a:p>
            <a:r>
              <a:rPr lang="en-US" sz="4800" b="1" dirty="0" smtClean="0"/>
              <a:t>Making Connections</a:t>
            </a:r>
            <a:endParaRPr lang="en-US" sz="4800" b="1"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6" name="Content Placeholder 4" descr="lion.bmp"/>
          <p:cNvPicPr>
            <a:picLocks noChangeAspect="1"/>
          </p:cNvPicPr>
          <p:nvPr/>
        </p:nvPicPr>
        <p:blipFill>
          <a:blip r:embed="rId3" cstate="print"/>
          <a:stretch>
            <a:fillRect/>
          </a:stretch>
        </p:blipFill>
        <p:spPr bwMode="auto">
          <a:xfrm>
            <a:off x="4953000" y="3810000"/>
            <a:ext cx="3810000" cy="2435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ontent Placeholder 6"/>
          <p:cNvSpPr>
            <a:spLocks noGrp="1"/>
          </p:cNvSpPr>
          <p:nvPr>
            <p:ph idx="1"/>
          </p:nvPr>
        </p:nvSpPr>
        <p:spPr>
          <a:xfrm>
            <a:off x="228600" y="1600200"/>
            <a:ext cx="8686800" cy="4495800"/>
          </a:xfrm>
        </p:spPr>
        <p:txBody>
          <a:bodyPr/>
          <a:lstStyle/>
          <a:p>
            <a:pPr>
              <a:spcBef>
                <a:spcPts val="0"/>
              </a:spcBef>
              <a:buNone/>
            </a:pPr>
            <a:r>
              <a:rPr lang="en-US" sz="3600" b="1" dirty="0" smtClean="0"/>
              <a:t> Content Standards</a:t>
            </a:r>
          </a:p>
          <a:p>
            <a:pPr lvl="1">
              <a:spcBef>
                <a:spcPts val="0"/>
              </a:spcBef>
              <a:buNone/>
            </a:pPr>
            <a:r>
              <a:rPr lang="en-US" sz="4000" b="1" dirty="0" smtClean="0"/>
              <a:t>		</a:t>
            </a:r>
            <a:r>
              <a:rPr lang="en-US" sz="3600" b="1" dirty="0" smtClean="0"/>
              <a:t>Counting &amp; Cardinality?</a:t>
            </a:r>
          </a:p>
          <a:p>
            <a:pPr lvl="2">
              <a:buNone/>
            </a:pPr>
            <a:r>
              <a:rPr lang="en-US" sz="3600" b="1" dirty="0" smtClean="0"/>
              <a:t>Operations &amp; Algebraic Thinking?</a:t>
            </a:r>
          </a:p>
          <a:p>
            <a:pPr lvl="2">
              <a:buNone/>
            </a:pPr>
            <a:r>
              <a:rPr lang="en-US" sz="3600" b="1" dirty="0" smtClean="0"/>
              <a:t>Geometry?</a:t>
            </a:r>
          </a:p>
          <a:p>
            <a:pPr>
              <a:buNone/>
            </a:pPr>
            <a:r>
              <a:rPr lang="en-US" sz="3600" b="1" dirty="0" smtClean="0"/>
              <a:t> Practice Standards</a:t>
            </a:r>
          </a:p>
          <a:p>
            <a:pPr>
              <a:buNone/>
            </a:pPr>
            <a:r>
              <a:rPr lang="en-US" sz="3600" b="1" dirty="0" smtClean="0"/>
              <a:t>		MP7, MP8?</a:t>
            </a:r>
          </a:p>
          <a:p>
            <a:pPr>
              <a:buNone/>
            </a:pPr>
            <a:r>
              <a:rPr lang="en-US" sz="3600" b="1" dirty="0" smtClean="0"/>
              <a:t>		Others?</a:t>
            </a:r>
          </a:p>
          <a:p>
            <a:pPr>
              <a:buNone/>
            </a:pPr>
            <a:endParaRPr lang="en-US" sz="3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  </a:t>
            </a:r>
            <a:r>
              <a:rPr lang="en-US" sz="4800" b="1" dirty="0" smtClean="0"/>
              <a:t>Connect to Learning</a:t>
            </a:r>
            <a:endParaRPr lang="en-US" sz="4800" b="1" dirty="0"/>
          </a:p>
        </p:txBody>
      </p:sp>
      <p:sp>
        <p:nvSpPr>
          <p:cNvPr id="3" name="Content Placeholder 2"/>
          <p:cNvSpPr>
            <a:spLocks noGrp="1"/>
          </p:cNvSpPr>
          <p:nvPr>
            <p:ph idx="1"/>
          </p:nvPr>
        </p:nvSpPr>
        <p:spPr/>
        <p:txBody>
          <a:bodyPr/>
          <a:lstStyle/>
          <a:p>
            <a:r>
              <a:rPr lang="en-US" sz="4000" b="1" dirty="0" smtClean="0"/>
              <a:t>Per Standards for Grade ___, how could you assess student learning?</a:t>
            </a:r>
          </a:p>
          <a:p>
            <a:r>
              <a:rPr lang="en-US" sz="4000" b="1" dirty="0" smtClean="0"/>
              <a:t>Work with grade-alike partners</a:t>
            </a:r>
          </a:p>
          <a:p>
            <a:r>
              <a:rPr lang="en-US" sz="4000" b="1" dirty="0" smtClean="0"/>
              <a:t>Report on chart paper</a:t>
            </a:r>
          </a:p>
          <a:p>
            <a:r>
              <a:rPr lang="en-US" sz="4000" b="1" dirty="0" smtClean="0"/>
              <a:t>Large group reports</a:t>
            </a:r>
          </a:p>
          <a:p>
            <a:pPr>
              <a:buNone/>
            </a:pPr>
            <a:endParaRPr lang="en-US" sz="4000" b="1" dirty="0" smtClean="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4098" name="Picture 2" descr="C:\Documents and Settings\preisdo\Local Settings\Temporary Internet Files\Content.IE5\QGW1TND9\MP900433179[1].jpg"/>
          <p:cNvPicPr>
            <a:picLocks noChangeAspect="1" noChangeArrowheads="1"/>
          </p:cNvPicPr>
          <p:nvPr/>
        </p:nvPicPr>
        <p:blipFill>
          <a:blip r:embed="rId3" cstate="print"/>
          <a:srcRect/>
          <a:stretch>
            <a:fillRect/>
          </a:stretch>
        </p:blipFill>
        <p:spPr bwMode="auto">
          <a:xfrm>
            <a:off x="7086600" y="914400"/>
            <a:ext cx="1677367" cy="1524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Take Time to Breathe…</a:t>
            </a:r>
            <a:endParaRPr lang="en-US" sz="5400" b="1" dirty="0"/>
          </a:p>
        </p:txBody>
      </p:sp>
      <p:sp>
        <p:nvSpPr>
          <p:cNvPr id="3" name="Content Placeholder 2"/>
          <p:cNvSpPr>
            <a:spLocks noGrp="1"/>
          </p:cNvSpPr>
          <p:nvPr>
            <p:ph idx="1"/>
          </p:nvPr>
        </p:nvSpPr>
        <p:spPr>
          <a:xfrm>
            <a:off x="457200" y="2743200"/>
            <a:ext cx="8229600" cy="2971800"/>
          </a:xfrm>
        </p:spPr>
        <p:txBody>
          <a:bodyPr/>
          <a:lstStyle/>
          <a:p>
            <a:pPr algn="ctr">
              <a:buNone/>
            </a:pPr>
            <a:endParaRPr lang="en-US" sz="4800" b="1" dirty="0" smtClean="0"/>
          </a:p>
          <a:p>
            <a:pPr algn="ctr">
              <a:buNone/>
            </a:pPr>
            <a:endParaRPr lang="en-US" sz="5400" b="1" dirty="0" smtClean="0"/>
          </a:p>
          <a:p>
            <a:pPr algn="ctr">
              <a:buNone/>
            </a:pPr>
            <a:r>
              <a:rPr lang="en-US" sz="5400" b="1" dirty="0" smtClean="0"/>
              <a:t>It’s time to transition</a:t>
            </a: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4" descr="blob-sitting-on-a-wooden-bench-feet-dangling-clipart.gif"/>
          <p:cNvPicPr>
            <a:picLocks noChangeAspect="1"/>
          </p:cNvPicPr>
          <p:nvPr/>
        </p:nvPicPr>
        <p:blipFill>
          <a:blip r:embed="rId3" cstate="print"/>
          <a:stretch>
            <a:fillRect/>
          </a:stretch>
        </p:blipFill>
        <p:spPr>
          <a:xfrm>
            <a:off x="2895600" y="1828800"/>
            <a:ext cx="2667000" cy="2667000"/>
          </a:xfrm>
          <a:prstGeom prst="rect">
            <a:avLst/>
          </a:prstGeom>
        </p:spPr>
      </p:pic>
      <p:sp>
        <p:nvSpPr>
          <p:cNvPr id="7" name="TextBox 6"/>
          <p:cNvSpPr txBox="1"/>
          <p:nvPr/>
        </p:nvSpPr>
        <p:spPr>
          <a:xfrm>
            <a:off x="381000" y="5943601"/>
            <a:ext cx="8382000" cy="646331"/>
          </a:xfrm>
          <a:prstGeom prst="rect">
            <a:avLst/>
          </a:prstGeom>
          <a:noFill/>
        </p:spPr>
        <p:txBody>
          <a:bodyPr wrap="square" rtlCol="0">
            <a:spAutoFit/>
          </a:bodyPr>
          <a:lstStyle/>
          <a:p>
            <a:pPr algn="ctr"/>
            <a:r>
              <a:rPr lang="en-US" b="1" dirty="0" smtClean="0"/>
              <a:t>Graphic by Mark </a:t>
            </a:r>
            <a:r>
              <a:rPr lang="en-US" b="1" dirty="0" err="1" smtClean="0"/>
              <a:t>duToit</a:t>
            </a:r>
            <a:r>
              <a:rPr lang="en-US" b="1" dirty="0" smtClean="0"/>
              <a:t>, used w/permission: </a:t>
            </a:r>
            <a:r>
              <a:rPr lang="en-US" b="1" dirty="0" smtClean="0">
                <a:hlinkClick r:id="rId4"/>
              </a:rPr>
              <a:t>http://www.marktoon.co.uk</a:t>
            </a: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From Circles to Squares</a:t>
            </a:r>
            <a:endParaRPr lang="en-US" sz="5400" b="1" dirty="0"/>
          </a:p>
        </p:txBody>
      </p:sp>
      <p:sp>
        <p:nvSpPr>
          <p:cNvPr id="3" name="Content Placeholder 2"/>
          <p:cNvSpPr>
            <a:spLocks noGrp="1"/>
          </p:cNvSpPr>
          <p:nvPr>
            <p:ph idx="1"/>
          </p:nvPr>
        </p:nvSpPr>
        <p:spPr>
          <a:xfrm>
            <a:off x="228600" y="1981200"/>
            <a:ext cx="8915400" cy="3581400"/>
          </a:xfrm>
        </p:spPr>
        <p:txBody>
          <a:bodyPr/>
          <a:lstStyle/>
          <a:p>
            <a:pPr>
              <a:buNone/>
            </a:pPr>
            <a:endParaRPr lang="en-US" dirty="0" smtClean="0"/>
          </a:p>
          <a:p>
            <a:pPr>
              <a:buBlip>
                <a:blip r:embed="rId3"/>
              </a:buBlip>
            </a:pPr>
            <a:r>
              <a:rPr lang="en-US" sz="3600" b="1" dirty="0" smtClean="0"/>
              <a:t>Fold a </a:t>
            </a:r>
            <a:r>
              <a:rPr lang="en-US" sz="3600" b="1" dirty="0" smtClean="0">
                <a:solidFill>
                  <a:srgbClr val="FF0000"/>
                </a:solidFill>
              </a:rPr>
              <a:t>red</a:t>
            </a:r>
            <a:r>
              <a:rPr lang="en-US" sz="3600" b="1" dirty="0" smtClean="0"/>
              <a:t> square on a diagonal &amp; cut</a:t>
            </a:r>
          </a:p>
          <a:p>
            <a:pPr>
              <a:buBlip>
                <a:blip r:embed="rId3"/>
              </a:buBlip>
            </a:pPr>
            <a:endParaRPr lang="en-US" sz="3600" b="1" dirty="0" smtClean="0"/>
          </a:p>
          <a:p>
            <a:pPr>
              <a:buBlip>
                <a:blip r:embed="rId3"/>
              </a:buBlip>
            </a:pPr>
            <a:r>
              <a:rPr lang="en-US" sz="3600" b="1" dirty="0" smtClean="0"/>
              <a:t>What are all the ways to put the two shapes together?</a:t>
            </a:r>
          </a:p>
          <a:p>
            <a:endParaRPr lang="en-US" dirty="0"/>
          </a:p>
          <a:p>
            <a:endParaRPr lang="en-US" dirty="0" smtClean="0"/>
          </a:p>
          <a:p>
            <a:endParaRPr lang="en-US" dirty="0" smtClean="0"/>
          </a:p>
          <a:p>
            <a:pPr marL="0" indent="0">
              <a:buNone/>
            </a:pPr>
            <a:endParaRPr lang="en-US" dirty="0"/>
          </a:p>
          <a:p>
            <a:pPr marL="0" indent="0">
              <a:buNone/>
            </a:pPr>
            <a:r>
              <a:rPr lang="en-US" dirty="0" smtClean="0"/>
              <a:t> </a:t>
            </a:r>
          </a:p>
          <a:p>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extLst>
      <p:ext uri="{BB962C8B-B14F-4D97-AF65-F5344CB8AC3E}">
        <p14:creationId xmlns:p14="http://schemas.microsoft.com/office/powerpoint/2010/main" xmlns="" val="2591965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Guess My Rule</a:t>
            </a:r>
            <a:endParaRPr lang="en-US" sz="4800" b="1" dirty="0"/>
          </a:p>
        </p:txBody>
      </p:sp>
      <p:sp>
        <p:nvSpPr>
          <p:cNvPr id="3" name="Content Placeholder 2"/>
          <p:cNvSpPr>
            <a:spLocks noGrp="1"/>
          </p:cNvSpPr>
          <p:nvPr>
            <p:ph idx="1"/>
          </p:nvPr>
        </p:nvSpPr>
        <p:spPr>
          <a:xfrm>
            <a:off x="457200" y="2209800"/>
            <a:ext cx="4038600" cy="609600"/>
          </a:xfrm>
        </p:spPr>
        <p:txBody>
          <a:bodyPr/>
          <a:lstStyle/>
          <a:p>
            <a:pPr marL="0" indent="0">
              <a:buNone/>
            </a:pPr>
            <a:endParaRPr lang="en-US" dirty="0" smtClean="0"/>
          </a:p>
          <a:p>
            <a:pPr marL="0" indent="0">
              <a:buNone/>
            </a:pPr>
            <a:endParaRPr lang="en-US" dirty="0" smtClean="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17" name="Right Triangle 16"/>
          <p:cNvSpPr/>
          <p:nvPr/>
        </p:nvSpPr>
        <p:spPr>
          <a:xfrm>
            <a:off x="2133600" y="3190964"/>
            <a:ext cx="914400" cy="762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10800000">
            <a:off x="2133600" y="3190964"/>
            <a:ext cx="914400" cy="762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p:cNvSpPr/>
          <p:nvPr/>
        </p:nvSpPr>
        <p:spPr>
          <a:xfrm>
            <a:off x="2280744" y="4398561"/>
            <a:ext cx="914400" cy="77514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p:cNvSpPr/>
          <p:nvPr/>
        </p:nvSpPr>
        <p:spPr>
          <a:xfrm rot="16200000">
            <a:off x="517864" y="4182490"/>
            <a:ext cx="923534" cy="922283"/>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p:nvSpPr>
        <p:spPr>
          <a:xfrm rot="10800000">
            <a:off x="518490" y="5105400"/>
            <a:ext cx="914400" cy="762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p:cNvSpPr/>
          <p:nvPr/>
        </p:nvSpPr>
        <p:spPr>
          <a:xfrm rot="10800000">
            <a:off x="2286000" y="5169130"/>
            <a:ext cx="914400" cy="762000"/>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22"/>
          <p:cNvSpPr/>
          <p:nvPr/>
        </p:nvSpPr>
        <p:spPr>
          <a:xfrm rot="2451802">
            <a:off x="6148634" y="3566929"/>
            <a:ext cx="9144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p:nvSpPr>
        <p:spPr>
          <a:xfrm>
            <a:off x="6781800" y="4876800"/>
            <a:ext cx="9144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Triangle 24"/>
          <p:cNvSpPr/>
          <p:nvPr/>
        </p:nvSpPr>
        <p:spPr>
          <a:xfrm>
            <a:off x="5334000" y="3352800"/>
            <a:ext cx="9144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p:cNvSpPr/>
          <p:nvPr/>
        </p:nvSpPr>
        <p:spPr>
          <a:xfrm>
            <a:off x="7239000" y="4419600"/>
            <a:ext cx="914400" cy="762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38200" y="2057400"/>
            <a:ext cx="2667000" cy="461665"/>
          </a:xfrm>
          <a:prstGeom prst="rect">
            <a:avLst/>
          </a:prstGeom>
          <a:noFill/>
        </p:spPr>
        <p:txBody>
          <a:bodyPr wrap="square" rtlCol="0">
            <a:spAutoFit/>
          </a:bodyPr>
          <a:lstStyle/>
          <a:p>
            <a:r>
              <a:rPr lang="en-US" sz="2400" b="1" dirty="0" smtClean="0"/>
              <a:t>These fit my rule</a:t>
            </a:r>
            <a:endParaRPr lang="en-US" sz="2400" b="1" dirty="0"/>
          </a:p>
        </p:txBody>
      </p:sp>
      <p:sp>
        <p:nvSpPr>
          <p:cNvPr id="29" name="TextBox 28"/>
          <p:cNvSpPr txBox="1"/>
          <p:nvPr/>
        </p:nvSpPr>
        <p:spPr>
          <a:xfrm>
            <a:off x="5943600" y="2209800"/>
            <a:ext cx="2286000" cy="369332"/>
          </a:xfrm>
          <a:prstGeom prst="rect">
            <a:avLst/>
          </a:prstGeom>
          <a:noFill/>
        </p:spPr>
        <p:txBody>
          <a:bodyPr wrap="square" rtlCol="0">
            <a:spAutoFit/>
          </a:bodyPr>
          <a:lstStyle/>
          <a:p>
            <a:endParaRPr lang="en-US" dirty="0"/>
          </a:p>
        </p:txBody>
      </p:sp>
      <p:sp>
        <p:nvSpPr>
          <p:cNvPr id="30" name="TextBox 29"/>
          <p:cNvSpPr txBox="1"/>
          <p:nvPr/>
        </p:nvSpPr>
        <p:spPr>
          <a:xfrm>
            <a:off x="6096000" y="2362200"/>
            <a:ext cx="2286000" cy="369332"/>
          </a:xfrm>
          <a:prstGeom prst="rect">
            <a:avLst/>
          </a:prstGeom>
          <a:noFill/>
        </p:spPr>
        <p:txBody>
          <a:bodyPr wrap="square" rtlCol="0">
            <a:spAutoFit/>
          </a:bodyPr>
          <a:lstStyle/>
          <a:p>
            <a:endParaRPr lang="en-US" dirty="0"/>
          </a:p>
        </p:txBody>
      </p:sp>
      <p:sp>
        <p:nvSpPr>
          <p:cNvPr id="32" name="TextBox 31"/>
          <p:cNvSpPr txBox="1"/>
          <p:nvPr/>
        </p:nvSpPr>
        <p:spPr>
          <a:xfrm>
            <a:off x="4648200" y="2133600"/>
            <a:ext cx="4038600" cy="461665"/>
          </a:xfrm>
          <a:prstGeom prst="rect">
            <a:avLst/>
          </a:prstGeom>
          <a:noFill/>
        </p:spPr>
        <p:txBody>
          <a:bodyPr wrap="square" rtlCol="0">
            <a:spAutoFit/>
          </a:bodyPr>
          <a:lstStyle/>
          <a:p>
            <a:r>
              <a:rPr lang="en-US" sz="2400" b="1" dirty="0" smtClean="0"/>
              <a:t>These don’t fit my rule</a:t>
            </a:r>
            <a:endParaRPr lang="en-US" sz="2400" b="1" dirty="0"/>
          </a:p>
        </p:txBody>
      </p:sp>
    </p:spTree>
    <p:extLst>
      <p:ext uri="{BB962C8B-B14F-4D97-AF65-F5344CB8AC3E}">
        <p14:creationId xmlns:p14="http://schemas.microsoft.com/office/powerpoint/2010/main" xmlns="" val="1478356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Four Triangle Problem</a:t>
            </a:r>
            <a:endParaRPr lang="en-US" sz="4800" b="1" dirty="0"/>
          </a:p>
        </p:txBody>
      </p:sp>
      <p:sp>
        <p:nvSpPr>
          <p:cNvPr id="3" name="Content Placeholder 2"/>
          <p:cNvSpPr>
            <a:spLocks noGrp="1"/>
          </p:cNvSpPr>
          <p:nvPr>
            <p:ph idx="1"/>
          </p:nvPr>
        </p:nvSpPr>
        <p:spPr>
          <a:xfrm>
            <a:off x="457200" y="2209800"/>
            <a:ext cx="8229600" cy="4191000"/>
          </a:xfrm>
          <a:solidFill>
            <a:schemeClr val="tx2">
              <a:lumMod val="20000"/>
              <a:lumOff val="80000"/>
            </a:schemeClr>
          </a:solidFill>
          <a:ln>
            <a:solidFill>
              <a:schemeClr val="bg1"/>
            </a:solidFill>
          </a:ln>
        </p:spPr>
        <p:txBody>
          <a:bodyPr/>
          <a:lstStyle/>
          <a:p>
            <a:r>
              <a:rPr lang="en-US" dirty="0" smtClean="0"/>
              <a:t>Cut a </a:t>
            </a:r>
            <a:r>
              <a:rPr lang="en-US" b="1" dirty="0" smtClean="0">
                <a:solidFill>
                  <a:srgbClr val="FFFF00"/>
                </a:solidFill>
              </a:rPr>
              <a:t>yellow</a:t>
            </a:r>
            <a:r>
              <a:rPr lang="en-US" dirty="0" smtClean="0"/>
              <a:t> square on the diagonal.</a:t>
            </a:r>
          </a:p>
          <a:p>
            <a:r>
              <a:rPr lang="en-US" dirty="0" smtClean="0"/>
              <a:t>Using two </a:t>
            </a:r>
            <a:r>
              <a:rPr lang="en-US" b="1" dirty="0" smtClean="0">
                <a:solidFill>
                  <a:srgbClr val="FF0000"/>
                </a:solidFill>
              </a:rPr>
              <a:t>red</a:t>
            </a:r>
            <a:r>
              <a:rPr lang="en-US" b="1" dirty="0" smtClean="0"/>
              <a:t> </a:t>
            </a:r>
            <a:r>
              <a:rPr lang="en-US" dirty="0" smtClean="0"/>
              <a:t>&amp; two </a:t>
            </a:r>
            <a:r>
              <a:rPr lang="en-US" b="1" dirty="0" smtClean="0">
                <a:solidFill>
                  <a:srgbClr val="FFFF00"/>
                </a:solidFill>
              </a:rPr>
              <a:t>yellow</a:t>
            </a:r>
            <a:r>
              <a:rPr lang="en-US" dirty="0" smtClean="0"/>
              <a:t> triangles, create shapes that follow the rule.</a:t>
            </a:r>
          </a:p>
          <a:p>
            <a:r>
              <a:rPr lang="en-US" dirty="0" smtClean="0"/>
              <a:t>Tape your shapes together. </a:t>
            </a:r>
          </a:p>
          <a:p>
            <a:r>
              <a:rPr lang="en-US" dirty="0" smtClean="0"/>
              <a:t>Find all possible shapes using four triangles. (Consider only congruence, not color or position)</a:t>
            </a:r>
          </a:p>
          <a:p>
            <a:pPr marL="0" indent="0" algn="ctr">
              <a:buNone/>
            </a:pPr>
            <a:r>
              <a:rPr lang="en-US" sz="1000" dirty="0"/>
              <a:t>Source:  </a:t>
            </a:r>
            <a:r>
              <a:rPr lang="en-US" sz="1000" i="1" kern="1400" dirty="0">
                <a:solidFill>
                  <a:srgbClr val="000000"/>
                </a:solidFill>
                <a:ea typeface="Times New Roman"/>
              </a:rPr>
              <a:t>“The  Four Triangle Problem” Marilyn Burns’ Replacement Unit: Math By All Means by Cheryl </a:t>
            </a:r>
            <a:r>
              <a:rPr lang="en-US" sz="1000" i="1" kern="1400" dirty="0" smtClean="0">
                <a:solidFill>
                  <a:srgbClr val="000000"/>
                </a:solidFill>
                <a:ea typeface="Times New Roman"/>
              </a:rPr>
              <a:t>Rectanus</a:t>
            </a:r>
          </a:p>
          <a:p>
            <a:pPr marL="0" indent="0" algn="ctr">
              <a:buNone/>
            </a:pPr>
            <a:r>
              <a:rPr lang="en-US" sz="1000" i="1" kern="1400" dirty="0" smtClean="0">
                <a:solidFill>
                  <a:srgbClr val="000000"/>
                </a:solidFill>
                <a:ea typeface="Times New Roman"/>
              </a:rPr>
              <a:t>(Math </a:t>
            </a:r>
            <a:r>
              <a:rPr lang="en-US" sz="1000" i="1" kern="1400" dirty="0">
                <a:solidFill>
                  <a:srgbClr val="000000"/>
                </a:solidFill>
                <a:ea typeface="Times New Roman"/>
              </a:rPr>
              <a:t>Solutions Publications, 1994), pp. 16-25</a:t>
            </a:r>
          </a:p>
          <a:p>
            <a:endParaRPr lang="en-US" dirty="0" smtClean="0"/>
          </a:p>
          <a:p>
            <a:endParaRPr lang="en-US" dirty="0" smtClean="0"/>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xmlns="" val="25948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Classify and Justify</a:t>
            </a:r>
            <a:endParaRPr lang="en-US" sz="5400" b="1" dirty="0"/>
          </a:p>
        </p:txBody>
      </p:sp>
      <p:sp>
        <p:nvSpPr>
          <p:cNvPr id="3" name="Content Placeholder 2"/>
          <p:cNvSpPr>
            <a:spLocks noGrp="1"/>
          </p:cNvSpPr>
          <p:nvPr>
            <p:ph idx="1"/>
          </p:nvPr>
        </p:nvSpPr>
        <p:spPr>
          <a:xfrm>
            <a:off x="457200" y="2819400"/>
            <a:ext cx="8229600" cy="2743200"/>
          </a:xfrm>
        </p:spPr>
        <p:txBody>
          <a:bodyPr/>
          <a:lstStyle/>
          <a:p>
            <a:r>
              <a:rPr lang="en-US" sz="4400" b="1" dirty="0" smtClean="0"/>
              <a:t>Sort your shapes</a:t>
            </a:r>
          </a:p>
          <a:p>
            <a:r>
              <a:rPr lang="en-US" sz="4400" b="1" dirty="0" smtClean="0"/>
              <a:t>Be ready to explain </a:t>
            </a:r>
            <a:r>
              <a:rPr lang="en-US" sz="4400" b="1" dirty="0"/>
              <a:t>your </a:t>
            </a:r>
            <a:r>
              <a:rPr lang="en-US" sz="4400" b="1" dirty="0" smtClean="0"/>
              <a:t>thinking</a:t>
            </a:r>
            <a:endParaRPr lang="en-US" b="1" dirty="0">
              <a:solidFill>
                <a:srgbClr val="FF0000"/>
              </a:solidFill>
            </a:endParaRP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xmlns="" val="401627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More Connections</a:t>
            </a:r>
            <a:endParaRPr lang="en-US" sz="4800" b="1" dirty="0"/>
          </a:p>
        </p:txBody>
      </p:sp>
      <p:sp>
        <p:nvSpPr>
          <p:cNvPr id="3" name="Content Placeholder 2"/>
          <p:cNvSpPr>
            <a:spLocks noGrp="1"/>
          </p:cNvSpPr>
          <p:nvPr>
            <p:ph idx="1"/>
          </p:nvPr>
        </p:nvSpPr>
        <p:spPr>
          <a:xfrm>
            <a:off x="304800" y="2209800"/>
            <a:ext cx="8610600" cy="4038600"/>
          </a:xfrm>
        </p:spPr>
        <p:txBody>
          <a:bodyPr/>
          <a:lstStyle/>
          <a:p>
            <a:r>
              <a:rPr lang="en-US" sz="4800" b="1" dirty="0" smtClean="0"/>
              <a:t>What Content Standard(s) is/are addressed?</a:t>
            </a:r>
          </a:p>
          <a:p>
            <a:r>
              <a:rPr lang="en-US" sz="4800" b="1" dirty="0" smtClean="0"/>
              <a:t>What would this lesson look like at your grade level?</a:t>
            </a:r>
            <a:endParaRPr lang="en-US" sz="48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Math?</a:t>
            </a:r>
            <a:endParaRPr lang="en-US" b="1" dirty="0"/>
          </a:p>
        </p:txBody>
      </p:sp>
      <p:sp>
        <p:nvSpPr>
          <p:cNvPr id="3" name="Content Placeholder 2"/>
          <p:cNvSpPr>
            <a:spLocks noGrp="1"/>
          </p:cNvSpPr>
          <p:nvPr>
            <p:ph idx="1"/>
          </p:nvPr>
        </p:nvSpPr>
        <p:spPr>
          <a:xfrm>
            <a:off x="228600" y="2209800"/>
            <a:ext cx="8915400" cy="4038600"/>
          </a:xfrm>
        </p:spPr>
        <p:txBody>
          <a:bodyPr/>
          <a:lstStyle/>
          <a:p>
            <a:pPr marL="0" indent="0">
              <a:buNone/>
            </a:pPr>
            <a:endParaRPr lang="en-US" sz="3600" b="1" dirty="0" smtClean="0"/>
          </a:p>
          <a:p>
            <a:pPr marL="0" indent="0" algn="ctr">
              <a:buNone/>
            </a:pPr>
            <a:r>
              <a:rPr lang="en-US" sz="3600" b="1" dirty="0" smtClean="0"/>
              <a:t>On an index card, write  </a:t>
            </a:r>
          </a:p>
          <a:p>
            <a:pPr marL="914400" indent="0">
              <a:spcBef>
                <a:spcPts val="600"/>
              </a:spcBef>
            </a:pPr>
            <a:r>
              <a:rPr lang="en-US" sz="4000" b="1" dirty="0" smtClean="0"/>
              <a:t> First Name and Grade Level </a:t>
            </a:r>
          </a:p>
          <a:p>
            <a:pPr marL="914400" indent="0">
              <a:spcBef>
                <a:spcPts val="600"/>
              </a:spcBef>
            </a:pPr>
            <a:r>
              <a:rPr lang="en-US" sz="4000" b="1" dirty="0" smtClean="0"/>
              <a:t> Define/describe: Math is…</a:t>
            </a:r>
          </a:p>
          <a:p>
            <a:pPr marL="914400" indent="0">
              <a:spcBef>
                <a:spcPts val="600"/>
              </a:spcBef>
            </a:pPr>
            <a:r>
              <a:rPr lang="en-US" sz="4000" b="1" dirty="0" smtClean="0"/>
              <a:t> One thing you hope to learn</a:t>
            </a:r>
          </a:p>
          <a:p>
            <a:pPr marL="914400" indent="0">
              <a:spcBef>
                <a:spcPts val="600"/>
              </a:spcBef>
            </a:pPr>
            <a:r>
              <a:rPr lang="en-US" sz="4000" b="1" dirty="0" smtClean="0"/>
              <a:t> One thing you hope we cover</a:t>
            </a:r>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23553" name="Picture 1" descr="C:\Documents and Settings\preisdo\Local Settings\Temporary Internet Files\Content.IE5\3K3T0HFI\MC900078705[1].wmf"/>
          <p:cNvPicPr>
            <a:picLocks noChangeAspect="1" noChangeArrowheads="1"/>
          </p:cNvPicPr>
          <p:nvPr/>
        </p:nvPicPr>
        <p:blipFill>
          <a:blip r:embed="rId3" cstate="print"/>
          <a:srcRect/>
          <a:stretch>
            <a:fillRect/>
          </a:stretch>
        </p:blipFill>
        <p:spPr bwMode="auto">
          <a:xfrm>
            <a:off x="914400" y="914400"/>
            <a:ext cx="1670582" cy="2052099"/>
          </a:xfrm>
          <a:prstGeom prst="rect">
            <a:avLst/>
          </a:prstGeom>
          <a:noFill/>
        </p:spPr>
      </p:pic>
    </p:spTree>
    <p:extLst>
      <p:ext uri="{BB962C8B-B14F-4D97-AF65-F5344CB8AC3E}">
        <p14:creationId xmlns:p14="http://schemas.microsoft.com/office/powerpoint/2010/main" xmlns="" val="429554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z="5400" b="1" dirty="0" smtClean="0"/>
              <a:t>Key Shifts </a:t>
            </a:r>
            <a:endParaRPr lang="en-US" sz="5400" b="1" dirty="0"/>
          </a:p>
        </p:txBody>
      </p:sp>
      <p:sp>
        <p:nvSpPr>
          <p:cNvPr id="3" name="Content Placeholder 2"/>
          <p:cNvSpPr>
            <a:spLocks noGrp="1"/>
          </p:cNvSpPr>
          <p:nvPr>
            <p:ph idx="1"/>
          </p:nvPr>
        </p:nvSpPr>
        <p:spPr>
          <a:xfrm>
            <a:off x="381000" y="1676400"/>
            <a:ext cx="8229600" cy="4572000"/>
          </a:xfrm>
        </p:spPr>
        <p:txBody>
          <a:bodyPr/>
          <a:lstStyle/>
          <a:p>
            <a:pPr lvl="1">
              <a:buFont typeface="Arial" pitchFamily="34" charset="0"/>
              <a:buChar char="•"/>
            </a:pPr>
            <a:r>
              <a:rPr lang="en-US" sz="4400" b="1" dirty="0" smtClean="0"/>
              <a:t>Fluency				</a:t>
            </a:r>
          </a:p>
          <a:p>
            <a:pPr lvl="1">
              <a:buFont typeface="Arial" pitchFamily="34" charset="0"/>
              <a:buChar char="•"/>
            </a:pPr>
            <a:r>
              <a:rPr lang="en-US" sz="4400" b="1" dirty="0" smtClean="0"/>
              <a:t>Coherence</a:t>
            </a:r>
          </a:p>
          <a:p>
            <a:pPr lvl="1">
              <a:buFont typeface="Arial" pitchFamily="34" charset="0"/>
              <a:buChar char="•"/>
            </a:pPr>
            <a:r>
              <a:rPr lang="en-US" sz="4400" b="1" dirty="0" smtClean="0"/>
              <a:t>Focus</a:t>
            </a:r>
          </a:p>
          <a:p>
            <a:pPr lvl="1">
              <a:buFont typeface="Arial" pitchFamily="34" charset="0"/>
              <a:buChar char="•"/>
            </a:pPr>
            <a:r>
              <a:rPr lang="en-US" sz="4400" b="1" dirty="0" smtClean="0"/>
              <a:t>Deep Understanding</a:t>
            </a:r>
          </a:p>
          <a:p>
            <a:pPr lvl="1">
              <a:buFont typeface="Arial" pitchFamily="34" charset="0"/>
              <a:buChar char="•"/>
            </a:pPr>
            <a:r>
              <a:rPr lang="en-US" sz="4400" b="1" dirty="0" smtClean="0"/>
              <a:t>Application</a:t>
            </a:r>
          </a:p>
          <a:p>
            <a:pPr lvl="1">
              <a:buFont typeface="Arial" pitchFamily="34" charset="0"/>
              <a:buChar char="•"/>
            </a:pPr>
            <a:r>
              <a:rPr lang="en-US" sz="4400" b="1" dirty="0" smtClean="0"/>
              <a:t>Dual Intensity</a:t>
            </a:r>
          </a:p>
          <a:p>
            <a:pPr>
              <a:buNone/>
            </a:pPr>
            <a:endParaRPr lang="en-US" sz="3600" b="1" dirty="0">
              <a:solidFill>
                <a:srgbClr val="FF0000"/>
              </a:solidFill>
            </a:endParaRPr>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39938" name="Picture 2" descr="Keyring Key Ring Clip Art"/>
          <p:cNvPicPr>
            <a:picLocks noChangeAspect="1" noChangeArrowheads="1"/>
          </p:cNvPicPr>
          <p:nvPr/>
        </p:nvPicPr>
        <p:blipFill>
          <a:blip r:embed="rId3" cstate="print"/>
          <a:srcRect/>
          <a:stretch>
            <a:fillRect/>
          </a:stretch>
        </p:blipFill>
        <p:spPr bwMode="auto">
          <a:xfrm>
            <a:off x="2147483647" y="-1092200"/>
            <a:ext cx="2857500" cy="2219325"/>
          </a:xfrm>
          <a:prstGeom prst="rect">
            <a:avLst/>
          </a:prstGeom>
          <a:noFill/>
        </p:spPr>
      </p:pic>
      <p:pic>
        <p:nvPicPr>
          <p:cNvPr id="2050" name="Picture 2" descr="C:\Documents and Settings\preisdo\Local Settings\Temporary Internet Files\Content.IE5\U1FIQHF4\MC900383836[1].wmf"/>
          <p:cNvPicPr>
            <a:picLocks noChangeAspect="1" noChangeArrowheads="1"/>
          </p:cNvPicPr>
          <p:nvPr/>
        </p:nvPicPr>
        <p:blipFill>
          <a:blip r:embed="rId4" cstate="print"/>
          <a:srcRect/>
          <a:stretch>
            <a:fillRect/>
          </a:stretch>
        </p:blipFill>
        <p:spPr bwMode="auto">
          <a:xfrm rot="6807818">
            <a:off x="6299960" y="1125063"/>
            <a:ext cx="2002385" cy="159228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Intensity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746" y="728663"/>
            <a:ext cx="8693653" cy="5672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56326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solidFill>
                  <a:srgbClr val="CC00CC"/>
                </a:solidFill>
              </a:rPr>
              <a:t>Birthdays</a:t>
            </a:r>
            <a:r>
              <a:rPr lang="en-US" sz="4800" b="1" dirty="0" smtClean="0">
                <a:solidFill>
                  <a:srgbClr val="FF0000"/>
                </a:solidFill>
              </a:rPr>
              <a:t> </a:t>
            </a:r>
            <a:r>
              <a:rPr lang="en-US" sz="4800" b="1" dirty="0" smtClean="0">
                <a:solidFill>
                  <a:srgbClr val="CC00CC"/>
                </a:solidFill>
              </a:rPr>
              <a:t>and a Break</a:t>
            </a:r>
            <a:endParaRPr lang="en-US" sz="4800" b="1" dirty="0">
              <a:solidFill>
                <a:srgbClr val="CC00CC"/>
              </a:solidFill>
            </a:endParaRPr>
          </a:p>
        </p:txBody>
      </p:sp>
      <p:sp>
        <p:nvSpPr>
          <p:cNvPr id="3" name="Content Placeholder 2"/>
          <p:cNvSpPr>
            <a:spLocks noGrp="1"/>
          </p:cNvSpPr>
          <p:nvPr>
            <p:ph idx="1"/>
          </p:nvPr>
        </p:nvSpPr>
        <p:spPr>
          <a:xfrm>
            <a:off x="304800" y="1828800"/>
            <a:ext cx="8839200" cy="4648200"/>
          </a:xfrm>
        </p:spPr>
        <p:txBody>
          <a:bodyPr/>
          <a:lstStyle/>
          <a:p>
            <a:pPr>
              <a:spcBef>
                <a:spcPts val="0"/>
              </a:spcBef>
              <a:buFont typeface="Wingdings" pitchFamily="2" charset="2"/>
              <a:buChar char="§"/>
            </a:pPr>
            <a:r>
              <a:rPr lang="en-US" sz="4800" b="1" dirty="0" smtClean="0"/>
              <a:t> </a:t>
            </a:r>
            <a:r>
              <a:rPr lang="en-US" sz="4000" b="1" dirty="0" smtClean="0"/>
              <a:t>Make a written prediction of </a:t>
            </a:r>
          </a:p>
          <a:p>
            <a:pPr>
              <a:spcBef>
                <a:spcPts val="0"/>
              </a:spcBef>
              <a:buNone/>
            </a:pPr>
            <a:r>
              <a:rPr lang="en-US" sz="4000" b="1" dirty="0" smtClean="0"/>
              <a:t>	    </a:t>
            </a:r>
            <a:r>
              <a:rPr lang="en-US" sz="4000" b="1" i="1" dirty="0" smtClean="0"/>
              <a:t>Most Popular Birth Month</a:t>
            </a:r>
          </a:p>
          <a:p>
            <a:pPr>
              <a:spcBef>
                <a:spcPts val="0"/>
              </a:spcBef>
              <a:buFont typeface="Wingdings" pitchFamily="2" charset="2"/>
              <a:buChar char="§"/>
            </a:pPr>
            <a:r>
              <a:rPr lang="en-US" sz="4000" b="1" dirty="0" smtClean="0"/>
              <a:t> Print name and birthday on card</a:t>
            </a:r>
          </a:p>
          <a:p>
            <a:pPr>
              <a:spcBef>
                <a:spcPts val="0"/>
              </a:spcBef>
              <a:buFont typeface="Wingdings" pitchFamily="2" charset="2"/>
              <a:buChar char="§"/>
            </a:pPr>
            <a:r>
              <a:rPr lang="en-US" sz="4000" b="1" dirty="0" smtClean="0"/>
              <a:t> Estimate accurate location</a:t>
            </a:r>
          </a:p>
          <a:p>
            <a:pPr>
              <a:spcBef>
                <a:spcPts val="0"/>
              </a:spcBef>
              <a:buFont typeface="Wingdings" pitchFamily="2" charset="2"/>
              <a:buChar char="§"/>
            </a:pPr>
            <a:r>
              <a:rPr lang="en-US" sz="4000" b="1" dirty="0" smtClean="0"/>
              <a:t> Refine estimate, based on peer  </a:t>
            </a:r>
          </a:p>
          <a:p>
            <a:pPr>
              <a:spcBef>
                <a:spcPts val="0"/>
              </a:spcBef>
              <a:buNone/>
            </a:pPr>
            <a:r>
              <a:rPr lang="en-US" sz="4000" b="1" dirty="0" smtClean="0"/>
              <a:t>      posts; post your card online</a:t>
            </a:r>
          </a:p>
          <a:p>
            <a:pPr>
              <a:spcBef>
                <a:spcPts val="0"/>
              </a:spcBef>
              <a:buFont typeface="Wingdings" pitchFamily="2" charset="2"/>
              <a:buChar char="§"/>
            </a:pPr>
            <a:r>
              <a:rPr lang="en-US" sz="4000" b="1" dirty="0" smtClean="0"/>
              <a:t> Take a 10- min break</a:t>
            </a:r>
          </a:p>
          <a:p>
            <a:pPr>
              <a:buNone/>
            </a:pPr>
            <a:endParaRPr lang="en-US" sz="4400" b="1" dirty="0" smtClean="0"/>
          </a:p>
          <a:p>
            <a:pPr>
              <a:buNone/>
            </a:pPr>
            <a:endParaRPr lang="en-US" sz="4400" b="1" dirty="0" smtClean="0"/>
          </a:p>
          <a:p>
            <a:pPr>
              <a:buNone/>
            </a:pPr>
            <a:endParaRPr lang="en-US" sz="4400" b="1"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1026" name="Picture 2" descr="C:\Documents and Settings\preisdo\Local Settings\Temporary Internet Files\Content.IE5\U1FIQHF4\MP900382959[1].jpg"/>
          <p:cNvPicPr>
            <a:picLocks noChangeAspect="1" noChangeArrowheads="1"/>
          </p:cNvPicPr>
          <p:nvPr/>
        </p:nvPicPr>
        <p:blipFill>
          <a:blip r:embed="rId3" cstate="print"/>
          <a:srcRect/>
          <a:stretch>
            <a:fillRect/>
          </a:stretch>
        </p:blipFill>
        <p:spPr bwMode="auto">
          <a:xfrm>
            <a:off x="7696200" y="609600"/>
            <a:ext cx="1219200" cy="192024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solidFill>
                  <a:srgbClr val="CC00CC"/>
                </a:solidFill>
              </a:rPr>
              <a:t>Birthdays?</a:t>
            </a:r>
            <a:endParaRPr lang="en-US" sz="6000" b="1" dirty="0">
              <a:solidFill>
                <a:srgbClr val="CC00CC"/>
              </a:solidFill>
            </a:endParaRPr>
          </a:p>
        </p:txBody>
      </p:sp>
      <p:sp>
        <p:nvSpPr>
          <p:cNvPr id="3" name="Content Placeholder 2"/>
          <p:cNvSpPr>
            <a:spLocks noGrp="1"/>
          </p:cNvSpPr>
          <p:nvPr>
            <p:ph idx="1"/>
          </p:nvPr>
        </p:nvSpPr>
        <p:spPr>
          <a:xfrm>
            <a:off x="914400" y="2514600"/>
            <a:ext cx="6477000" cy="4038600"/>
          </a:xfrm>
        </p:spPr>
        <p:txBody>
          <a:bodyPr/>
          <a:lstStyle/>
          <a:p>
            <a:pPr>
              <a:buNone/>
            </a:pPr>
            <a:r>
              <a:rPr lang="en-US" sz="5400" b="1" dirty="0" smtClean="0"/>
              <a:t>Do We Have Any Birthdays Today?</a:t>
            </a:r>
          </a:p>
          <a:p>
            <a:pPr algn="ctr">
              <a:buNone/>
            </a:pPr>
            <a:endParaRPr lang="en-US" sz="4400" b="1" dirty="0" smtClean="0"/>
          </a:p>
          <a:p>
            <a:pPr>
              <a:buNone/>
            </a:pPr>
            <a:endParaRPr lang="en-US" sz="44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3077" name="Picture 5" descr="C:\Documents and Settings\preisdo\Local Settings\Temporary Internet Files\Content.IE5\QGW1TND9\MM900323780[1].gif"/>
          <p:cNvPicPr>
            <a:picLocks noChangeAspect="1" noChangeArrowheads="1" noCrop="1"/>
          </p:cNvPicPr>
          <p:nvPr/>
        </p:nvPicPr>
        <p:blipFill>
          <a:blip r:embed="rId3" cstate="print"/>
          <a:srcRect/>
          <a:stretch>
            <a:fillRect/>
          </a:stretch>
        </p:blipFill>
        <p:spPr bwMode="auto">
          <a:xfrm>
            <a:off x="6324600" y="3657600"/>
            <a:ext cx="2385580" cy="2209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sz="4800" b="1" dirty="0" smtClean="0"/>
              <a:t>Special Group Message </a:t>
            </a:r>
            <a:endParaRPr lang="en-US" sz="48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4" descr="C:\Documents and Settings\preisdo\Local Settings\Temporary Internet Files\Content.IE5\HTAEE24U\MC900000938[1].wmf"/>
          <p:cNvPicPr/>
          <p:nvPr/>
        </p:nvPicPr>
        <p:blipFill>
          <a:blip r:embed="rId3" cstate="print"/>
          <a:srcRect/>
          <a:stretch>
            <a:fillRect/>
          </a:stretch>
        </p:blipFill>
        <p:spPr bwMode="auto">
          <a:xfrm>
            <a:off x="990600" y="1981200"/>
            <a:ext cx="1524000" cy="1135380"/>
          </a:xfrm>
          <a:prstGeom prst="rect">
            <a:avLst/>
          </a:prstGeom>
          <a:noFill/>
          <a:ln w="9525">
            <a:noFill/>
            <a:miter lim="800000"/>
            <a:headEnd/>
            <a:tailEnd/>
          </a:ln>
        </p:spPr>
      </p:pic>
      <p:pic>
        <p:nvPicPr>
          <p:cNvPr id="6" name="Content Placeholder 5" descr="C:\Documents and Settings\preisdo\Local Settings\Temporary Internet Files\Content.IE5\HTAEE24U\MC900000938[1].wmf"/>
          <p:cNvPicPr>
            <a:picLocks noGrp="1"/>
          </p:cNvPicPr>
          <p:nvPr>
            <p:ph idx="1"/>
          </p:nvPr>
        </p:nvPicPr>
        <p:blipFill>
          <a:blip r:embed="rId3" cstate="print"/>
          <a:srcRect/>
          <a:stretch>
            <a:fillRect/>
          </a:stretch>
        </p:blipFill>
        <p:spPr bwMode="auto">
          <a:xfrm>
            <a:off x="990600" y="3352800"/>
            <a:ext cx="1524000" cy="1066800"/>
          </a:xfrm>
          <a:prstGeom prst="rect">
            <a:avLst/>
          </a:prstGeom>
          <a:noFill/>
          <a:ln w="9525">
            <a:noFill/>
            <a:miter lim="800000"/>
            <a:headEnd/>
            <a:tailEnd/>
          </a:ln>
        </p:spPr>
      </p:pic>
      <p:pic>
        <p:nvPicPr>
          <p:cNvPr id="7" name="Picture 6" descr="C:\Documents and Settings\preisdo\Local Settings\Temporary Internet Files\Content.IE5\1QVX4WNX\MC900437047[1].png"/>
          <p:cNvPicPr/>
          <p:nvPr/>
        </p:nvPicPr>
        <p:blipFill>
          <a:blip r:embed="rId4" cstate="print"/>
          <a:srcRect/>
          <a:stretch>
            <a:fillRect/>
          </a:stretch>
        </p:blipFill>
        <p:spPr bwMode="auto">
          <a:xfrm>
            <a:off x="2819400" y="1828800"/>
            <a:ext cx="1181100" cy="1181100"/>
          </a:xfrm>
          <a:prstGeom prst="rect">
            <a:avLst/>
          </a:prstGeom>
          <a:noFill/>
          <a:ln w="9525">
            <a:noFill/>
            <a:miter lim="800000"/>
            <a:headEnd/>
            <a:tailEnd/>
          </a:ln>
        </p:spPr>
      </p:pic>
      <p:pic>
        <p:nvPicPr>
          <p:cNvPr id="9" name="rg_hi" descr="http://t3.gstatic.com/images?q=tbn:ANd9GcS6jGvvljIA40igoMA7LkOFYSxk7UGtfoRzqBBdRzRC9k3UsHbV">
            <a:hlinkClick r:id="rId5"/>
          </p:cNvPr>
          <p:cNvPicPr/>
          <p:nvPr/>
        </p:nvPicPr>
        <p:blipFill>
          <a:blip r:embed="rId6" cstate="print"/>
          <a:srcRect/>
          <a:stretch>
            <a:fillRect/>
          </a:stretch>
        </p:blipFill>
        <p:spPr bwMode="auto">
          <a:xfrm>
            <a:off x="6324600" y="1828800"/>
            <a:ext cx="1108845" cy="1104900"/>
          </a:xfrm>
          <a:prstGeom prst="rect">
            <a:avLst/>
          </a:prstGeom>
          <a:noFill/>
          <a:ln w="9525">
            <a:noFill/>
            <a:miter lim="800000"/>
            <a:headEnd/>
            <a:tailEnd/>
          </a:ln>
        </p:spPr>
      </p:pic>
      <p:pic>
        <p:nvPicPr>
          <p:cNvPr id="10" name="rg_hi" descr="http://t3.gstatic.com/images?q=tbn:ANd9GcS6jGvvljIA40igoMA7LkOFYSxk7UGtfoRzqBBdRzRC9k3UsHbV">
            <a:hlinkClick r:id="rId5"/>
          </p:cNvPr>
          <p:cNvPicPr/>
          <p:nvPr/>
        </p:nvPicPr>
        <p:blipFill>
          <a:blip r:embed="rId6" cstate="print"/>
          <a:srcRect/>
          <a:stretch>
            <a:fillRect/>
          </a:stretch>
        </p:blipFill>
        <p:spPr bwMode="auto">
          <a:xfrm>
            <a:off x="4648200" y="1828800"/>
            <a:ext cx="1108845" cy="1104900"/>
          </a:xfrm>
          <a:prstGeom prst="rect">
            <a:avLst/>
          </a:prstGeom>
          <a:noFill/>
          <a:ln w="9525">
            <a:noFill/>
            <a:miter lim="800000"/>
            <a:headEnd/>
            <a:tailEnd/>
          </a:ln>
        </p:spPr>
      </p:pic>
      <p:pic>
        <p:nvPicPr>
          <p:cNvPr id="11" name="Picture 10" descr="C:\Documents and Settings\preisdo\Local Settings\Temporary Internet Files\Content.IE5\1QVX4WNX\MC900437047[1].png"/>
          <p:cNvPicPr/>
          <p:nvPr/>
        </p:nvPicPr>
        <p:blipFill>
          <a:blip r:embed="rId4" cstate="print"/>
          <a:srcRect/>
          <a:stretch>
            <a:fillRect/>
          </a:stretch>
        </p:blipFill>
        <p:spPr bwMode="auto">
          <a:xfrm>
            <a:off x="2743200" y="3200400"/>
            <a:ext cx="1181100" cy="1181100"/>
          </a:xfrm>
          <a:prstGeom prst="rect">
            <a:avLst/>
          </a:prstGeom>
          <a:noFill/>
          <a:ln w="9525">
            <a:noFill/>
            <a:miter lim="800000"/>
            <a:headEnd/>
            <a:tailEnd/>
          </a:ln>
        </p:spPr>
      </p:pic>
      <p:pic>
        <p:nvPicPr>
          <p:cNvPr id="12" name="Picture 11" descr="C:\Documents and Settings\preisdo\Local Settings\Temporary Internet Files\Content.IE5\1QVX4WNX\MC900356157[1].wmf"/>
          <p:cNvPicPr/>
          <p:nvPr/>
        </p:nvPicPr>
        <p:blipFill>
          <a:blip r:embed="rId7" cstate="print"/>
          <a:srcRect/>
          <a:stretch>
            <a:fillRect/>
          </a:stretch>
        </p:blipFill>
        <p:spPr bwMode="auto">
          <a:xfrm>
            <a:off x="4648200" y="3124200"/>
            <a:ext cx="1207770" cy="1318574"/>
          </a:xfrm>
          <a:prstGeom prst="rect">
            <a:avLst/>
          </a:prstGeom>
          <a:noFill/>
          <a:ln w="9525">
            <a:noFill/>
            <a:miter lim="800000"/>
            <a:headEnd/>
            <a:tailEnd/>
          </a:ln>
          <a:scene3d>
            <a:camera prst="orthographicFront">
              <a:rot lat="0" lon="10800000" rev="0"/>
            </a:camera>
            <a:lightRig rig="threePt" dir="t"/>
          </a:scene3d>
        </p:spPr>
      </p:pic>
      <p:cxnSp>
        <p:nvCxnSpPr>
          <p:cNvPr id="14" name="Straight Connector 13"/>
          <p:cNvCxnSpPr/>
          <p:nvPr/>
        </p:nvCxnSpPr>
        <p:spPr>
          <a:xfrm>
            <a:off x="6172200" y="4267200"/>
            <a:ext cx="1219200" cy="0"/>
          </a:xfrm>
          <a:prstGeom prst="line">
            <a:avLst/>
          </a:prstGeom>
          <a:ln w="508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Content Placeholder 5" descr="C:\Documents and Settings\preisdo\Local Settings\Temporary Internet Files\Content.IE5\HTAEE24U\MC900000938[1].wmf"/>
          <p:cNvPicPr>
            <a:picLocks/>
          </p:cNvPicPr>
          <p:nvPr/>
        </p:nvPicPr>
        <p:blipFill>
          <a:blip r:embed="rId3" cstate="print"/>
          <a:srcRect/>
          <a:stretch>
            <a:fillRect/>
          </a:stretch>
        </p:blipFill>
        <p:spPr bwMode="auto">
          <a:xfrm>
            <a:off x="990600" y="4953000"/>
            <a:ext cx="1524000" cy="106680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C:\Documents and Settings\preisdo\Local Settings\Temporary Internet Files\Content.IE5\1QVX4WNX\MC900437047[1].png"/>
          <p:cNvPicPr/>
          <p:nvPr/>
        </p:nvPicPr>
        <p:blipFill>
          <a:blip r:embed="rId4" cstate="print"/>
          <a:srcRect/>
          <a:stretch>
            <a:fillRect/>
          </a:stretch>
        </p:blipFill>
        <p:spPr bwMode="auto">
          <a:xfrm>
            <a:off x="2819400" y="4800600"/>
            <a:ext cx="1181100" cy="1181100"/>
          </a:xfrm>
          <a:prstGeom prst="rect">
            <a:avLst/>
          </a:prstGeom>
          <a:noFill/>
          <a:ln w="9525">
            <a:noFill/>
            <a:miter lim="800000"/>
            <a:headEnd/>
            <a:tailEnd/>
          </a:ln>
        </p:spPr>
      </p:pic>
      <p:pic>
        <p:nvPicPr>
          <p:cNvPr id="20" name="rg_hi" descr="http://t3.gstatic.com/images?q=tbn:ANd9GcS6jGvvljIA40igoMA7LkOFYSxk7UGtfoRzqBBdRzRC9k3UsHbV">
            <a:hlinkClick r:id="rId5"/>
          </p:cNvPr>
          <p:cNvPicPr/>
          <p:nvPr/>
        </p:nvPicPr>
        <p:blipFill>
          <a:blip r:embed="rId6" cstate="print"/>
          <a:srcRect/>
          <a:stretch>
            <a:fillRect/>
          </a:stretch>
        </p:blipFill>
        <p:spPr bwMode="auto">
          <a:xfrm>
            <a:off x="4572000" y="4724400"/>
            <a:ext cx="1108845" cy="1104900"/>
          </a:xfrm>
          <a:prstGeom prst="rect">
            <a:avLst/>
          </a:prstGeom>
          <a:noFill/>
          <a:ln w="9525">
            <a:noFill/>
            <a:miter lim="800000"/>
            <a:headEnd/>
            <a:tailEnd/>
          </a:ln>
        </p:spPr>
      </p:pic>
      <p:pic>
        <p:nvPicPr>
          <p:cNvPr id="21" name="rg_hi" descr="http://t3.gstatic.com/images?q=tbn:ANd9GcS6jGvvljIA40igoMA7LkOFYSxk7UGtfoRzqBBdRzRC9k3UsHbV">
            <a:hlinkClick r:id="rId5"/>
          </p:cNvPr>
          <p:cNvPicPr/>
          <p:nvPr/>
        </p:nvPicPr>
        <p:blipFill>
          <a:blip r:embed="rId6" cstate="print"/>
          <a:srcRect/>
          <a:stretch>
            <a:fillRect/>
          </a:stretch>
        </p:blipFill>
        <p:spPr bwMode="auto">
          <a:xfrm>
            <a:off x="6172200" y="4724400"/>
            <a:ext cx="1108845" cy="1104900"/>
          </a:xfrm>
          <a:prstGeom prst="rect">
            <a:avLst/>
          </a:prstGeom>
          <a:noFill/>
          <a:ln w="9525">
            <a:noFill/>
            <a:miter lim="800000"/>
            <a:headEnd/>
            <a:tailEnd/>
          </a:ln>
        </p:spPr>
      </p:pic>
      <p:sp>
        <p:nvSpPr>
          <p:cNvPr id="16" name="TextBox 15"/>
          <p:cNvSpPr txBox="1"/>
          <p:nvPr/>
        </p:nvSpPr>
        <p:spPr>
          <a:xfrm>
            <a:off x="7696200" y="1981200"/>
            <a:ext cx="1143000" cy="584775"/>
          </a:xfrm>
          <a:prstGeom prst="rect">
            <a:avLst/>
          </a:prstGeom>
          <a:noFill/>
        </p:spPr>
        <p:txBody>
          <a:bodyPr wrap="square" rtlCol="0">
            <a:spAutoFit/>
          </a:bodyPr>
          <a:lstStyle/>
          <a:p>
            <a:r>
              <a:rPr lang="en-US" sz="3200" b="1" dirty="0" smtClean="0"/>
              <a:t>( x 2)</a:t>
            </a:r>
            <a:endParaRPr lang="en-US" sz="32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C00CC"/>
                </a:solidFill>
              </a:rPr>
              <a:t> Most Popular Birthday Month</a:t>
            </a:r>
            <a:endParaRPr lang="en-US" b="1" dirty="0">
              <a:solidFill>
                <a:srgbClr val="FF0000"/>
              </a:solidFill>
            </a:endParaRPr>
          </a:p>
        </p:txBody>
      </p:sp>
      <p:sp>
        <p:nvSpPr>
          <p:cNvPr id="3" name="Content Placeholder 2"/>
          <p:cNvSpPr>
            <a:spLocks noGrp="1"/>
          </p:cNvSpPr>
          <p:nvPr>
            <p:ph idx="1"/>
          </p:nvPr>
        </p:nvSpPr>
        <p:spPr>
          <a:xfrm>
            <a:off x="457200" y="1981200"/>
            <a:ext cx="8229600" cy="4114800"/>
          </a:xfrm>
        </p:spPr>
        <p:txBody>
          <a:bodyPr/>
          <a:lstStyle/>
          <a:p>
            <a:pPr algn="ctr">
              <a:buNone/>
            </a:pPr>
            <a:endParaRPr lang="en-US" sz="1200" b="1" dirty="0" smtClean="0"/>
          </a:p>
          <a:p>
            <a:r>
              <a:rPr lang="en-US" sz="4400" b="1" dirty="0" smtClean="0"/>
              <a:t>Did predictions match data?</a:t>
            </a:r>
          </a:p>
          <a:p>
            <a:r>
              <a:rPr lang="en-US" sz="4400" b="1" dirty="0" smtClean="0"/>
              <a:t>Did prior knowledge influence your predictions?</a:t>
            </a:r>
          </a:p>
          <a:p>
            <a:pPr algn="ctr">
              <a:buNone/>
            </a:pPr>
            <a:endParaRPr lang="en-US" sz="4400" b="1" dirty="0" smtClean="0"/>
          </a:p>
          <a:p>
            <a:pPr>
              <a:buNone/>
            </a:pPr>
            <a:endParaRPr lang="en-US" sz="4800" b="1" dirty="0" smtClean="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4800" b="1" dirty="0" smtClean="0"/>
              <a:t>Same-Birthday Probability</a:t>
            </a:r>
            <a:endParaRPr lang="en-US" sz="4800" b="1" dirty="0"/>
          </a:p>
        </p:txBody>
      </p:sp>
      <p:pic>
        <p:nvPicPr>
          <p:cNvPr id="5" name="Content Placeholder 4" descr="450px-Birthday_Paradox_svg.png"/>
          <p:cNvPicPr>
            <a:picLocks noGrp="1" noChangeAspect="1"/>
          </p:cNvPicPr>
          <p:nvPr>
            <p:ph idx="1"/>
          </p:nvPr>
        </p:nvPicPr>
        <p:blipFill>
          <a:blip r:embed="rId2" cstate="print"/>
          <a:stretch>
            <a:fillRect/>
          </a:stretch>
        </p:blipFill>
        <p:spPr>
          <a:xfrm>
            <a:off x="304800" y="1524000"/>
            <a:ext cx="8458200" cy="4495800"/>
          </a:xfrm>
        </p:spPr>
      </p:pic>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7" name="TextBox 6"/>
          <p:cNvSpPr txBox="1"/>
          <p:nvPr/>
        </p:nvSpPr>
        <p:spPr>
          <a:xfrm>
            <a:off x="1676400" y="6019800"/>
            <a:ext cx="6324600" cy="369332"/>
          </a:xfrm>
          <a:prstGeom prst="rect">
            <a:avLst/>
          </a:prstGeom>
          <a:noFill/>
        </p:spPr>
        <p:txBody>
          <a:bodyPr wrap="square" rtlCol="0">
            <a:spAutoFit/>
          </a:bodyPr>
          <a:lstStyle/>
          <a:p>
            <a:r>
              <a:rPr lang="en-US" b="1" i="1" dirty="0" smtClean="0"/>
              <a:t>Source: </a:t>
            </a:r>
            <a:r>
              <a:rPr lang="en-US" b="1" dirty="0" smtClean="0">
                <a:hlinkClick r:id="rId3"/>
              </a:rPr>
              <a:t>http://en.wikipedia.org/wiki/Birthday_problem</a:t>
            </a:r>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Birthday Probabilities</a:t>
            </a:r>
            <a:endParaRPr lang="en-US" sz="4800" b="1" dirty="0"/>
          </a:p>
        </p:txBody>
      </p:sp>
      <p:sp>
        <p:nvSpPr>
          <p:cNvPr id="3" name="Content Placeholder 2"/>
          <p:cNvSpPr>
            <a:spLocks noGrp="1"/>
          </p:cNvSpPr>
          <p:nvPr>
            <p:ph idx="1"/>
          </p:nvPr>
        </p:nvSpPr>
        <p:spPr>
          <a:xfrm>
            <a:off x="228600" y="2133600"/>
            <a:ext cx="8458200" cy="4114800"/>
          </a:xfrm>
        </p:spPr>
        <p:txBody>
          <a:bodyPr/>
          <a:lstStyle/>
          <a:p>
            <a:pPr>
              <a:buNone/>
            </a:pPr>
            <a:r>
              <a:rPr lang="en-US" b="1" dirty="0" smtClean="0"/>
              <a:t>Chances of Same-Day Birthdays:</a:t>
            </a:r>
            <a:endParaRPr lang="en-US"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5" name="Rectangle 4"/>
          <p:cNvSpPr/>
          <p:nvPr/>
        </p:nvSpPr>
        <p:spPr>
          <a:xfrm>
            <a:off x="533400" y="2971800"/>
            <a:ext cx="8077200" cy="3416320"/>
          </a:xfrm>
          <a:prstGeom prst="rect">
            <a:avLst/>
          </a:prstGeom>
        </p:spPr>
        <p:txBody>
          <a:bodyPr wrap="square">
            <a:spAutoFit/>
          </a:bodyPr>
          <a:lstStyle/>
          <a:p>
            <a:pPr>
              <a:buFont typeface="Arial" pitchFamily="34" charset="0"/>
              <a:buChar char="•"/>
            </a:pPr>
            <a:r>
              <a:rPr lang="en-US" sz="4000" dirty="0" smtClean="0"/>
              <a:t> 100% probability with 366 people</a:t>
            </a:r>
          </a:p>
          <a:p>
            <a:pPr>
              <a:buFont typeface="Arial" pitchFamily="34" charset="0"/>
              <a:buChar char="•"/>
            </a:pPr>
            <a:r>
              <a:rPr lang="en-US" sz="4000" dirty="0" smtClean="0"/>
              <a:t>   99% probability with 57 people</a:t>
            </a:r>
          </a:p>
          <a:p>
            <a:pPr>
              <a:buFont typeface="Arial" pitchFamily="34" charset="0"/>
              <a:buChar char="•"/>
            </a:pPr>
            <a:r>
              <a:rPr lang="en-US" sz="4000" dirty="0" smtClean="0"/>
              <a:t>   50% probability with 23 people.</a:t>
            </a:r>
          </a:p>
          <a:p>
            <a:endParaRPr lang="en-US" sz="2000" dirty="0" smtClean="0"/>
          </a:p>
          <a:p>
            <a:r>
              <a:rPr lang="en-US" sz="2000" b="1" dirty="0" smtClean="0"/>
              <a:t>Source: </a:t>
            </a:r>
            <a:r>
              <a:rPr lang="en-US" sz="2800" b="1" dirty="0" smtClean="0">
                <a:hlinkClick r:id="rId2"/>
              </a:rPr>
              <a:t>http://en.wikipedia.org/wiki/Birthday_problem</a:t>
            </a:r>
            <a:endParaRPr lang="en-US" sz="2800" b="1" dirty="0" smtClean="0"/>
          </a:p>
          <a:p>
            <a:endParaRPr lang="en-US" sz="28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Fraction Fears?</a:t>
            </a:r>
            <a:endParaRPr lang="en-US" sz="6000" b="1" dirty="0"/>
          </a:p>
        </p:txBody>
      </p:sp>
      <p:sp>
        <p:nvSpPr>
          <p:cNvPr id="3" name="Content Placeholder 2"/>
          <p:cNvSpPr>
            <a:spLocks noGrp="1"/>
          </p:cNvSpPr>
          <p:nvPr>
            <p:ph idx="1"/>
          </p:nvPr>
        </p:nvSpPr>
        <p:spPr/>
        <p:txBody>
          <a:bodyPr/>
          <a:lstStyle/>
          <a:p>
            <a:pPr marL="0" indent="0" algn="ctr">
              <a:buNone/>
            </a:pPr>
            <a:endParaRPr lang="en-US" sz="4400" b="1" dirty="0" smtClean="0"/>
          </a:p>
          <a:p>
            <a:pPr marL="0" indent="0" algn="ctr">
              <a:buNone/>
            </a:pPr>
            <a:endParaRPr lang="en-US" sz="5400" b="1" dirty="0" smtClean="0"/>
          </a:p>
          <a:p>
            <a:pPr marL="0" indent="0" algn="ctr">
              <a:buNone/>
            </a:pPr>
            <a:endParaRPr lang="en-US" sz="1600" b="1" dirty="0" smtClean="0"/>
          </a:p>
          <a:p>
            <a:pPr marL="0" indent="0" algn="ctr">
              <a:buNone/>
            </a:pPr>
            <a:endParaRPr lang="en-US" sz="2000" b="1" dirty="0" smtClean="0"/>
          </a:p>
          <a:p>
            <a:pPr marL="0" indent="0" algn="ctr">
              <a:buNone/>
            </a:pPr>
            <a:r>
              <a:rPr lang="en-US" sz="4400" b="1" dirty="0" smtClean="0"/>
              <a:t>Maybe Jill &amp; Tim can help</a:t>
            </a:r>
          </a:p>
          <a:p>
            <a:pPr marL="0" indent="0" algn="ctr">
              <a:buNone/>
            </a:pPr>
            <a:r>
              <a:rPr lang="en-US" sz="2400" b="1" dirty="0" smtClean="0">
                <a:solidFill>
                  <a:srgbClr val="1155CC"/>
                </a:solidFill>
                <a:hlinkClick r:id="rId3"/>
              </a:rPr>
              <a:t>http</a:t>
            </a:r>
            <a:r>
              <a:rPr lang="en-US" sz="2400" b="1" dirty="0">
                <a:solidFill>
                  <a:srgbClr val="1155CC"/>
                </a:solidFill>
                <a:hlinkClick r:id="rId3"/>
              </a:rPr>
              <a:t>://www.youtube.com/watch?v=lMLZexFH50c</a:t>
            </a:r>
            <a:endParaRPr lang="en-US" sz="2400" dirty="0">
              <a:solidFill>
                <a:srgbClr val="222222"/>
              </a:solidFill>
              <a:latin typeface="arial"/>
            </a:endParaRPr>
          </a:p>
          <a:p>
            <a:pPr marL="0" indent="0">
              <a:buNone/>
            </a:pPr>
            <a:endParaRPr lang="en-US" dirty="0">
              <a:solidFill>
                <a:srgbClr val="C00000"/>
              </a:solidFill>
            </a:endParaRP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26" name="Picture 2" descr="C:\Documents and Settings\preisdo\Local Settings\Temporary Internet Files\Content.IE5\3K3T0HFI\MP900414035[1].jpg"/>
          <p:cNvPicPr>
            <a:picLocks noChangeAspect="1" noChangeArrowheads="1"/>
          </p:cNvPicPr>
          <p:nvPr/>
        </p:nvPicPr>
        <p:blipFill>
          <a:blip r:embed="rId4" cstate="print"/>
          <a:srcRect/>
          <a:stretch>
            <a:fillRect/>
          </a:stretch>
        </p:blipFill>
        <p:spPr bwMode="auto">
          <a:xfrm rot="684283">
            <a:off x="6381409" y="2058515"/>
            <a:ext cx="1781772" cy="2293941"/>
          </a:xfrm>
          <a:prstGeom prst="rect">
            <a:avLst/>
          </a:prstGeom>
          <a:noFill/>
        </p:spPr>
      </p:pic>
      <p:pic>
        <p:nvPicPr>
          <p:cNvPr id="1029" name="Picture 5" descr="C:\Documents and Settings\preisdo\Local Settings\Temporary Internet Files\Content.IE5\U1FIQHF4\MP900414037[1].jpg"/>
          <p:cNvPicPr>
            <a:picLocks noChangeAspect="1" noChangeArrowheads="1"/>
          </p:cNvPicPr>
          <p:nvPr/>
        </p:nvPicPr>
        <p:blipFill>
          <a:blip r:embed="rId5" cstate="print"/>
          <a:srcRect/>
          <a:stretch>
            <a:fillRect/>
          </a:stretch>
        </p:blipFill>
        <p:spPr bwMode="auto">
          <a:xfrm rot="21105461">
            <a:off x="767738" y="1856189"/>
            <a:ext cx="1612488" cy="2322346"/>
          </a:xfrm>
          <a:prstGeom prst="rect">
            <a:avLst/>
          </a:prstGeom>
          <a:noFill/>
        </p:spPr>
      </p:pic>
      <p:pic>
        <p:nvPicPr>
          <p:cNvPr id="1048" name="Picture 24" descr="C:\Documents and Settings\preisdo\Local Settings\Temporary Internet Files\Content.IE5\LIN8GLTK\MP900414033[1].jpg"/>
          <p:cNvPicPr>
            <a:picLocks noChangeAspect="1" noChangeArrowheads="1"/>
          </p:cNvPicPr>
          <p:nvPr/>
        </p:nvPicPr>
        <p:blipFill>
          <a:blip r:embed="rId6" cstate="print"/>
          <a:srcRect/>
          <a:stretch>
            <a:fillRect/>
          </a:stretch>
        </p:blipFill>
        <p:spPr bwMode="auto">
          <a:xfrm>
            <a:off x="3505199" y="1752600"/>
            <a:ext cx="1948309" cy="2895600"/>
          </a:xfrm>
          <a:prstGeom prst="rect">
            <a:avLst/>
          </a:prstGeom>
          <a:noFill/>
        </p:spPr>
      </p:pic>
    </p:spTree>
    <p:extLst>
      <p:ext uri="{BB962C8B-B14F-4D97-AF65-F5344CB8AC3E}">
        <p14:creationId xmlns:p14="http://schemas.microsoft.com/office/powerpoint/2010/main" xmlns="" val="1493095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lstStyle/>
          <a:p>
            <a:r>
              <a:rPr lang="en-US" sz="4800" b="1" dirty="0" smtClean="0"/>
              <a:t>Roll A Fraction</a:t>
            </a:r>
            <a:endParaRPr lang="en-US" sz="4800" b="1" dirty="0"/>
          </a:p>
        </p:txBody>
      </p:sp>
      <p:sp>
        <p:nvSpPr>
          <p:cNvPr id="3" name="Content Placeholder 2"/>
          <p:cNvSpPr>
            <a:spLocks noGrp="1"/>
          </p:cNvSpPr>
          <p:nvPr>
            <p:ph idx="1"/>
          </p:nvPr>
        </p:nvSpPr>
        <p:spPr>
          <a:xfrm>
            <a:off x="228600" y="1676400"/>
            <a:ext cx="8686800" cy="4800600"/>
          </a:xfrm>
        </p:spPr>
        <p:txBody>
          <a:bodyPr/>
          <a:lstStyle/>
          <a:p>
            <a:pPr hangingPunct="0"/>
            <a:r>
              <a:rPr lang="en-US" dirty="0" smtClean="0"/>
              <a:t>Fold a piece of paper in half vertically.</a:t>
            </a:r>
          </a:p>
          <a:p>
            <a:pPr hangingPunct="0"/>
            <a:r>
              <a:rPr lang="en-US" dirty="0" smtClean="0"/>
              <a:t>Draw a fraction with a box for the numerator, a box for the denominator and a reject box for each player.</a:t>
            </a:r>
          </a:p>
          <a:p>
            <a:pPr hangingPunct="0"/>
            <a:endParaRPr lang="en-US" dirty="0"/>
          </a:p>
          <a:p>
            <a:pPr hangingPunct="0"/>
            <a:endParaRPr lang="en-US" dirty="0" smtClean="0"/>
          </a:p>
          <a:p>
            <a:pPr hangingPunct="0"/>
            <a:endParaRPr lang="en-US" dirty="0"/>
          </a:p>
          <a:p>
            <a:pPr hangingPunct="0"/>
            <a:endParaRPr lang="en-US" dirty="0" smtClean="0"/>
          </a:p>
          <a:p>
            <a:pPr marL="0" indent="0" hangingPunct="0">
              <a:buNone/>
            </a:pPr>
            <a:r>
              <a:rPr lang="en-US" sz="1000" b="1" i="1" dirty="0" smtClean="0"/>
              <a:t>Adapted </a:t>
            </a:r>
            <a:r>
              <a:rPr lang="en-US" sz="1000" b="1" i="1" dirty="0"/>
              <a:t>from “The Comparing Game” Marilyn Burns’ Teaching Arithmetic: Lessons for Extending Fractions, Grade 5 (Math Solutions Publications, 2003), pp. 56–63, </a:t>
            </a:r>
            <a:r>
              <a:rPr lang="en-US" sz="1000" b="1" i="1" dirty="0" smtClean="0"/>
              <a:t>145–152</a:t>
            </a:r>
            <a:r>
              <a:rPr lang="en-US" sz="1000" b="1" i="1" dirty="0"/>
              <a:t>.</a:t>
            </a:r>
            <a:endParaRPr lang="en-US" sz="1000" b="1" dirty="0" smtClean="0"/>
          </a:p>
          <a:p>
            <a:pPr marL="514350" indent="-514350" hangingPunct="0">
              <a:buFont typeface="+mj-lt"/>
              <a:buAutoNum type="arabicPeriod"/>
            </a:pPr>
            <a:endParaRPr lang="en-US" dirty="0" smtClean="0"/>
          </a:p>
          <a:p>
            <a:pPr marL="514350" indent="-514350" hangingPunct="0">
              <a:buFont typeface="+mj-lt"/>
              <a:buAutoNum type="arabicPeriod"/>
            </a:pPr>
            <a:endParaRPr lang="en-US" dirty="0" smtClean="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11" name="Picture 10"/>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810000"/>
            <a:ext cx="8305800" cy="2286000"/>
          </a:xfrm>
          <a:prstGeom prst="rect">
            <a:avLst/>
          </a:prstGeom>
          <a:noFill/>
          <a:ln>
            <a:noFill/>
          </a:ln>
        </p:spPr>
      </p:pic>
    </p:spTree>
    <p:extLst>
      <p:ext uri="{BB962C8B-B14F-4D97-AF65-F5344CB8AC3E}">
        <p14:creationId xmlns:p14="http://schemas.microsoft.com/office/powerpoint/2010/main" xmlns="" val="2710639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990600"/>
            <a:ext cx="8229600" cy="838200"/>
          </a:xfrm>
        </p:spPr>
        <p:txBody>
          <a:bodyPr/>
          <a:lstStyle/>
          <a:p>
            <a:r>
              <a:rPr lang="en-US" sz="4800" b="1" dirty="0" smtClean="0"/>
              <a:t>Objectives</a:t>
            </a:r>
          </a:p>
        </p:txBody>
      </p:sp>
      <p:sp>
        <p:nvSpPr>
          <p:cNvPr id="3075" name="Content Placeholder 2"/>
          <p:cNvSpPr>
            <a:spLocks noGrp="1"/>
          </p:cNvSpPr>
          <p:nvPr>
            <p:ph idx="1"/>
          </p:nvPr>
        </p:nvSpPr>
        <p:spPr>
          <a:xfrm>
            <a:off x="228600" y="1524000"/>
            <a:ext cx="8915400" cy="4953000"/>
          </a:xfrm>
        </p:spPr>
        <p:txBody>
          <a:bodyPr/>
          <a:lstStyle/>
          <a:p>
            <a:pPr>
              <a:buFont typeface="Arial" pitchFamily="34" charset="0"/>
              <a:buChar char="•"/>
            </a:pPr>
            <a:endParaRPr lang="en-US" b="1" dirty="0" smtClean="0">
              <a:solidFill>
                <a:srgbClr val="222222"/>
              </a:solidFill>
              <a:latin typeface="arial"/>
            </a:endParaRPr>
          </a:p>
          <a:p>
            <a:pPr>
              <a:buFont typeface="Arial" pitchFamily="34" charset="0"/>
              <a:buChar char="•"/>
            </a:pPr>
            <a:r>
              <a:rPr lang="en-US" b="1" dirty="0" smtClean="0">
                <a:solidFill>
                  <a:srgbClr val="222222"/>
                </a:solidFill>
                <a:latin typeface="arial"/>
              </a:rPr>
              <a:t>Develop Awareness </a:t>
            </a:r>
            <a:r>
              <a:rPr lang="en-US" dirty="0" smtClean="0">
                <a:solidFill>
                  <a:srgbClr val="222222"/>
                </a:solidFill>
                <a:latin typeface="arial"/>
              </a:rPr>
              <a:t>of CCSS and Key Shifts</a:t>
            </a:r>
            <a:endParaRPr lang="en-US" dirty="0">
              <a:solidFill>
                <a:srgbClr val="222222"/>
              </a:solidFill>
              <a:latin typeface="arial"/>
            </a:endParaRPr>
          </a:p>
          <a:p>
            <a:pPr>
              <a:buFont typeface="Arial" pitchFamily="34" charset="0"/>
              <a:buChar char="•"/>
            </a:pPr>
            <a:r>
              <a:rPr lang="en-US" b="1" dirty="0">
                <a:solidFill>
                  <a:srgbClr val="222222"/>
                </a:solidFill>
                <a:latin typeface="arial"/>
              </a:rPr>
              <a:t>Encourage</a:t>
            </a:r>
            <a:r>
              <a:rPr lang="en-US" dirty="0">
                <a:solidFill>
                  <a:srgbClr val="222222"/>
                </a:solidFill>
                <a:latin typeface="arial"/>
              </a:rPr>
              <a:t> </a:t>
            </a:r>
            <a:r>
              <a:rPr lang="en-US" dirty="0" smtClean="0">
                <a:solidFill>
                  <a:srgbClr val="222222"/>
                </a:solidFill>
                <a:latin typeface="arial"/>
              </a:rPr>
              <a:t>self-reflection </a:t>
            </a:r>
            <a:r>
              <a:rPr lang="en-US" dirty="0">
                <a:solidFill>
                  <a:srgbClr val="222222"/>
                </a:solidFill>
                <a:latin typeface="arial"/>
              </a:rPr>
              <a:t>through lively discussions with colleagues</a:t>
            </a:r>
          </a:p>
          <a:p>
            <a:pPr>
              <a:buFont typeface="Arial" pitchFamily="34" charset="0"/>
              <a:buChar char="•"/>
            </a:pPr>
            <a:r>
              <a:rPr lang="en-US" b="1" dirty="0" smtClean="0">
                <a:solidFill>
                  <a:srgbClr val="222222"/>
                </a:solidFill>
                <a:latin typeface="arial"/>
              </a:rPr>
              <a:t>Build Knowledge </a:t>
            </a:r>
            <a:r>
              <a:rPr lang="en-US" dirty="0" smtClean="0">
                <a:solidFill>
                  <a:srgbClr val="222222"/>
                </a:solidFill>
                <a:latin typeface="arial"/>
              </a:rPr>
              <a:t>of Mathematical Practice and Content Standards</a:t>
            </a:r>
          </a:p>
          <a:p>
            <a:pPr>
              <a:buFont typeface="Arial" pitchFamily="34" charset="0"/>
              <a:buChar char="•"/>
            </a:pPr>
            <a:r>
              <a:rPr lang="en-US" b="1" dirty="0" smtClean="0">
                <a:solidFill>
                  <a:srgbClr val="222222"/>
                </a:solidFill>
                <a:latin typeface="arial"/>
              </a:rPr>
              <a:t>Translate </a:t>
            </a:r>
            <a:r>
              <a:rPr lang="en-US" b="1" dirty="0">
                <a:solidFill>
                  <a:srgbClr val="222222"/>
                </a:solidFill>
                <a:latin typeface="arial"/>
              </a:rPr>
              <a:t>Knowledge </a:t>
            </a:r>
            <a:r>
              <a:rPr lang="en-US" dirty="0">
                <a:solidFill>
                  <a:srgbClr val="222222"/>
                </a:solidFill>
                <a:latin typeface="arial"/>
              </a:rPr>
              <a:t>into </a:t>
            </a:r>
            <a:r>
              <a:rPr lang="en-US" dirty="0" smtClean="0">
                <a:solidFill>
                  <a:srgbClr val="222222"/>
                </a:solidFill>
                <a:latin typeface="arial"/>
              </a:rPr>
              <a:t>practice through high cognitive demand projects and performance assessments</a:t>
            </a:r>
            <a:endParaRPr lang="en-US" dirty="0">
              <a:solidFill>
                <a:srgbClr val="222222"/>
              </a:solidFill>
              <a:latin typeface="arial"/>
            </a:endParaRPr>
          </a:p>
          <a:p>
            <a:pPr marL="0" indent="0">
              <a:buNone/>
            </a:pPr>
            <a:endParaRPr lang="en-US" dirty="0">
              <a:solidFill>
                <a:srgbClr val="222222"/>
              </a:solidFill>
              <a:latin typeface="arial"/>
            </a:endParaRPr>
          </a:p>
          <a:p>
            <a:pPr marL="457200" lvl="1" indent="0">
              <a:buNone/>
            </a:pPr>
            <a:endParaRPr lang="en-US" dirty="0" smtClean="0"/>
          </a:p>
        </p:txBody>
      </p:sp>
      <p:sp>
        <p:nvSpPr>
          <p:cNvPr id="6" name="Footer Placeholder 3"/>
          <p:cNvSpPr>
            <a:spLocks noGrp="1"/>
          </p:cNvSpPr>
          <p:nvPr>
            <p:ph type="ftr" sz="quarter" idx="11"/>
          </p:nvPr>
        </p:nvSpPr>
        <p:spPr>
          <a:xfrm>
            <a:off x="914400" y="6400800"/>
            <a:ext cx="7315200" cy="457200"/>
          </a:xfrm>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extLst>
      <p:ext uri="{BB962C8B-B14F-4D97-AF65-F5344CB8AC3E}">
        <p14:creationId xmlns:p14="http://schemas.microsoft.com/office/powerpoint/2010/main" xmlns="" val="2955910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Start Rolling!</a:t>
            </a:r>
            <a:endParaRPr lang="en-US" sz="4800" b="1" dirty="0"/>
          </a:p>
        </p:txBody>
      </p:sp>
      <p:sp>
        <p:nvSpPr>
          <p:cNvPr id="3" name="Content Placeholder 2"/>
          <p:cNvSpPr>
            <a:spLocks noGrp="1"/>
          </p:cNvSpPr>
          <p:nvPr>
            <p:ph idx="1"/>
          </p:nvPr>
        </p:nvSpPr>
        <p:spPr>
          <a:xfrm>
            <a:off x="457200" y="2133600"/>
            <a:ext cx="8229600" cy="4114800"/>
          </a:xfrm>
        </p:spPr>
        <p:txBody>
          <a:bodyPr/>
          <a:lstStyle/>
          <a:p>
            <a:pPr hangingPunct="0"/>
            <a:r>
              <a:rPr lang="en-US" dirty="0"/>
              <a:t>Take turns rolling a die and placing the rolled number in a box on your side of the recording sheet.  </a:t>
            </a:r>
          </a:p>
          <a:p>
            <a:pPr hangingPunct="0"/>
            <a:r>
              <a:rPr lang="en-US" dirty="0" smtClean="0"/>
              <a:t>Once </a:t>
            </a:r>
            <a:r>
              <a:rPr lang="en-US" dirty="0"/>
              <a:t>the boxes are filled, decide which player built the greatest fraction.  </a:t>
            </a:r>
            <a:endParaRPr lang="en-US" dirty="0" smtClean="0"/>
          </a:p>
          <a:p>
            <a:pPr hangingPunct="0"/>
            <a:r>
              <a:rPr lang="en-US" dirty="0" smtClean="0"/>
              <a:t>Play </a:t>
            </a:r>
            <a:r>
              <a:rPr lang="en-US" dirty="0"/>
              <a:t>the game several times.  What do you notice?</a:t>
            </a: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xmlns="" val="2659436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t>Reflect and Connect</a:t>
            </a:r>
            <a:endParaRPr lang="en-US" sz="4800" b="1" dirty="0"/>
          </a:p>
        </p:txBody>
      </p:sp>
      <p:sp>
        <p:nvSpPr>
          <p:cNvPr id="3" name="Content Placeholder 2"/>
          <p:cNvSpPr>
            <a:spLocks noGrp="1"/>
          </p:cNvSpPr>
          <p:nvPr>
            <p:ph idx="1"/>
          </p:nvPr>
        </p:nvSpPr>
        <p:spPr>
          <a:xfrm>
            <a:off x="0" y="3124200"/>
            <a:ext cx="9144000" cy="4038600"/>
          </a:xfrm>
        </p:spPr>
        <p:txBody>
          <a:bodyPr/>
          <a:lstStyle/>
          <a:p>
            <a:r>
              <a:rPr lang="en-US" sz="4400" b="1" dirty="0" smtClean="0"/>
              <a:t>Write your strategy for winning.</a:t>
            </a:r>
          </a:p>
          <a:p>
            <a:r>
              <a:rPr lang="en-US" sz="4400" b="1" dirty="0" smtClean="0"/>
              <a:t>What Practice Standard(s) was/were addressed?</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122" name="Picture 2" descr="C:\Documents and Settings\preisdo\Local Settings\Temporary Internet Files\Content.IE5\QGW1TND9\MC900441765[1].png"/>
          <p:cNvPicPr>
            <a:picLocks noChangeAspect="1" noChangeArrowheads="1"/>
          </p:cNvPicPr>
          <p:nvPr/>
        </p:nvPicPr>
        <p:blipFill>
          <a:blip r:embed="rId3" cstate="print"/>
          <a:srcRect/>
          <a:stretch>
            <a:fillRect/>
          </a:stretch>
        </p:blipFill>
        <p:spPr bwMode="auto">
          <a:xfrm>
            <a:off x="6629400" y="762000"/>
            <a:ext cx="2194560" cy="2194560"/>
          </a:xfrm>
          <a:prstGeom prst="rect">
            <a:avLst/>
          </a:prstGeom>
          <a:noFill/>
        </p:spPr>
      </p:pic>
    </p:spTree>
    <p:extLst>
      <p:ext uri="{BB962C8B-B14F-4D97-AF65-F5344CB8AC3E}">
        <p14:creationId xmlns:p14="http://schemas.microsoft.com/office/powerpoint/2010/main" xmlns="" val="856436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Differentiate</a:t>
            </a:r>
            <a:endParaRPr lang="en-US" sz="5400" b="1" dirty="0"/>
          </a:p>
        </p:txBody>
      </p:sp>
      <p:sp>
        <p:nvSpPr>
          <p:cNvPr id="3" name="Content Placeholder 2"/>
          <p:cNvSpPr>
            <a:spLocks noGrp="1"/>
          </p:cNvSpPr>
          <p:nvPr>
            <p:ph idx="1"/>
          </p:nvPr>
        </p:nvSpPr>
        <p:spPr/>
        <p:txBody>
          <a:bodyPr/>
          <a:lstStyle/>
          <a:p>
            <a:r>
              <a:rPr lang="en-US" sz="4000" dirty="0" smtClean="0"/>
              <a:t>Look at the Content Standards for your Grade Level. </a:t>
            </a:r>
          </a:p>
          <a:p>
            <a:r>
              <a:rPr lang="en-US" sz="4000" dirty="0" smtClean="0"/>
              <a:t>How </a:t>
            </a:r>
            <a:r>
              <a:rPr lang="en-US" sz="4000" dirty="0"/>
              <a:t>could you change the game to </a:t>
            </a:r>
            <a:r>
              <a:rPr lang="en-US" sz="4000" dirty="0" smtClean="0"/>
              <a:t>align to </a:t>
            </a:r>
            <a:r>
              <a:rPr lang="en-US" sz="4000" dirty="0"/>
              <a:t>a</a:t>
            </a:r>
            <a:r>
              <a:rPr lang="en-US" sz="4000" dirty="0" smtClean="0"/>
              <a:t> standard at your grade level?</a:t>
            </a:r>
          </a:p>
          <a:p>
            <a:r>
              <a:rPr lang="en-US" sz="4000" dirty="0" smtClean="0"/>
              <a:t>Share ideas at your table.</a:t>
            </a:r>
            <a:endParaRPr lang="en-US" sz="4000"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extLst>
      <p:ext uri="{BB962C8B-B14F-4D97-AF65-F5344CB8AC3E}">
        <p14:creationId xmlns:p14="http://schemas.microsoft.com/office/powerpoint/2010/main" xmlns="" val="1562647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057400"/>
            <a:ext cx="8229600" cy="4114800"/>
          </a:xfrm>
        </p:spPr>
        <p:txBody>
          <a:bodyPr/>
          <a:lstStyle/>
          <a:p>
            <a:pPr eaLnBrk="1" fontAlgn="auto" hangingPunct="1">
              <a:spcBef>
                <a:spcPts val="1800"/>
              </a:spcBef>
              <a:spcAft>
                <a:spcPts val="0"/>
              </a:spcAft>
              <a:buClr>
                <a:srgbClr val="8F23B3"/>
              </a:buClr>
              <a:defRPr/>
            </a:pPr>
            <a:r>
              <a:rPr lang="en-US" sz="3600" b="1" dirty="0" smtClean="0"/>
              <a:t>Common Core State Standards </a:t>
            </a:r>
            <a:r>
              <a:rPr lang="en-US" sz="3600" dirty="0" smtClean="0"/>
              <a:t>are critical, but it is just the first step</a:t>
            </a:r>
          </a:p>
          <a:p>
            <a:pPr fontAlgn="auto">
              <a:spcBef>
                <a:spcPts val="1800"/>
              </a:spcBef>
              <a:spcAft>
                <a:spcPts val="0"/>
              </a:spcAft>
              <a:buClr>
                <a:srgbClr val="8F23B3"/>
              </a:buClr>
              <a:defRPr/>
            </a:pPr>
            <a:r>
              <a:rPr lang="en-US" sz="3600" b="1" dirty="0" smtClean="0"/>
              <a:t>Common assessments </a:t>
            </a:r>
            <a:r>
              <a:rPr lang="en-US" sz="3600" dirty="0" smtClean="0"/>
              <a:t>aligned to the Common Core will help ensure the new standards truly reach every classroom</a:t>
            </a:r>
          </a:p>
          <a:p>
            <a:pPr algn="r" fontAlgn="auto">
              <a:spcBef>
                <a:spcPts val="1800"/>
              </a:spcBef>
              <a:spcAft>
                <a:spcPts val="0"/>
              </a:spcAft>
              <a:buClr>
                <a:srgbClr val="8F23B3"/>
              </a:buClr>
              <a:buNone/>
              <a:defRPr/>
            </a:pPr>
            <a:r>
              <a:rPr lang="en-US" sz="1800" b="1" dirty="0" smtClean="0">
                <a:solidFill>
                  <a:srgbClr val="0000FF"/>
                </a:solidFill>
                <a:hlinkClick r:id="rId3"/>
              </a:rPr>
              <a:t>http://www.parcconline.org</a:t>
            </a:r>
            <a:endParaRPr lang="en-US" sz="1800" b="1" dirty="0" smtClean="0">
              <a:solidFill>
                <a:srgbClr val="0000FF"/>
              </a:solidFill>
            </a:endParaRPr>
          </a:p>
          <a:p>
            <a:pPr algn="r" fontAlgn="auto">
              <a:spcBef>
                <a:spcPts val="1800"/>
              </a:spcBef>
              <a:spcAft>
                <a:spcPts val="0"/>
              </a:spcAft>
              <a:buClr>
                <a:srgbClr val="8F23B3"/>
              </a:buClr>
              <a:buNone/>
              <a:defRPr/>
            </a:pPr>
            <a:endParaRPr lang="en-US" sz="1800" dirty="0" smtClean="0"/>
          </a:p>
          <a:p>
            <a:pPr eaLnBrk="1" fontAlgn="auto" hangingPunct="1">
              <a:spcBef>
                <a:spcPts val="1800"/>
              </a:spcBef>
              <a:spcAft>
                <a:spcPts val="0"/>
              </a:spcAft>
              <a:buClr>
                <a:srgbClr val="8F23B3"/>
              </a:buClr>
              <a:buNone/>
              <a:defRPr/>
            </a:pPr>
            <a:r>
              <a:rPr lang="en-US" sz="3600" dirty="0" smtClean="0"/>
              <a:t>						</a:t>
            </a:r>
            <a:endParaRPr lang="en-US" sz="1800" b="1" dirty="0" smtClean="0">
              <a:solidFill>
                <a:srgbClr val="0000FF"/>
              </a:solidFill>
            </a:endParaRPr>
          </a:p>
          <a:p>
            <a:pPr marL="0" indent="0" eaLnBrk="1" fontAlgn="auto" hangingPunct="1">
              <a:spcAft>
                <a:spcPts val="0"/>
              </a:spcAft>
              <a:buFont typeface="Arial" pitchFamily="34" charset="0"/>
              <a:buNone/>
              <a:defRPr/>
            </a:pPr>
            <a:endParaRPr lang="en-US" dirty="0"/>
          </a:p>
        </p:txBody>
      </p:sp>
      <p:sp>
        <p:nvSpPr>
          <p:cNvPr id="3" name="Slide Number Placeholder 2"/>
          <p:cNvSpPr>
            <a:spLocks noGrp="1"/>
          </p:cNvSpPr>
          <p:nvPr>
            <p:ph type="sldNum" sz="quarter" idx="15"/>
          </p:nvPr>
        </p:nvSpPr>
        <p:spPr/>
        <p:txBody>
          <a:bodyPr>
            <a:normAutofit/>
          </a:bodyPr>
          <a:lstStyle/>
          <a:p>
            <a:pPr>
              <a:defRPr/>
            </a:pPr>
            <a:fld id="{60F5D020-836F-4411-B6F6-3C47B2922C68}" type="slidenum">
              <a:rPr lang="en-US"/>
              <a:pPr>
                <a:defRPr/>
              </a:pPr>
              <a:t>33</a:t>
            </a:fld>
            <a:endParaRPr lang="en-US" dirty="0"/>
          </a:p>
        </p:txBody>
      </p:sp>
      <p:sp>
        <p:nvSpPr>
          <p:cNvPr id="14340" name="Title 3"/>
          <p:cNvSpPr>
            <a:spLocks noGrp="1"/>
          </p:cNvSpPr>
          <p:nvPr>
            <p:ph type="title"/>
          </p:nvPr>
        </p:nvSpPr>
        <p:spPr bwMode="auto">
          <a:xfrm>
            <a:off x="1219200" y="914400"/>
            <a:ext cx="6705600" cy="1219200"/>
          </a:xfrm>
          <a:noFill/>
          <a:ln>
            <a:miter lim="800000"/>
            <a:headEnd/>
            <a:tailEnd/>
          </a:ln>
        </p:spPr>
        <p:txBody>
          <a:bodyPr vert="horz" wrap="square" numCol="1" anchorCtr="0" compatLnSpc="1">
            <a:prstTxWarp prst="textNoShape">
              <a:avLst/>
            </a:prstTxWarp>
          </a:bodyPr>
          <a:lstStyle/>
          <a:p>
            <a:pPr marL="168275" algn="ctr" eaLnBrk="1" hangingPunct="1"/>
            <a:r>
              <a:rPr lang="en-US" sz="4000" b="1" dirty="0" smtClean="0"/>
              <a:t>What’s Next?</a:t>
            </a:r>
            <a:br>
              <a:rPr lang="en-US" sz="4000" b="1" dirty="0" smtClean="0"/>
            </a:br>
            <a:r>
              <a:rPr lang="en-US" sz="4000" b="1" dirty="0" smtClean="0"/>
              <a:t>Common Assessments</a:t>
            </a:r>
          </a:p>
        </p:txBody>
      </p:sp>
    </p:spTree>
  </p:cSld>
  <p:clrMapOvr>
    <a:masterClrMapping/>
  </p:clrMapOvr>
  <p:transition spd="med" advClick="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yearbar.png"/>
          <p:cNvPicPr>
            <a:picLocks noChangeAspect="1"/>
          </p:cNvPicPr>
          <p:nvPr/>
        </p:nvPicPr>
        <p:blipFill>
          <a:blip r:embed="rId3" cstate="print"/>
          <a:srcRect/>
          <a:stretch>
            <a:fillRect/>
          </a:stretch>
        </p:blipFill>
        <p:spPr bwMode="auto">
          <a:xfrm>
            <a:off x="76200" y="1447800"/>
            <a:ext cx="8839200" cy="990600"/>
          </a:xfrm>
          <a:prstGeom prst="rect">
            <a:avLst/>
          </a:prstGeom>
          <a:noFill/>
          <a:ln w="9525">
            <a:noFill/>
            <a:miter lim="800000"/>
            <a:headEnd/>
            <a:tailEnd/>
          </a:ln>
        </p:spPr>
      </p:pic>
      <p:sp>
        <p:nvSpPr>
          <p:cNvPr id="22531" name="Title 2"/>
          <p:cNvSpPr>
            <a:spLocks noGrp="1"/>
          </p:cNvSpPr>
          <p:nvPr>
            <p:ph type="title"/>
          </p:nvPr>
        </p:nvSpPr>
        <p:spPr bwMode="auto">
          <a:noFill/>
          <a:ln>
            <a:miter lim="800000"/>
            <a:headEnd/>
            <a:tailEnd/>
          </a:ln>
        </p:spPr>
        <p:txBody>
          <a:bodyPr vert="horz" wrap="square" numCol="1" anchorCtr="0" compatLnSpc="1">
            <a:prstTxWarp prst="textNoShape">
              <a:avLst/>
            </a:prstTxWarp>
          </a:bodyPr>
          <a:lstStyle/>
          <a:p>
            <a:pPr marL="168275" eaLnBrk="1" hangingPunct="1"/>
            <a:r>
              <a:rPr lang="en-US" dirty="0" smtClean="0"/>
              <a:t>PARCC Assessment Design</a:t>
            </a:r>
            <a:br>
              <a:rPr lang="en-US" dirty="0" smtClean="0"/>
            </a:br>
            <a:r>
              <a:rPr lang="en-US" sz="1800" dirty="0" smtClean="0"/>
              <a:t>English Language Arts/Literacy and  Mathematics, Grades 3-11</a:t>
            </a:r>
            <a:endParaRPr lang="en-US" dirty="0" smtClean="0"/>
          </a:p>
        </p:txBody>
      </p:sp>
      <p:grpSp>
        <p:nvGrpSpPr>
          <p:cNvPr id="4" name="Group 39"/>
          <p:cNvGrpSpPr>
            <a:grpSpLocks/>
          </p:cNvGrpSpPr>
          <p:nvPr/>
        </p:nvGrpSpPr>
        <p:grpSpPr bwMode="auto">
          <a:xfrm>
            <a:off x="7239000" y="2292350"/>
            <a:ext cx="1822450" cy="2438400"/>
            <a:chOff x="7394941" y="2176414"/>
            <a:chExt cx="1495401" cy="2113817"/>
          </a:xfrm>
        </p:grpSpPr>
        <p:cxnSp>
          <p:nvCxnSpPr>
            <p:cNvPr id="8" name="Straight Connector 7"/>
            <p:cNvCxnSpPr/>
            <p:nvPr/>
          </p:nvCxnSpPr>
          <p:spPr>
            <a:xfrm rot="5400000">
              <a:off x="7507680" y="2808771"/>
              <a:ext cx="1264713"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6" name="Picture 5" descr="clipboard.png"/>
            <p:cNvPicPr preferRelativeResize="0">
              <a:picLocks/>
            </p:cNvPicPr>
            <p:nvPr/>
          </p:nvPicPr>
          <p:blipFill>
            <a:blip r:embed="rId4" cstate="print"/>
            <a:srcRect/>
            <a:stretch>
              <a:fillRect/>
            </a:stretch>
          </p:blipFill>
          <p:spPr bwMode="auto">
            <a:xfrm>
              <a:off x="7394941" y="2704868"/>
              <a:ext cx="1495401" cy="1585363"/>
            </a:xfrm>
            <a:prstGeom prst="rect">
              <a:avLst/>
            </a:prstGeom>
            <a:noFill/>
            <a:ln w="9525">
              <a:noFill/>
              <a:miter lim="800000"/>
              <a:headEnd/>
              <a:tailEnd/>
            </a:ln>
          </p:spPr>
        </p:pic>
        <p:sp>
          <p:nvSpPr>
            <p:cNvPr id="11295" name="TextBox 35"/>
            <p:cNvSpPr txBox="1">
              <a:spLocks noChangeArrowheads="1"/>
            </p:cNvSpPr>
            <p:nvPr/>
          </p:nvSpPr>
          <p:spPr bwMode="auto">
            <a:xfrm>
              <a:off x="7457466" y="3233323"/>
              <a:ext cx="1370350" cy="761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50" b="1" dirty="0">
                  <a:latin typeface="Calibri" pitchFamily="26" charset="0"/>
                </a:rPr>
                <a:t>End-of-Year </a:t>
              </a:r>
            </a:p>
            <a:p>
              <a:pPr algn="ctr" eaLnBrk="1" hangingPunct="1">
                <a:defRPr/>
              </a:pPr>
              <a:r>
                <a:rPr lang="en-US" sz="1050" b="1" dirty="0">
                  <a:latin typeface="Calibri" pitchFamily="26" charset="0"/>
                </a:rPr>
                <a:t>Assessment</a:t>
              </a:r>
            </a:p>
            <a:p>
              <a:pPr marL="177800" indent="-68263" eaLnBrk="1" hangingPunct="1">
                <a:buFont typeface="Arial" charset="0"/>
                <a:buChar char="•"/>
                <a:defRPr/>
              </a:pPr>
              <a:r>
                <a:rPr lang="en-US" sz="1050" dirty="0">
                  <a:solidFill>
                    <a:srgbClr val="000000"/>
                  </a:solidFill>
                  <a:latin typeface="Calibri" pitchFamily="26" charset="0"/>
                </a:rPr>
                <a:t>Innovative, computer-based items</a:t>
              </a:r>
              <a:endParaRPr lang="en-US" sz="1050" dirty="0">
                <a:latin typeface="Calibri" pitchFamily="26" charset="0"/>
              </a:endParaRPr>
            </a:p>
            <a:p>
              <a:pPr algn="ctr" eaLnBrk="1" hangingPunct="1">
                <a:defRPr/>
              </a:pPr>
              <a:endParaRPr lang="en-US" sz="900" b="1" dirty="0"/>
            </a:p>
          </p:txBody>
        </p:sp>
      </p:grpSp>
      <p:grpSp>
        <p:nvGrpSpPr>
          <p:cNvPr id="6" name="Group 34"/>
          <p:cNvGrpSpPr>
            <a:grpSpLocks/>
          </p:cNvGrpSpPr>
          <p:nvPr/>
        </p:nvGrpSpPr>
        <p:grpSpPr bwMode="auto">
          <a:xfrm>
            <a:off x="5181600" y="2292350"/>
            <a:ext cx="1912938" cy="2432050"/>
            <a:chOff x="5604093" y="2447264"/>
            <a:chExt cx="1462863" cy="2921492"/>
          </a:xfrm>
        </p:grpSpPr>
        <p:cxnSp>
          <p:nvCxnSpPr>
            <p:cNvPr id="13" name="Straight Connector 12"/>
            <p:cNvCxnSpPr/>
            <p:nvPr/>
          </p:nvCxnSpPr>
          <p:spPr>
            <a:xfrm rot="5400000">
              <a:off x="5297516" y="3471312"/>
              <a:ext cx="2048096" cy="0"/>
            </a:xfrm>
            <a:prstGeom prst="line">
              <a:avLst/>
            </a:prstGeom>
            <a:ln w="38100">
              <a:solidFill>
                <a:schemeClr val="accent1">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2553" name="Picture 18" descr="clipboard.png"/>
            <p:cNvPicPr preferRelativeResize="0">
              <a:picLocks/>
            </p:cNvPicPr>
            <p:nvPr/>
          </p:nvPicPr>
          <p:blipFill>
            <a:blip r:embed="rId4" cstate="print"/>
            <a:srcRect/>
            <a:stretch>
              <a:fillRect/>
            </a:stretch>
          </p:blipFill>
          <p:spPr bwMode="auto">
            <a:xfrm>
              <a:off x="5612310" y="3172107"/>
              <a:ext cx="1454646" cy="2196649"/>
            </a:xfrm>
            <a:prstGeom prst="rect">
              <a:avLst/>
            </a:prstGeom>
            <a:noFill/>
            <a:ln w="9525">
              <a:noFill/>
              <a:miter lim="800000"/>
              <a:headEnd/>
              <a:tailEnd/>
            </a:ln>
          </p:spPr>
        </p:pic>
        <p:sp>
          <p:nvSpPr>
            <p:cNvPr id="16" name="TextBox 15"/>
            <p:cNvSpPr txBox="1"/>
            <p:nvPr/>
          </p:nvSpPr>
          <p:spPr>
            <a:xfrm>
              <a:off x="5604093" y="3908010"/>
              <a:ext cx="1432513" cy="1081258"/>
            </a:xfrm>
            <a:prstGeom prst="rect">
              <a:avLst/>
            </a:prstGeom>
            <a:noFill/>
          </p:spPr>
          <p:txBody>
            <a:bodyPr>
              <a:spAutoFit/>
            </a:bodyPr>
            <a:lstStyle/>
            <a:p>
              <a:pPr algn="ctr" fontAlgn="auto">
                <a:spcBef>
                  <a:spcPts val="0"/>
                </a:spcBef>
                <a:spcAft>
                  <a:spcPts val="0"/>
                </a:spcAft>
                <a:defRPr/>
              </a:pPr>
              <a:r>
                <a:rPr lang="en-US" sz="1050" b="1" dirty="0">
                  <a:latin typeface="Calibri" pitchFamily="34" charset="0"/>
                  <a:cs typeface="Calibri" pitchFamily="34" charset="0"/>
                </a:rPr>
                <a:t>Performance-Based</a:t>
              </a:r>
            </a:p>
            <a:p>
              <a:pPr algn="ctr" fontAlgn="auto">
                <a:spcBef>
                  <a:spcPts val="0"/>
                </a:spcBef>
                <a:spcAft>
                  <a:spcPts val="0"/>
                </a:spcAft>
                <a:defRPr/>
              </a:pPr>
              <a:r>
                <a:rPr lang="en-US" sz="1050" b="1" dirty="0">
                  <a:latin typeface="Calibri" pitchFamily="34" charset="0"/>
                  <a:cs typeface="Calibri" pitchFamily="34" charset="0"/>
                </a:rPr>
                <a:t>Assessment (PBA)</a:t>
              </a:r>
            </a:p>
            <a:p>
              <a:pPr marL="274320" indent="-91440" fontAlgn="auto">
                <a:spcBef>
                  <a:spcPts val="0"/>
                </a:spcBef>
                <a:spcAft>
                  <a:spcPts val="0"/>
                </a:spcAft>
                <a:buFont typeface="Arial" pitchFamily="34" charset="0"/>
                <a:buChar char="•"/>
                <a:defRPr/>
              </a:pPr>
              <a:r>
                <a:rPr lang="en-US" sz="1050" dirty="0">
                  <a:latin typeface="Calibri" pitchFamily="34" charset="0"/>
                  <a:cs typeface="Calibri" pitchFamily="34" charset="0"/>
                </a:rPr>
                <a:t>Extended tasks</a:t>
              </a:r>
            </a:p>
            <a:p>
              <a:pPr marL="274320" indent="-91440" fontAlgn="auto">
                <a:spcBef>
                  <a:spcPts val="0"/>
                </a:spcBef>
                <a:spcAft>
                  <a:spcPts val="0"/>
                </a:spcAft>
                <a:buFont typeface="Arial" pitchFamily="34" charset="0"/>
                <a:buChar char="•"/>
                <a:defRPr/>
              </a:pPr>
              <a:r>
                <a:rPr lang="en-US" sz="1050" dirty="0">
                  <a:latin typeface="Calibri" pitchFamily="34" charset="0"/>
                  <a:cs typeface="Calibri" pitchFamily="34" charset="0"/>
                </a:rPr>
                <a:t>Applications of concepts and skills</a:t>
              </a:r>
            </a:p>
          </p:txBody>
        </p:sp>
      </p:grpSp>
      <p:grpSp>
        <p:nvGrpSpPr>
          <p:cNvPr id="7" name="Group 43"/>
          <p:cNvGrpSpPr>
            <a:grpSpLocks/>
          </p:cNvGrpSpPr>
          <p:nvPr/>
        </p:nvGrpSpPr>
        <p:grpSpPr bwMode="auto">
          <a:xfrm>
            <a:off x="76200" y="5715000"/>
            <a:ext cx="4173538" cy="838200"/>
            <a:chOff x="310906" y="5908962"/>
            <a:chExt cx="5057412" cy="990600"/>
          </a:xfrm>
        </p:grpSpPr>
        <p:pic>
          <p:nvPicPr>
            <p:cNvPr id="22549" name="Picture 44" descr="key.png"/>
            <p:cNvPicPr>
              <a:picLocks noChangeAspect="1"/>
            </p:cNvPicPr>
            <p:nvPr/>
          </p:nvPicPr>
          <p:blipFill>
            <a:blip r:embed="rId5" cstate="print">
              <a:lum bright="8000"/>
            </a:blip>
            <a:srcRect/>
            <a:stretch>
              <a:fillRect/>
            </a:stretch>
          </p:blipFill>
          <p:spPr bwMode="auto">
            <a:xfrm>
              <a:off x="310906" y="5908962"/>
              <a:ext cx="5019045" cy="990600"/>
            </a:xfrm>
            <a:prstGeom prst="rect">
              <a:avLst/>
            </a:prstGeom>
            <a:noFill/>
            <a:ln w="9525">
              <a:noFill/>
              <a:miter lim="800000"/>
              <a:headEnd/>
              <a:tailEnd/>
            </a:ln>
          </p:spPr>
        </p:pic>
        <p:sp>
          <p:nvSpPr>
            <p:cNvPr id="30" name="TextBox 29"/>
            <p:cNvSpPr txBox="1"/>
            <p:nvPr/>
          </p:nvSpPr>
          <p:spPr>
            <a:xfrm>
              <a:off x="1126555" y="6092823"/>
              <a:ext cx="1862143" cy="491548"/>
            </a:xfrm>
            <a:prstGeom prst="rect">
              <a:avLst/>
            </a:prstGeom>
            <a:noFill/>
          </p:spPr>
          <p:txBody>
            <a:bodyPr>
              <a:spAutoFit/>
            </a:bodyPr>
            <a:lstStyle/>
            <a:p>
              <a:pPr fontAlgn="auto">
                <a:spcBef>
                  <a:spcPts val="0"/>
                </a:spcBef>
                <a:spcAft>
                  <a:spcPts val="0"/>
                </a:spcAft>
                <a:defRPr/>
              </a:pPr>
              <a:r>
                <a:rPr lang="en-US" sz="1050" b="1" dirty="0">
                  <a:latin typeface="+mn-lt"/>
                </a:rPr>
                <a:t>Summative,</a:t>
              </a:r>
            </a:p>
            <a:p>
              <a:pPr fontAlgn="auto">
                <a:spcBef>
                  <a:spcPts val="0"/>
                </a:spcBef>
                <a:spcAft>
                  <a:spcPts val="0"/>
                </a:spcAft>
                <a:defRPr/>
              </a:pPr>
              <a:r>
                <a:rPr lang="en-US" sz="1050" b="1">
                  <a:latin typeface="+mn-lt"/>
                </a:rPr>
                <a:t>Required assessment</a:t>
              </a:r>
              <a:endParaRPr lang="en-US" sz="1050" b="1" dirty="0">
                <a:latin typeface="+mn-lt"/>
              </a:endParaRPr>
            </a:p>
          </p:txBody>
        </p:sp>
        <p:sp>
          <p:nvSpPr>
            <p:cNvPr id="31" name="TextBox 30"/>
            <p:cNvSpPr txBox="1"/>
            <p:nvPr/>
          </p:nvSpPr>
          <p:spPr>
            <a:xfrm>
              <a:off x="3696621" y="6179126"/>
              <a:ext cx="1671697" cy="491548"/>
            </a:xfrm>
            <a:prstGeom prst="rect">
              <a:avLst/>
            </a:prstGeom>
            <a:noFill/>
          </p:spPr>
          <p:txBody>
            <a:bodyPr>
              <a:spAutoFit/>
            </a:bodyPr>
            <a:lstStyle/>
            <a:p>
              <a:pPr fontAlgn="auto">
                <a:spcBef>
                  <a:spcPts val="0"/>
                </a:spcBef>
                <a:spcAft>
                  <a:spcPts val="0"/>
                </a:spcAft>
                <a:defRPr/>
              </a:pPr>
              <a:r>
                <a:rPr lang="en-US" sz="1050" dirty="0">
                  <a:latin typeface="+mn-lt"/>
                </a:rPr>
                <a:t>Interim, optional assessment</a:t>
              </a:r>
            </a:p>
          </p:txBody>
        </p:sp>
      </p:grpSp>
      <p:grpSp>
        <p:nvGrpSpPr>
          <p:cNvPr id="9" name="Group 47"/>
          <p:cNvGrpSpPr>
            <a:grpSpLocks/>
          </p:cNvGrpSpPr>
          <p:nvPr/>
        </p:nvGrpSpPr>
        <p:grpSpPr bwMode="auto">
          <a:xfrm>
            <a:off x="457200" y="2895600"/>
            <a:ext cx="1738313" cy="1828800"/>
            <a:chOff x="5448202" y="4867082"/>
            <a:chExt cx="1224956" cy="1373805"/>
          </a:xfrm>
        </p:grpSpPr>
        <p:pic>
          <p:nvPicPr>
            <p:cNvPr id="22547" name="Picture 6" descr="clipboard-faded.png"/>
            <p:cNvPicPr>
              <a:picLocks/>
            </p:cNvPicPr>
            <p:nvPr/>
          </p:nvPicPr>
          <p:blipFill>
            <a:blip r:embed="rId6" cstate="print">
              <a:lum bright="12000"/>
            </a:blip>
            <a:srcRect/>
            <a:stretch>
              <a:fillRect/>
            </a:stretch>
          </p:blipFill>
          <p:spPr bwMode="auto">
            <a:xfrm>
              <a:off x="5455526" y="4867082"/>
              <a:ext cx="1217632" cy="1373805"/>
            </a:xfrm>
            <a:prstGeom prst="rect">
              <a:avLst/>
            </a:prstGeom>
            <a:noFill/>
            <a:ln w="9525">
              <a:noFill/>
              <a:miter lim="800000"/>
              <a:headEnd/>
              <a:tailEnd/>
            </a:ln>
          </p:spPr>
        </p:pic>
        <p:sp>
          <p:nvSpPr>
            <p:cNvPr id="11286" name="TextBox 39"/>
            <p:cNvSpPr txBox="1">
              <a:spLocks noChangeArrowheads="1"/>
            </p:cNvSpPr>
            <p:nvPr/>
          </p:nvSpPr>
          <p:spPr bwMode="auto">
            <a:xfrm>
              <a:off x="5448202" y="5272545"/>
              <a:ext cx="1181327" cy="76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00" b="1" dirty="0" smtClean="0">
                  <a:latin typeface="Calibri" pitchFamily="26" charset="0"/>
                </a:rPr>
                <a:t>Diagnostic Assessment</a:t>
              </a:r>
              <a:endParaRPr lang="en-US" sz="1000" b="1" dirty="0">
                <a:latin typeface="Calibri" pitchFamily="26" charset="0"/>
              </a:endParaRPr>
            </a:p>
            <a:p>
              <a:pPr marL="177800" indent="-55563" eaLnBrk="1" hangingPunct="1">
                <a:buFont typeface="Arial" charset="0"/>
                <a:buChar char="•"/>
                <a:defRPr/>
              </a:pPr>
              <a:r>
                <a:rPr lang="en-US" sz="1000" dirty="0" smtClean="0">
                  <a:latin typeface="Calibri" pitchFamily="26" charset="0"/>
                </a:rPr>
                <a:t> Early </a:t>
              </a:r>
              <a:r>
                <a:rPr lang="en-US" sz="1000" dirty="0">
                  <a:latin typeface="Calibri" pitchFamily="26" charset="0"/>
                </a:rPr>
                <a:t>indicator of student knowledge and skills to inform instruction, supports, and PD</a:t>
              </a:r>
            </a:p>
          </p:txBody>
        </p:sp>
      </p:grpSp>
      <p:sp>
        <p:nvSpPr>
          <p:cNvPr id="11284" name="TextBox 35"/>
          <p:cNvSpPr txBox="1">
            <a:spLocks noChangeArrowheads="1"/>
          </p:cNvSpPr>
          <p:nvPr/>
        </p:nvSpPr>
        <p:spPr bwMode="auto">
          <a:xfrm>
            <a:off x="4481513" y="5410200"/>
            <a:ext cx="1919287" cy="769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100" b="1" dirty="0" smtClean="0">
                <a:latin typeface="Calibri" pitchFamily="26" charset="0"/>
              </a:rPr>
              <a:t>ELA - Speaking And Listening</a:t>
            </a:r>
          </a:p>
          <a:p>
            <a:pPr algn="ctr" eaLnBrk="1" hangingPunct="1">
              <a:defRPr/>
            </a:pPr>
            <a:r>
              <a:rPr lang="en-US" sz="1100" b="1" dirty="0" smtClean="0">
                <a:latin typeface="Calibri" pitchFamily="26" charset="0"/>
              </a:rPr>
              <a:t>Assessment</a:t>
            </a:r>
          </a:p>
          <a:p>
            <a:pPr marL="171450" indent="-171450" eaLnBrk="1" hangingPunct="1">
              <a:buFont typeface="Arial" pitchFamily="34" charset="0"/>
              <a:buChar char="•"/>
              <a:defRPr/>
            </a:pPr>
            <a:r>
              <a:rPr lang="en-US" sz="1100" dirty="0" smtClean="0">
                <a:latin typeface="Calibri" pitchFamily="26" charset="0"/>
              </a:rPr>
              <a:t>Locally scored</a:t>
            </a:r>
          </a:p>
          <a:p>
            <a:pPr marL="171450" indent="-171450" eaLnBrk="1" hangingPunct="1">
              <a:buFont typeface="Arial" pitchFamily="34" charset="0"/>
              <a:buChar char="•"/>
              <a:defRPr/>
            </a:pPr>
            <a:r>
              <a:rPr lang="en-US" sz="1100" dirty="0" smtClean="0">
                <a:latin typeface="Calibri" pitchFamily="26" charset="0"/>
              </a:rPr>
              <a:t>Non-summative, required</a:t>
            </a:r>
          </a:p>
        </p:txBody>
      </p:sp>
      <p:cxnSp>
        <p:nvCxnSpPr>
          <p:cNvPr id="5" name="Straight Connector 4"/>
          <p:cNvCxnSpPr/>
          <p:nvPr/>
        </p:nvCxnSpPr>
        <p:spPr>
          <a:xfrm flipH="1">
            <a:off x="5473700" y="4953000"/>
            <a:ext cx="1588" cy="344488"/>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429000" y="4953000"/>
            <a:ext cx="3576638" cy="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bwMode="auto">
          <a:xfrm>
            <a:off x="533400" y="2133600"/>
            <a:ext cx="4038600" cy="276225"/>
          </a:xfrm>
          <a:prstGeom prst="rect">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a:spAutoFit/>
          </a:bodyPr>
          <a:lstStyle/>
          <a:p>
            <a:pPr algn="ctr" fontAlgn="auto">
              <a:spcBef>
                <a:spcPts val="0"/>
              </a:spcBef>
              <a:spcAft>
                <a:spcPts val="0"/>
              </a:spcAft>
              <a:defRPr/>
            </a:pPr>
            <a:r>
              <a:rPr lang="en-US" sz="1200" b="1" dirty="0">
                <a:solidFill>
                  <a:schemeClr val="tx2">
                    <a:lumMod val="75000"/>
                  </a:schemeClr>
                </a:solidFill>
              </a:rPr>
              <a:t>Optional Assessments/Flexible Administration</a:t>
            </a:r>
          </a:p>
        </p:txBody>
      </p:sp>
      <p:cxnSp>
        <p:nvCxnSpPr>
          <p:cNvPr id="39" name="Straight Arrow Connector 38"/>
          <p:cNvCxnSpPr/>
          <p:nvPr/>
        </p:nvCxnSpPr>
        <p:spPr>
          <a:xfrm rot="10800000" flipV="1">
            <a:off x="533400" y="2724150"/>
            <a:ext cx="3962400" cy="19050"/>
          </a:xfrm>
          <a:prstGeom prst="straightConnector1">
            <a:avLst/>
          </a:prstGeom>
          <a:ln w="22225">
            <a:prstDash val="dash"/>
            <a:headEnd type="arrow"/>
            <a:tailEnd type="arrow"/>
          </a:ln>
        </p:spPr>
        <p:style>
          <a:lnRef idx="1">
            <a:schemeClr val="accent1"/>
          </a:lnRef>
          <a:fillRef idx="0">
            <a:schemeClr val="accent1"/>
          </a:fillRef>
          <a:effectRef idx="0">
            <a:schemeClr val="accent1"/>
          </a:effectRef>
          <a:fontRef idx="minor">
            <a:schemeClr val="tx1"/>
          </a:fontRef>
        </p:style>
      </p:cxnSp>
      <p:grpSp>
        <p:nvGrpSpPr>
          <p:cNvPr id="10" name="Group 47"/>
          <p:cNvGrpSpPr>
            <a:grpSpLocks/>
          </p:cNvGrpSpPr>
          <p:nvPr/>
        </p:nvGrpSpPr>
        <p:grpSpPr bwMode="auto">
          <a:xfrm>
            <a:off x="2667000" y="2895600"/>
            <a:ext cx="1905000" cy="1828800"/>
            <a:chOff x="5394517" y="4867082"/>
            <a:chExt cx="1342192" cy="1373805"/>
          </a:xfrm>
        </p:grpSpPr>
        <p:pic>
          <p:nvPicPr>
            <p:cNvPr id="22545" name="Picture 6" descr="clipboard-faded.png"/>
            <p:cNvPicPr>
              <a:picLocks/>
            </p:cNvPicPr>
            <p:nvPr/>
          </p:nvPicPr>
          <p:blipFill>
            <a:blip r:embed="rId6" cstate="print">
              <a:lum bright="12000"/>
            </a:blip>
            <a:srcRect/>
            <a:stretch>
              <a:fillRect/>
            </a:stretch>
          </p:blipFill>
          <p:spPr bwMode="auto">
            <a:xfrm>
              <a:off x="5455526" y="4867082"/>
              <a:ext cx="1217632" cy="1373805"/>
            </a:xfrm>
            <a:prstGeom prst="rect">
              <a:avLst/>
            </a:prstGeom>
            <a:noFill/>
            <a:ln w="9525">
              <a:noFill/>
              <a:miter lim="800000"/>
              <a:headEnd/>
              <a:tailEnd/>
            </a:ln>
          </p:spPr>
        </p:pic>
        <p:sp>
          <p:nvSpPr>
            <p:cNvPr id="48" name="TextBox 47"/>
            <p:cNvSpPr txBox="1"/>
            <p:nvPr/>
          </p:nvSpPr>
          <p:spPr>
            <a:xfrm>
              <a:off x="5394517" y="5272545"/>
              <a:ext cx="1342192" cy="190806"/>
            </a:xfrm>
            <a:prstGeom prst="rect">
              <a:avLst/>
            </a:prstGeom>
            <a:noFill/>
          </p:spPr>
          <p:txBody>
            <a:bodyPr>
              <a:spAutoFit/>
            </a:bodyPr>
            <a:lstStyle/>
            <a:p>
              <a:pPr algn="ctr" fontAlgn="auto">
                <a:spcBef>
                  <a:spcPts val="0"/>
                </a:spcBef>
                <a:spcAft>
                  <a:spcPts val="0"/>
                </a:spcAft>
                <a:defRPr/>
              </a:pPr>
              <a:endParaRPr lang="en-US" sz="1050" dirty="0">
                <a:latin typeface="+mn-lt"/>
              </a:endParaRPr>
            </a:p>
          </p:txBody>
        </p:sp>
      </p:grpSp>
      <p:sp>
        <p:nvSpPr>
          <p:cNvPr id="11278" name="TextBox 48"/>
          <p:cNvSpPr txBox="1">
            <a:spLocks noChangeArrowheads="1"/>
          </p:cNvSpPr>
          <p:nvPr/>
        </p:nvSpPr>
        <p:spPr bwMode="auto">
          <a:xfrm>
            <a:off x="2743200" y="3429000"/>
            <a:ext cx="167640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26" charset="-128"/>
              </a:defRPr>
            </a:lvl1pPr>
            <a:lvl2pPr marL="742950" indent="-285750" eaLnBrk="0" hangingPunct="0">
              <a:defRPr>
                <a:solidFill>
                  <a:schemeClr val="tx1"/>
                </a:solidFill>
                <a:latin typeface="Arial" charset="0"/>
                <a:ea typeface="ＭＳ Ｐゴシック" pitchFamily="26" charset="-128"/>
              </a:defRPr>
            </a:lvl2pPr>
            <a:lvl3pPr marL="1143000" indent="-228600" eaLnBrk="0" hangingPunct="0">
              <a:defRPr>
                <a:solidFill>
                  <a:schemeClr val="tx1"/>
                </a:solidFill>
                <a:latin typeface="Arial" charset="0"/>
                <a:ea typeface="ＭＳ Ｐゴシック" pitchFamily="26" charset="-128"/>
              </a:defRPr>
            </a:lvl3pPr>
            <a:lvl4pPr marL="1600200" indent="-228600" eaLnBrk="0" hangingPunct="0">
              <a:defRPr>
                <a:solidFill>
                  <a:schemeClr val="tx1"/>
                </a:solidFill>
                <a:latin typeface="Arial" charset="0"/>
                <a:ea typeface="ＭＳ Ｐゴシック" pitchFamily="26" charset="-128"/>
              </a:defRPr>
            </a:lvl4pPr>
            <a:lvl5pPr marL="2057400" indent="-228600" eaLnBrk="0" hangingPunct="0">
              <a:defRPr>
                <a:solidFill>
                  <a:schemeClr val="tx1"/>
                </a:solidFill>
                <a:latin typeface="Arial" charset="0"/>
                <a:ea typeface="ＭＳ Ｐゴシック" pitchFamily="26"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6"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6"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6"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6" charset="-128"/>
              </a:defRPr>
            </a:lvl9pPr>
          </a:lstStyle>
          <a:p>
            <a:pPr algn="ctr" eaLnBrk="1" hangingPunct="1">
              <a:defRPr/>
            </a:pPr>
            <a:r>
              <a:rPr lang="en-US" sz="1000" b="1" dirty="0">
                <a:latin typeface="Calibri" pitchFamily="26" charset="0"/>
              </a:rPr>
              <a:t>  Mid-Year Assessment</a:t>
            </a:r>
            <a:endParaRPr lang="en-US" sz="1000" dirty="0">
              <a:latin typeface="Calibri" pitchFamily="26" charset="0"/>
            </a:endParaRPr>
          </a:p>
          <a:p>
            <a:pPr marL="177800" indent="-68263" eaLnBrk="1" hangingPunct="1">
              <a:buFont typeface="Arial" charset="0"/>
              <a:buChar char="•"/>
              <a:defRPr/>
            </a:pPr>
            <a:r>
              <a:rPr lang="en-US" sz="1000" dirty="0">
                <a:latin typeface="Calibri" pitchFamily="26" charset="0"/>
              </a:rPr>
              <a:t>Performance-based</a:t>
            </a:r>
          </a:p>
          <a:p>
            <a:pPr marL="177800" indent="-68263" eaLnBrk="1" hangingPunct="1">
              <a:buFont typeface="Arial" charset="0"/>
              <a:buChar char="•"/>
              <a:defRPr/>
            </a:pPr>
            <a:r>
              <a:rPr lang="en-US" sz="1000" dirty="0">
                <a:latin typeface="Calibri" pitchFamily="26" charset="0"/>
              </a:rPr>
              <a:t>Emphasis on hard-to-measure standards</a:t>
            </a:r>
          </a:p>
          <a:p>
            <a:pPr marL="177800" indent="-68263" eaLnBrk="1" hangingPunct="1">
              <a:buFont typeface="Arial" charset="0"/>
              <a:buChar char="•"/>
              <a:defRPr/>
            </a:pPr>
            <a:r>
              <a:rPr lang="en-US" sz="1000" dirty="0">
                <a:latin typeface="Calibri" pitchFamily="26" charset="0"/>
              </a:rPr>
              <a:t>Potentially  summative</a:t>
            </a:r>
          </a:p>
        </p:txBody>
      </p:sp>
      <p:sp>
        <p:nvSpPr>
          <p:cNvPr id="2" name="Slide Number Placeholder 1"/>
          <p:cNvSpPr>
            <a:spLocks noGrp="1"/>
          </p:cNvSpPr>
          <p:nvPr>
            <p:ph type="sldNum" sz="quarter" idx="10"/>
          </p:nvPr>
        </p:nvSpPr>
        <p:spPr/>
        <p:txBody>
          <a:bodyPr/>
          <a:lstStyle/>
          <a:p>
            <a:pPr>
              <a:defRPr/>
            </a:pPr>
            <a:fld id="{E3E1C6FA-78D0-441D-ADA0-C73E069FB1EC}" type="slidenum">
              <a:rPr lang="en-US" smtClean="0"/>
              <a:pPr>
                <a:defRPr/>
              </a:pPr>
              <a:t>34</a:t>
            </a:fld>
            <a:endParaRPr lang="en-US" dirty="0"/>
          </a:p>
        </p:txBody>
      </p:sp>
      <p:sp>
        <p:nvSpPr>
          <p:cNvPr id="3" name="Frame 2"/>
          <p:cNvSpPr/>
          <p:nvPr/>
        </p:nvSpPr>
        <p:spPr>
          <a:xfrm>
            <a:off x="4419600" y="5297488"/>
            <a:ext cx="2133600" cy="989012"/>
          </a:xfrm>
          <a:prstGeom prst="frame">
            <a:avLst/>
          </a:prstGeom>
          <a:solidFill>
            <a:schemeClr val="accent6">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 name="TextBox 31"/>
          <p:cNvSpPr txBox="1"/>
          <p:nvPr/>
        </p:nvSpPr>
        <p:spPr>
          <a:xfrm>
            <a:off x="6324600" y="6242447"/>
            <a:ext cx="2819400" cy="615553"/>
          </a:xfrm>
          <a:prstGeom prst="rect">
            <a:avLst/>
          </a:prstGeom>
          <a:noFill/>
        </p:spPr>
        <p:txBody>
          <a:bodyPr wrap="square" rtlCol="0">
            <a:spAutoFit/>
          </a:bodyPr>
          <a:lstStyle/>
          <a:p>
            <a:r>
              <a:rPr lang="en-US" sz="1600" b="1" dirty="0" smtClean="0">
                <a:hlinkClick r:id="rId7"/>
              </a:rPr>
              <a:t>http://www.parcconline.org</a:t>
            </a:r>
            <a:endParaRPr lang="en-US" sz="1600" b="1" dirty="0" smtClean="0"/>
          </a:p>
          <a:p>
            <a:endParaRPr lang="en-US"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normAutofit/>
          </a:bodyPr>
          <a:lstStyle/>
          <a:p>
            <a:pPr>
              <a:defRPr/>
            </a:pPr>
            <a:fld id="{67A49EE1-AA04-45D3-9708-C4C4DCC234DA}" type="slidenum">
              <a:rPr lang="en-US"/>
              <a:pPr>
                <a:defRPr/>
              </a:pPr>
              <a:t>35</a:t>
            </a:fld>
            <a:endParaRPr lang="en-US" dirty="0"/>
          </a:p>
        </p:txBody>
      </p:sp>
      <p:sp>
        <p:nvSpPr>
          <p:cNvPr id="29699" name="Title 1"/>
          <p:cNvSpPr>
            <a:spLocks noGrp="1"/>
          </p:cNvSpPr>
          <p:nvPr>
            <p:ph type="title"/>
          </p:nvPr>
        </p:nvSpPr>
        <p:spPr bwMode="auto">
          <a:xfrm>
            <a:off x="762000" y="609600"/>
            <a:ext cx="5410200" cy="1600200"/>
          </a:xfrm>
          <a:noFill/>
          <a:ln>
            <a:miter lim="800000"/>
            <a:headEnd/>
            <a:tailEnd/>
          </a:ln>
        </p:spPr>
        <p:txBody>
          <a:bodyPr vert="horz" wrap="square" numCol="1" anchorCtr="0" compatLnSpc="1">
            <a:prstTxWarp prst="textNoShape">
              <a:avLst/>
            </a:prstTxWarp>
          </a:bodyPr>
          <a:lstStyle/>
          <a:p>
            <a:pPr marL="168275" eaLnBrk="1" hangingPunct="1"/>
            <a:r>
              <a:rPr lang="en-US" sz="4000" b="1" dirty="0" smtClean="0"/>
              <a:t>PARCC Timeline</a:t>
            </a:r>
          </a:p>
        </p:txBody>
      </p:sp>
      <p:grpSp>
        <p:nvGrpSpPr>
          <p:cNvPr id="2" name="Group 10"/>
          <p:cNvGrpSpPr>
            <a:grpSpLocks/>
          </p:cNvGrpSpPr>
          <p:nvPr/>
        </p:nvGrpSpPr>
        <p:grpSpPr bwMode="auto">
          <a:xfrm>
            <a:off x="146050" y="1066800"/>
            <a:ext cx="8997950" cy="5486400"/>
            <a:chOff x="916" y="2478"/>
            <a:chExt cx="14169" cy="7165"/>
          </a:xfrm>
        </p:grpSpPr>
        <p:sp>
          <p:nvSpPr>
            <p:cNvPr id="29701" name="AutoShape 11"/>
            <p:cNvSpPr>
              <a:spLocks noChangeArrowheads="1"/>
            </p:cNvSpPr>
            <p:nvPr/>
          </p:nvSpPr>
          <p:spPr bwMode="auto">
            <a:xfrm>
              <a:off x="916" y="2478"/>
              <a:ext cx="14169" cy="7165"/>
            </a:xfrm>
            <a:prstGeom prst="rightArrow">
              <a:avLst>
                <a:gd name="adj1" fmla="val 35981"/>
                <a:gd name="adj2" fmla="val 42810"/>
              </a:avLst>
            </a:prstGeom>
            <a:solidFill>
              <a:srgbClr val="DBE5F1"/>
            </a:solidFill>
            <a:ln w="28575">
              <a:solidFill>
                <a:srgbClr val="808080"/>
              </a:solidFill>
              <a:miter lim="800000"/>
              <a:headEnd/>
              <a:tailEnd/>
            </a:ln>
          </p:spPr>
          <p:txBody>
            <a:bodyPr/>
            <a:lstStyle/>
            <a:p>
              <a:endParaRPr lang="en-US">
                <a:latin typeface="Calibri" pitchFamily="34" charset="0"/>
              </a:endParaRPr>
            </a:p>
          </p:txBody>
        </p:sp>
        <p:sp>
          <p:nvSpPr>
            <p:cNvPr id="29702" name="AutoShape 12"/>
            <p:cNvSpPr>
              <a:spLocks noChangeArrowheads="1"/>
            </p:cNvSpPr>
            <p:nvPr/>
          </p:nvSpPr>
          <p:spPr bwMode="auto">
            <a:xfrm>
              <a:off x="3242" y="5019"/>
              <a:ext cx="2088" cy="2016"/>
            </a:xfrm>
            <a:prstGeom prst="roundRect">
              <a:avLst>
                <a:gd name="adj" fmla="val 16667"/>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2011-12</a:t>
              </a:r>
              <a:endParaRPr lang="en-US" sz="1200" b="1" i="1">
                <a:solidFill>
                  <a:srgbClr val="FFFFFF"/>
                </a:solidFill>
                <a:latin typeface="Times New Roman" pitchFamily="18" charset="0"/>
                <a:cs typeface="Arial" pitchFamily="34" charset="0"/>
              </a:endParaRPr>
            </a:p>
            <a:p>
              <a:pPr algn="ctr">
                <a:spcAft>
                  <a:spcPts val="388"/>
                </a:spcAft>
              </a:pPr>
              <a:endParaRPr lang="en-US" sz="700" b="1">
                <a:solidFill>
                  <a:srgbClr val="FFFFFF"/>
                </a:solidFill>
                <a:latin typeface="Calibri" pitchFamily="34" charset="0"/>
                <a:cs typeface="Arial" pitchFamily="34" charset="0"/>
              </a:endParaRPr>
            </a:p>
            <a:p>
              <a:pPr algn="ctr">
                <a:spcAft>
                  <a:spcPts val="388"/>
                </a:spcAft>
              </a:pPr>
              <a:r>
                <a:rPr lang="en-US" sz="1400" b="1">
                  <a:solidFill>
                    <a:srgbClr val="FFFFFF"/>
                  </a:solidFill>
                  <a:latin typeface="Calibri" pitchFamily="34" charset="0"/>
                  <a:cs typeface="Arial" pitchFamily="34" charset="0"/>
                </a:rPr>
                <a:t>Development begins</a:t>
              </a:r>
              <a:endParaRPr lang="en-US" sz="1400" b="1">
                <a:solidFill>
                  <a:srgbClr val="FFFFFF"/>
                </a:solidFill>
                <a:latin typeface="Times New Roman" pitchFamily="18" charset="0"/>
                <a:cs typeface="Arial" pitchFamily="34" charset="0"/>
              </a:endParaRPr>
            </a:p>
            <a:p>
              <a:endParaRPr lang="en-US">
                <a:cs typeface="Arial" pitchFamily="34" charset="0"/>
              </a:endParaRPr>
            </a:p>
          </p:txBody>
        </p:sp>
        <p:sp>
          <p:nvSpPr>
            <p:cNvPr id="29703" name="AutoShape 13"/>
            <p:cNvSpPr>
              <a:spLocks noChangeArrowheads="1"/>
            </p:cNvSpPr>
            <p:nvPr/>
          </p:nvSpPr>
          <p:spPr bwMode="auto">
            <a:xfrm>
              <a:off x="5510" y="4800"/>
              <a:ext cx="2088" cy="2547"/>
            </a:xfrm>
            <a:prstGeom prst="roundRect">
              <a:avLst>
                <a:gd name="adj" fmla="val 16667"/>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2012-13</a:t>
              </a:r>
              <a:endParaRPr lang="en-US" sz="1200" b="1" i="1">
                <a:solidFill>
                  <a:srgbClr val="FFFFFF"/>
                </a:solidFill>
                <a:latin typeface="Times New Roman" pitchFamily="18" charset="0"/>
                <a:cs typeface="Arial" pitchFamily="34" charset="0"/>
              </a:endParaRPr>
            </a:p>
            <a:p>
              <a:pPr algn="ctr">
                <a:spcAft>
                  <a:spcPts val="788"/>
                </a:spcAft>
              </a:pPr>
              <a:r>
                <a:rPr lang="en-US" sz="1400" b="1">
                  <a:solidFill>
                    <a:srgbClr val="FFFFFF"/>
                  </a:solidFill>
                  <a:latin typeface="Calibri" pitchFamily="34" charset="0"/>
                  <a:cs typeface="Arial" pitchFamily="34" charset="0"/>
                </a:rPr>
                <a:t>First year pilot/field testing and related research and data collection</a:t>
              </a:r>
              <a:endParaRPr lang="en-US" sz="2000">
                <a:cs typeface="Arial" pitchFamily="34" charset="0"/>
              </a:endParaRPr>
            </a:p>
          </p:txBody>
        </p:sp>
        <p:sp>
          <p:nvSpPr>
            <p:cNvPr id="29704" name="AutoShape 14"/>
            <p:cNvSpPr>
              <a:spLocks noChangeArrowheads="1"/>
            </p:cNvSpPr>
            <p:nvPr/>
          </p:nvSpPr>
          <p:spPr bwMode="auto">
            <a:xfrm>
              <a:off x="7864" y="4800"/>
              <a:ext cx="2088" cy="2547"/>
            </a:xfrm>
            <a:prstGeom prst="roundRect">
              <a:avLst>
                <a:gd name="adj" fmla="val 16667"/>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2013-14</a:t>
              </a:r>
            </a:p>
            <a:p>
              <a:pPr algn="ctr">
                <a:spcAft>
                  <a:spcPts val="788"/>
                </a:spcAft>
              </a:pPr>
              <a:r>
                <a:rPr lang="en-US" sz="1400" b="1">
                  <a:solidFill>
                    <a:srgbClr val="FFFFFF"/>
                  </a:solidFill>
                  <a:latin typeface="Calibri" pitchFamily="34" charset="0"/>
                  <a:cs typeface="Arial" pitchFamily="34" charset="0"/>
                </a:rPr>
                <a:t>Second year pilot/field testing and related research and data collection</a:t>
              </a:r>
              <a:endParaRPr lang="en-US" sz="2000">
                <a:cs typeface="Arial" pitchFamily="34" charset="0"/>
              </a:endParaRPr>
            </a:p>
          </p:txBody>
        </p:sp>
        <p:sp>
          <p:nvSpPr>
            <p:cNvPr id="29705" name="AutoShape 15"/>
            <p:cNvSpPr>
              <a:spLocks noChangeArrowheads="1"/>
            </p:cNvSpPr>
            <p:nvPr/>
          </p:nvSpPr>
          <p:spPr bwMode="auto">
            <a:xfrm>
              <a:off x="10226" y="4800"/>
              <a:ext cx="2088" cy="2547"/>
            </a:xfrm>
            <a:prstGeom prst="roundRect">
              <a:avLst>
                <a:gd name="adj" fmla="val 22454"/>
              </a:avLst>
            </a:prstGeom>
            <a:solidFill>
              <a:srgbClr val="1F497D"/>
            </a:solidFill>
            <a:ln w="28575">
              <a:solidFill>
                <a:srgbClr val="808080"/>
              </a:solidFill>
              <a:round/>
              <a:headEnd/>
              <a:tailEnd/>
            </a:ln>
          </p:spPr>
          <p:txBody>
            <a:bodyPr lIns="0" tIns="0" rIns="0" bIns="0"/>
            <a:lstStyle/>
            <a:p>
              <a:pPr algn="ctr">
                <a:spcAft>
                  <a:spcPts val="788"/>
                </a:spcAft>
              </a:pPr>
              <a:r>
                <a:rPr lang="en-US" sz="1200" b="1" i="1">
                  <a:solidFill>
                    <a:srgbClr val="FFFFFF"/>
                  </a:solidFill>
                  <a:latin typeface="Calibri" pitchFamily="34" charset="0"/>
                  <a:cs typeface="Arial" pitchFamily="34" charset="0"/>
                </a:rPr>
                <a:t>SY 2014-15</a:t>
              </a:r>
            </a:p>
            <a:p>
              <a:pPr algn="ctr">
                <a:spcBef>
                  <a:spcPts val="600"/>
                </a:spcBef>
                <a:spcAft>
                  <a:spcPts val="788"/>
                </a:spcAft>
              </a:pPr>
              <a:r>
                <a:rPr lang="en-US" sz="1400" b="1">
                  <a:solidFill>
                    <a:srgbClr val="FFFFFF"/>
                  </a:solidFill>
                  <a:latin typeface="Calibri" pitchFamily="34" charset="0"/>
                  <a:cs typeface="Arial" pitchFamily="34" charset="0"/>
                </a:rPr>
                <a:t>Full administration of PARCC assessments</a:t>
              </a:r>
              <a:endParaRPr lang="en-US" sz="1400" b="1">
                <a:solidFill>
                  <a:srgbClr val="FFFFFF"/>
                </a:solidFill>
                <a:latin typeface="Times New Roman" pitchFamily="18" charset="0"/>
                <a:cs typeface="Arial" pitchFamily="34" charset="0"/>
              </a:endParaRPr>
            </a:p>
            <a:p>
              <a:endParaRPr lang="en-US">
                <a:cs typeface="Arial" pitchFamily="34" charset="0"/>
              </a:endParaRPr>
            </a:p>
          </p:txBody>
        </p:sp>
        <p:sp>
          <p:nvSpPr>
            <p:cNvPr id="29706" name="AutoShape 16"/>
            <p:cNvSpPr>
              <a:spLocks noChangeArrowheads="1"/>
            </p:cNvSpPr>
            <p:nvPr/>
          </p:nvSpPr>
          <p:spPr bwMode="auto">
            <a:xfrm>
              <a:off x="916" y="5019"/>
              <a:ext cx="2156" cy="1990"/>
            </a:xfrm>
            <a:prstGeom prst="roundRect">
              <a:avLst>
                <a:gd name="adj" fmla="val 16667"/>
              </a:avLst>
            </a:prstGeom>
            <a:solidFill>
              <a:srgbClr val="4F81BD"/>
            </a:solidFill>
            <a:ln w="28575">
              <a:solidFill>
                <a:srgbClr val="808080"/>
              </a:solidFill>
              <a:round/>
              <a:headEnd/>
              <a:tailEnd/>
            </a:ln>
          </p:spPr>
          <p:txBody>
            <a:bodyPr lIns="0" tIns="0" rIns="0" bIns="0"/>
            <a:lstStyle/>
            <a:p>
              <a:pPr algn="ctr">
                <a:spcAft>
                  <a:spcPts val="588"/>
                </a:spcAft>
              </a:pPr>
              <a:r>
                <a:rPr lang="en-US" sz="1200" b="1" i="1">
                  <a:solidFill>
                    <a:srgbClr val="FFFFFF"/>
                  </a:solidFill>
                  <a:latin typeface="Calibri" pitchFamily="34" charset="0"/>
                  <a:cs typeface="Arial" pitchFamily="34" charset="0"/>
                </a:rPr>
                <a:t>SY 2010-11</a:t>
              </a:r>
            </a:p>
            <a:p>
              <a:pPr algn="ctr"/>
              <a:endParaRPr lang="en-US" sz="1200" b="1" i="1">
                <a:solidFill>
                  <a:srgbClr val="FFFFFF"/>
                </a:solidFill>
                <a:latin typeface="Calibri" pitchFamily="34" charset="0"/>
                <a:cs typeface="Arial" pitchFamily="34" charset="0"/>
              </a:endParaRPr>
            </a:p>
            <a:p>
              <a:pPr algn="ctr">
                <a:spcAft>
                  <a:spcPts val="588"/>
                </a:spcAft>
              </a:pPr>
              <a:r>
                <a:rPr lang="en-US" sz="1400" b="1">
                  <a:solidFill>
                    <a:srgbClr val="FFFFFF"/>
                  </a:solidFill>
                  <a:latin typeface="Calibri" pitchFamily="34" charset="0"/>
                  <a:cs typeface="Arial" pitchFamily="34" charset="0"/>
                </a:rPr>
                <a:t>Launch and design phase</a:t>
              </a:r>
              <a:endParaRPr lang="en-US" sz="2000">
                <a:cs typeface="Arial" pitchFamily="34" charset="0"/>
              </a:endParaRPr>
            </a:p>
          </p:txBody>
        </p:sp>
        <p:sp>
          <p:nvSpPr>
            <p:cNvPr id="29707" name="AutoShape 17"/>
            <p:cNvSpPr>
              <a:spLocks noChangeArrowheads="1"/>
            </p:cNvSpPr>
            <p:nvPr/>
          </p:nvSpPr>
          <p:spPr bwMode="auto">
            <a:xfrm>
              <a:off x="12546" y="4800"/>
              <a:ext cx="2088" cy="2547"/>
            </a:xfrm>
            <a:prstGeom prst="roundRect">
              <a:avLst>
                <a:gd name="adj" fmla="val 22454"/>
              </a:avLst>
            </a:prstGeom>
            <a:solidFill>
              <a:srgbClr val="8F23B3"/>
            </a:solidFill>
            <a:ln w="28575">
              <a:solidFill>
                <a:srgbClr val="808080"/>
              </a:solidFill>
              <a:round/>
              <a:headEnd/>
              <a:tailEnd/>
            </a:ln>
          </p:spPr>
          <p:txBody>
            <a:bodyPr lIns="0" tIns="0" rIns="0" bIns="0"/>
            <a:lstStyle/>
            <a:p>
              <a:pPr algn="ctr">
                <a:spcAft>
                  <a:spcPts val="600"/>
                </a:spcAft>
              </a:pPr>
              <a:r>
                <a:rPr lang="en-US" sz="1200" b="1" i="1">
                  <a:solidFill>
                    <a:srgbClr val="FFFFFF"/>
                  </a:solidFill>
                  <a:latin typeface="Calibri" pitchFamily="34" charset="0"/>
                  <a:cs typeface="Arial" pitchFamily="34" charset="0"/>
                </a:rPr>
                <a:t>Summer 2015</a:t>
              </a:r>
              <a:endParaRPr lang="en-US" sz="1200" b="1" i="1">
                <a:solidFill>
                  <a:srgbClr val="FFFFFF"/>
                </a:solidFill>
                <a:latin typeface="Times New Roman" pitchFamily="18" charset="0"/>
                <a:cs typeface="Arial" pitchFamily="34" charset="0"/>
              </a:endParaRPr>
            </a:p>
            <a:p>
              <a:pPr algn="ctr">
                <a:spcAft>
                  <a:spcPts val="788"/>
                </a:spcAft>
              </a:pPr>
              <a:r>
                <a:rPr lang="en-US" sz="1400" b="1">
                  <a:solidFill>
                    <a:srgbClr val="FFFFFF"/>
                  </a:solidFill>
                  <a:latin typeface="Calibri" pitchFamily="34" charset="0"/>
                  <a:cs typeface="Arial" pitchFamily="34" charset="0"/>
                </a:rPr>
                <a:t>Set achievement levels, including college-ready performance levels</a:t>
              </a:r>
              <a:endParaRPr lang="en-US" sz="2000">
                <a:cs typeface="Arial" pitchFamily="34" charset="0"/>
              </a:endParaRPr>
            </a:p>
          </p:txBody>
        </p:sp>
      </p:grpSp>
      <p:sp>
        <p:nvSpPr>
          <p:cNvPr id="13" name="Rectangle 12"/>
          <p:cNvSpPr/>
          <p:nvPr/>
        </p:nvSpPr>
        <p:spPr>
          <a:xfrm>
            <a:off x="304800" y="6096000"/>
            <a:ext cx="3276600" cy="369332"/>
          </a:xfrm>
          <a:prstGeom prst="rect">
            <a:avLst/>
          </a:prstGeom>
        </p:spPr>
        <p:txBody>
          <a:bodyPr wrap="square">
            <a:spAutoFit/>
          </a:bodyPr>
          <a:lstStyle/>
          <a:p>
            <a:r>
              <a:rPr lang="en-US" b="1" dirty="0" smtClean="0">
                <a:hlinkClick r:id="rId3"/>
              </a:rPr>
              <a:t>http://www.parcconline.org</a:t>
            </a:r>
            <a:endParaRPr lang="en-US" b="1" dirty="0" smtClean="0"/>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Overwhelmed?</a:t>
            </a:r>
            <a:endParaRPr lang="en-US" sz="5400" b="1" dirty="0"/>
          </a:p>
        </p:txBody>
      </p:sp>
      <p:sp>
        <p:nvSpPr>
          <p:cNvPr id="3" name="Content Placeholder 2"/>
          <p:cNvSpPr>
            <a:spLocks noGrp="1"/>
          </p:cNvSpPr>
          <p:nvPr>
            <p:ph idx="1"/>
          </p:nvPr>
        </p:nvSpPr>
        <p:spPr>
          <a:xfrm>
            <a:off x="457200" y="2209800"/>
            <a:ext cx="8229600" cy="2362200"/>
          </a:xfrm>
        </p:spPr>
        <p:txBody>
          <a:bodyPr/>
          <a:lstStyle/>
          <a:p>
            <a:pPr algn="ctr">
              <a:buNone/>
            </a:pPr>
            <a:endParaRPr lang="en-US" sz="4400" b="1" dirty="0" smtClean="0"/>
          </a:p>
          <a:p>
            <a:pPr algn="ctr">
              <a:buNone/>
            </a:pPr>
            <a:endParaRPr lang="en-US" sz="4400" b="1" dirty="0" smtClean="0"/>
          </a:p>
          <a:p>
            <a:pPr algn="ctr">
              <a:buNone/>
            </a:pPr>
            <a:r>
              <a:rPr lang="en-US" sz="4400" b="1" dirty="0" smtClean="0"/>
              <a:t>It’s Okay to Ask for Help</a:t>
            </a:r>
          </a:p>
          <a:p>
            <a:pPr algn="ctr">
              <a:buNone/>
            </a:pPr>
            <a:r>
              <a:rPr lang="en-US" sz="2800" dirty="0" smtClean="0">
                <a:solidFill>
                  <a:schemeClr val="accent1">
                    <a:lumMod val="75000"/>
                  </a:schemeClr>
                </a:solidFill>
                <a:hlinkClick r:id="rId2"/>
              </a:rPr>
              <a:t>http://www.youtube.com/watch?v=YoTIaRyGzac</a:t>
            </a:r>
            <a:endParaRPr lang="en-US" sz="2800" dirty="0" smtClean="0">
              <a:solidFill>
                <a:schemeClr val="accent1">
                  <a:lumMod val="75000"/>
                </a:schemeClr>
              </a:solidFill>
            </a:endParaRPr>
          </a:p>
          <a:p>
            <a:pPr algn="ctr">
              <a:buNone/>
            </a:pPr>
            <a:endParaRPr lang="en-US" sz="44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7" name="TextBox 6"/>
          <p:cNvSpPr txBox="1"/>
          <p:nvPr/>
        </p:nvSpPr>
        <p:spPr>
          <a:xfrm>
            <a:off x="0" y="5715000"/>
            <a:ext cx="9144000" cy="615553"/>
          </a:xfrm>
          <a:prstGeom prst="rect">
            <a:avLst/>
          </a:prstGeom>
          <a:noFill/>
        </p:spPr>
        <p:txBody>
          <a:bodyPr wrap="square" rtlCol="0">
            <a:spAutoFit/>
          </a:bodyPr>
          <a:lstStyle/>
          <a:p>
            <a:pPr algn="ctr"/>
            <a:r>
              <a:rPr lang="en-US" sz="1600" b="1" dirty="0" smtClean="0"/>
              <a:t>Graphic by Mark </a:t>
            </a:r>
            <a:r>
              <a:rPr lang="en-US" sz="1600" b="1" dirty="0" err="1" smtClean="0"/>
              <a:t>duToit</a:t>
            </a:r>
            <a:r>
              <a:rPr lang="en-US" sz="1600" b="1" dirty="0" smtClean="0"/>
              <a:t> used w/permission: </a:t>
            </a:r>
            <a:r>
              <a:rPr lang="en-US" sz="1600" b="1" dirty="0" smtClean="0">
                <a:hlinkClick r:id="rId3"/>
              </a:rPr>
              <a:t>http://www.marktoon.co.uk/</a:t>
            </a:r>
            <a:endParaRPr lang="en-US" sz="1600" b="1" dirty="0" smtClean="0"/>
          </a:p>
          <a:p>
            <a:pPr algn="ctr"/>
            <a:endParaRPr lang="en-US" b="1" dirty="0"/>
          </a:p>
        </p:txBody>
      </p:sp>
      <p:pic>
        <p:nvPicPr>
          <p:cNvPr id="8" name="Picture 7" descr="blob-looking-overwhelmed-clipart.gif"/>
          <p:cNvPicPr>
            <a:picLocks noChangeAspect="1"/>
          </p:cNvPicPr>
          <p:nvPr/>
        </p:nvPicPr>
        <p:blipFill>
          <a:blip r:embed="rId4" cstate="print"/>
          <a:stretch>
            <a:fillRect/>
          </a:stretch>
        </p:blipFill>
        <p:spPr>
          <a:xfrm>
            <a:off x="2667000" y="1676400"/>
            <a:ext cx="3810000" cy="2133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Help is Available</a:t>
            </a:r>
            <a:endParaRPr lang="en-US" sz="4800" b="1" dirty="0"/>
          </a:p>
        </p:txBody>
      </p:sp>
      <p:sp>
        <p:nvSpPr>
          <p:cNvPr id="3" name="Content Placeholder 2"/>
          <p:cNvSpPr>
            <a:spLocks noGrp="1"/>
          </p:cNvSpPr>
          <p:nvPr>
            <p:ph idx="1"/>
          </p:nvPr>
        </p:nvSpPr>
        <p:spPr>
          <a:xfrm>
            <a:off x="1066800" y="2209800"/>
            <a:ext cx="7620000" cy="3505200"/>
          </a:xfrm>
        </p:spPr>
        <p:txBody>
          <a:bodyPr/>
          <a:lstStyle/>
          <a:p>
            <a:pPr>
              <a:buNone/>
            </a:pPr>
            <a:endParaRPr lang="en-US" sz="4800" b="1" dirty="0" smtClean="0"/>
          </a:p>
          <a:p>
            <a:pPr>
              <a:buNone/>
            </a:pPr>
            <a:r>
              <a:rPr lang="en-US" sz="4800" b="1" dirty="0" smtClean="0"/>
              <a:t>		</a:t>
            </a:r>
          </a:p>
          <a:p>
            <a:r>
              <a:rPr lang="en-US" sz="4400" b="1" dirty="0" smtClean="0"/>
              <a:t>Grants &amp; Awards</a:t>
            </a:r>
          </a:p>
          <a:p>
            <a:r>
              <a:rPr lang="en-US" sz="4400" b="1" dirty="0" smtClean="0"/>
              <a:t>Recommended Resources</a:t>
            </a:r>
            <a:endParaRPr lang="en-US" sz="4400" b="1"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6" name="Picture 5" descr="blobs-comforting-one-another-clipart.gif"/>
          <p:cNvPicPr>
            <a:picLocks noChangeAspect="1"/>
          </p:cNvPicPr>
          <p:nvPr/>
        </p:nvPicPr>
        <p:blipFill>
          <a:blip r:embed="rId3" cstate="print"/>
          <a:stretch>
            <a:fillRect/>
          </a:stretch>
        </p:blipFill>
        <p:spPr>
          <a:xfrm>
            <a:off x="2362200" y="1752600"/>
            <a:ext cx="4466897" cy="2057400"/>
          </a:xfrm>
          <a:prstGeom prst="rect">
            <a:avLst/>
          </a:prstGeom>
        </p:spPr>
      </p:pic>
      <p:sp>
        <p:nvSpPr>
          <p:cNvPr id="9" name="TextBox 8"/>
          <p:cNvSpPr txBox="1"/>
          <p:nvPr/>
        </p:nvSpPr>
        <p:spPr>
          <a:xfrm>
            <a:off x="533400" y="6019800"/>
            <a:ext cx="8153400" cy="369332"/>
          </a:xfrm>
          <a:prstGeom prst="rect">
            <a:avLst/>
          </a:prstGeom>
          <a:noFill/>
        </p:spPr>
        <p:txBody>
          <a:bodyPr wrap="square" rtlCol="0">
            <a:spAutoFit/>
          </a:bodyPr>
          <a:lstStyle/>
          <a:p>
            <a:r>
              <a:rPr lang="en-US" b="1" dirty="0" smtClean="0"/>
              <a:t>Graphic by Mark </a:t>
            </a:r>
            <a:r>
              <a:rPr lang="en-US" b="1" dirty="0" err="1" smtClean="0"/>
              <a:t>duToit</a:t>
            </a:r>
            <a:r>
              <a:rPr lang="en-US" b="1" dirty="0" smtClean="0"/>
              <a:t>, used w/permission: </a:t>
            </a:r>
            <a:r>
              <a:rPr lang="en-US" b="1" dirty="0" smtClean="0">
                <a:hlinkClick r:id="rId4"/>
              </a:rPr>
              <a:t>http://www.marktoon.co.uk</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Reflections</a:t>
            </a:r>
            <a:endParaRPr lang="en-US" sz="60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6" name="Content Placeholder 5"/>
          <p:cNvSpPr>
            <a:spLocks noGrp="1"/>
          </p:cNvSpPr>
          <p:nvPr>
            <p:ph idx="1"/>
          </p:nvPr>
        </p:nvSpPr>
        <p:spPr/>
        <p:txBody>
          <a:bodyPr/>
          <a:lstStyle/>
          <a:p>
            <a:pPr>
              <a:buNone/>
            </a:pPr>
            <a:r>
              <a:rPr lang="en-US" dirty="0" smtClean="0"/>
              <a:t>    </a:t>
            </a:r>
            <a:endParaRPr lang="en-US" dirty="0"/>
          </a:p>
        </p:txBody>
      </p:sp>
      <p:pic>
        <p:nvPicPr>
          <p:cNvPr id="6149" name="Picture 5" descr="C:\Documents and Settings\preisdo\Local Settings\Temporary Internet Files\Content.IE5\U1FIQHF4\MC900078751[1].wmf"/>
          <p:cNvPicPr>
            <a:picLocks noChangeAspect="1" noChangeArrowheads="1"/>
          </p:cNvPicPr>
          <p:nvPr/>
        </p:nvPicPr>
        <p:blipFill>
          <a:blip r:embed="rId2" cstate="print"/>
          <a:srcRect/>
          <a:stretch>
            <a:fillRect/>
          </a:stretch>
        </p:blipFill>
        <p:spPr bwMode="auto">
          <a:xfrm>
            <a:off x="2362200" y="2057400"/>
            <a:ext cx="4451140" cy="393430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10600" cy="1143000"/>
          </a:xfrm>
        </p:spPr>
        <p:txBody>
          <a:bodyPr/>
          <a:lstStyle/>
          <a:p>
            <a:r>
              <a:rPr lang="en-US" sz="5400" b="1" dirty="0" smtClean="0"/>
              <a:t>Think About…Talk About</a:t>
            </a:r>
            <a:endParaRPr lang="en-US" sz="5400" b="1" dirty="0"/>
          </a:p>
        </p:txBody>
      </p:sp>
      <p:sp>
        <p:nvSpPr>
          <p:cNvPr id="3" name="Content Placeholder 2"/>
          <p:cNvSpPr>
            <a:spLocks noGrp="1"/>
          </p:cNvSpPr>
          <p:nvPr>
            <p:ph idx="1"/>
          </p:nvPr>
        </p:nvSpPr>
        <p:spPr>
          <a:xfrm>
            <a:off x="609600" y="1981200"/>
            <a:ext cx="8229600" cy="4267200"/>
          </a:xfrm>
        </p:spPr>
        <p:txBody>
          <a:bodyPr/>
          <a:lstStyle/>
          <a:p>
            <a:pPr>
              <a:buBlip>
                <a:blip r:embed="rId3"/>
              </a:buBlip>
            </a:pPr>
            <a:r>
              <a:rPr lang="en-US" sz="4400" b="1" dirty="0" smtClean="0"/>
              <a:t> How you felt about Math in</a:t>
            </a:r>
          </a:p>
          <a:p>
            <a:pPr>
              <a:spcBef>
                <a:spcPts val="0"/>
              </a:spcBef>
              <a:buNone/>
            </a:pPr>
            <a:r>
              <a:rPr lang="en-US" sz="4400" b="1" dirty="0" smtClean="0"/>
              <a:t>	</a:t>
            </a:r>
            <a:r>
              <a:rPr lang="en-US" sz="4000" b="1" dirty="0" smtClean="0"/>
              <a:t>  Elementary and Middle School </a:t>
            </a:r>
          </a:p>
          <a:p>
            <a:pPr>
              <a:spcBef>
                <a:spcPts val="0"/>
              </a:spcBef>
              <a:buNone/>
            </a:pPr>
            <a:r>
              <a:rPr lang="en-US" sz="4000" b="1" dirty="0" smtClean="0"/>
              <a:t>	  High School and College</a:t>
            </a:r>
          </a:p>
          <a:p>
            <a:pPr>
              <a:spcBef>
                <a:spcPts val="0"/>
              </a:spcBef>
              <a:buNone/>
            </a:pPr>
            <a:endParaRPr lang="en-US" sz="2000" b="1" dirty="0" smtClean="0"/>
          </a:p>
          <a:p>
            <a:pPr>
              <a:spcBef>
                <a:spcPts val="0"/>
              </a:spcBef>
              <a:buBlip>
                <a:blip r:embed="rId3"/>
              </a:buBlip>
            </a:pPr>
            <a:r>
              <a:rPr lang="en-US" sz="4400" b="1" dirty="0" smtClean="0"/>
              <a:t> How you responded  to  </a:t>
            </a:r>
          </a:p>
          <a:p>
            <a:pPr>
              <a:spcBef>
                <a:spcPts val="0"/>
              </a:spcBef>
              <a:buNone/>
            </a:pPr>
            <a:r>
              <a:rPr lang="en-US" sz="4400" b="1" dirty="0" smtClean="0"/>
              <a:t>          “What is Math?”</a:t>
            </a:r>
          </a:p>
          <a:p>
            <a:pPr>
              <a:buNone/>
            </a:pPr>
            <a:endParaRPr lang="en-US" b="1" dirty="0" smtClean="0"/>
          </a:p>
          <a:p>
            <a:pPr>
              <a:buNone/>
            </a:pPr>
            <a:endParaRPr lang="en-US"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Circle of Life</a:t>
            </a:r>
            <a:endParaRPr lang="en-US" sz="5400" b="1" dirty="0"/>
          </a:p>
        </p:txBody>
      </p:sp>
      <p:pic>
        <p:nvPicPr>
          <p:cNvPr id="5" name="Content Placeholder 4" descr="lion.bmp"/>
          <p:cNvPicPr>
            <a:picLocks noGrp="1" noChangeAspect="1"/>
          </p:cNvPicPr>
          <p:nvPr>
            <p:ph idx="1"/>
          </p:nvPr>
        </p:nvPicPr>
        <p:blipFill>
          <a:blip r:embed="rId3" cstate="print"/>
          <a:stretch>
            <a:fillRect/>
          </a:stretch>
        </p:blipFill>
        <p:spPr>
          <a:xfrm>
            <a:off x="1143000" y="1752600"/>
            <a:ext cx="6881356" cy="4398451"/>
          </a:xfrm>
        </p:spPr>
      </p:pic>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extLst>
      <p:ext uri="{BB962C8B-B14F-4D97-AF65-F5344CB8AC3E}">
        <p14:creationId xmlns:p14="http://schemas.microsoft.com/office/powerpoint/2010/main" xmlns="" val="2158199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What is Math?</a:t>
            </a:r>
            <a:endParaRPr lang="en-US" sz="6000" b="1" dirty="0"/>
          </a:p>
        </p:txBody>
      </p:sp>
      <p:sp>
        <p:nvSpPr>
          <p:cNvPr id="3" name="Content Placeholder 2"/>
          <p:cNvSpPr>
            <a:spLocks noGrp="1"/>
          </p:cNvSpPr>
          <p:nvPr>
            <p:ph idx="1"/>
          </p:nvPr>
        </p:nvSpPr>
        <p:spPr/>
        <p:txBody>
          <a:bodyPr/>
          <a:lstStyle/>
          <a:p>
            <a:pPr algn="ctr">
              <a:buNone/>
            </a:pPr>
            <a:endParaRPr lang="en-US" sz="1400" b="1" dirty="0" smtClean="0"/>
          </a:p>
          <a:p>
            <a:pPr algn="ctr">
              <a:buNone/>
            </a:pPr>
            <a:r>
              <a:rPr lang="en-US" sz="4800" b="1" dirty="0" smtClean="0"/>
              <a:t>Range of responses?!?</a:t>
            </a:r>
            <a:endParaRPr lang="en-US" sz="4800" b="1"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pic>
        <p:nvPicPr>
          <p:cNvPr id="7171" name="Picture 3" descr="C:\Documents and Settings\preisdo\Local Settings\Temporary Internet Files\Content.IE5\LIN8GLTK\MC900060290[1].wmf"/>
          <p:cNvPicPr>
            <a:picLocks noChangeAspect="1" noChangeArrowheads="1"/>
          </p:cNvPicPr>
          <p:nvPr/>
        </p:nvPicPr>
        <p:blipFill>
          <a:blip r:embed="rId3" cstate="print"/>
          <a:srcRect/>
          <a:stretch>
            <a:fillRect/>
          </a:stretch>
        </p:blipFill>
        <p:spPr bwMode="auto">
          <a:xfrm>
            <a:off x="3352800" y="3505200"/>
            <a:ext cx="2291976" cy="23622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View of a Child</a:t>
            </a:r>
            <a:endParaRPr lang="en-US" sz="6000" b="1" dirty="0"/>
          </a:p>
        </p:txBody>
      </p:sp>
      <p:sp>
        <p:nvSpPr>
          <p:cNvPr id="3" name="Content Placeholder 2"/>
          <p:cNvSpPr>
            <a:spLocks noGrp="1"/>
          </p:cNvSpPr>
          <p:nvPr>
            <p:ph idx="1"/>
          </p:nvPr>
        </p:nvSpPr>
        <p:spPr>
          <a:xfrm>
            <a:off x="457200" y="2209800"/>
            <a:ext cx="8229600" cy="3657600"/>
          </a:xfrm>
        </p:spPr>
        <p:txBody>
          <a:bodyPr/>
          <a:lstStyle/>
          <a:p>
            <a:pPr>
              <a:buNone/>
            </a:pPr>
            <a:endParaRPr lang="en-US" sz="1000" b="1" dirty="0" smtClean="0"/>
          </a:p>
          <a:p>
            <a:pPr algn="ctr">
              <a:buNone/>
            </a:pPr>
            <a:r>
              <a:rPr lang="en-US" sz="4000" b="1" dirty="0" smtClean="0"/>
              <a:t>   Grace P</a:t>
            </a:r>
            <a:r>
              <a:rPr lang="en-US" sz="4400" dirty="0" smtClean="0"/>
              <a:t>, </a:t>
            </a:r>
            <a:r>
              <a:rPr lang="en-US" sz="4000" dirty="0" smtClean="0"/>
              <a:t>8 yrs-old,</a:t>
            </a:r>
          </a:p>
          <a:p>
            <a:pPr algn="ctr">
              <a:buNone/>
            </a:pPr>
            <a:r>
              <a:rPr lang="en-US" sz="4000" dirty="0" smtClean="0"/>
              <a:t>	  was asked by her Teacher,</a:t>
            </a:r>
          </a:p>
          <a:p>
            <a:pPr algn="ctr">
              <a:buNone/>
            </a:pPr>
            <a:r>
              <a:rPr lang="en-US" sz="5400" b="1" dirty="0" smtClean="0"/>
              <a:t>“What did you learn </a:t>
            </a:r>
          </a:p>
          <a:p>
            <a:pPr algn="ctr">
              <a:buNone/>
            </a:pPr>
            <a:r>
              <a:rPr lang="en-US" sz="5400" b="1" dirty="0" smtClean="0"/>
              <a:t>this year in Math?”</a:t>
            </a:r>
            <a:endParaRPr lang="en-US" sz="54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4" descr="imagesCAZ2GVE7.jpg"/>
          <p:cNvPicPr>
            <a:picLocks noChangeAspect="1"/>
          </p:cNvPicPr>
          <p:nvPr/>
        </p:nvPicPr>
        <p:blipFill>
          <a:blip r:embed="rId2" cstate="print"/>
          <a:srcRect r="43750"/>
          <a:stretch>
            <a:fillRect/>
          </a:stretch>
        </p:blipFill>
        <p:spPr>
          <a:xfrm>
            <a:off x="762000" y="838200"/>
            <a:ext cx="685800" cy="1480457"/>
          </a:xfrm>
          <a:prstGeom prst="rect">
            <a:avLst/>
          </a:prstGeom>
        </p:spPr>
      </p:pic>
      <p:pic>
        <p:nvPicPr>
          <p:cNvPr id="6" name="Picture 5" descr="imagesCAZ2GVE7.jpg"/>
          <p:cNvPicPr>
            <a:picLocks noChangeAspect="1"/>
          </p:cNvPicPr>
          <p:nvPr/>
        </p:nvPicPr>
        <p:blipFill>
          <a:blip r:embed="rId2" cstate="print"/>
          <a:srcRect l="43750"/>
          <a:stretch>
            <a:fillRect/>
          </a:stretch>
        </p:blipFill>
        <p:spPr>
          <a:xfrm>
            <a:off x="7848600" y="914400"/>
            <a:ext cx="685800" cy="1480457"/>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sz="4800" b="1" dirty="0" smtClean="0"/>
              <a:t>Her Response:</a:t>
            </a:r>
            <a:endParaRPr lang="en-US" sz="4800" b="1" dirty="0"/>
          </a:p>
        </p:txBody>
      </p:sp>
      <p:sp>
        <p:nvSpPr>
          <p:cNvPr id="3" name="Content Placeholder 2"/>
          <p:cNvSpPr>
            <a:spLocks noGrp="1"/>
          </p:cNvSpPr>
          <p:nvPr>
            <p:ph idx="1"/>
          </p:nvPr>
        </p:nvSpPr>
        <p:spPr>
          <a:xfrm>
            <a:off x="228600" y="1676400"/>
            <a:ext cx="8686800" cy="4572000"/>
          </a:xfrm>
        </p:spPr>
        <p:txBody>
          <a:bodyPr/>
          <a:lstStyle/>
          <a:p>
            <a:pPr algn="ctr">
              <a:spcBef>
                <a:spcPts val="0"/>
              </a:spcBef>
              <a:buNone/>
            </a:pPr>
            <a:endParaRPr lang="en-US" sz="1000" b="1" dirty="0" smtClean="0"/>
          </a:p>
          <a:p>
            <a:pPr algn="ctr">
              <a:spcBef>
                <a:spcPts val="0"/>
              </a:spcBef>
              <a:buNone/>
            </a:pPr>
            <a:r>
              <a:rPr lang="en-US" sz="4000" b="1" dirty="0" smtClean="0"/>
              <a:t>“I learned that math is not just numbers.  It is LIFE. </a:t>
            </a:r>
          </a:p>
          <a:p>
            <a:pPr algn="ctr">
              <a:spcBef>
                <a:spcPts val="0"/>
              </a:spcBef>
              <a:buNone/>
            </a:pPr>
            <a:r>
              <a:rPr lang="en-US" sz="4000" b="1" dirty="0" smtClean="0"/>
              <a:t>The reason I say that is because math can be made from ANYTHING – art, music, clothes, ice cream, even the </a:t>
            </a:r>
            <a:r>
              <a:rPr lang="en-US" sz="4000" b="1" u="sng" dirty="0" smtClean="0"/>
              <a:t>ceiling</a:t>
            </a:r>
            <a:r>
              <a:rPr lang="en-US" sz="4000" dirty="0" smtClean="0"/>
              <a:t>. </a:t>
            </a:r>
          </a:p>
          <a:p>
            <a:pPr algn="ctr">
              <a:spcBef>
                <a:spcPts val="0"/>
              </a:spcBef>
              <a:buNone/>
            </a:pPr>
            <a:r>
              <a:rPr lang="en-US" sz="4000" b="1" dirty="0" smtClean="0"/>
              <a:t>I could go on forever.” </a:t>
            </a:r>
          </a:p>
          <a:p>
            <a:pPr algn="ctr">
              <a:spcBef>
                <a:spcPts val="0"/>
              </a:spcBef>
              <a:buNone/>
            </a:pPr>
            <a:endParaRPr lang="en-US" sz="2800" b="1" dirty="0" smtClean="0"/>
          </a:p>
          <a:p>
            <a:pPr algn="ctr">
              <a:spcBef>
                <a:spcPts val="0"/>
              </a:spcBef>
              <a:buNone/>
            </a:pPr>
            <a:endParaRPr lang="en-US" sz="2800" dirty="0" smtClean="0"/>
          </a:p>
          <a:p>
            <a:pPr algn="ctr">
              <a:buNone/>
            </a:pPr>
            <a:endParaRPr lang="en-US" sz="3600" b="1" dirty="0" smtClean="0"/>
          </a:p>
          <a:p>
            <a:pPr algn="ctr">
              <a:buNone/>
            </a:pPr>
            <a:endParaRPr lang="en-US" sz="36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5" name="Right Arrow 4"/>
          <p:cNvSpPr/>
          <p:nvPr/>
        </p:nvSpPr>
        <p:spPr>
          <a:xfrm>
            <a:off x="7239000" y="6019800"/>
            <a:ext cx="12954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endParaRPr lang="en-US" dirty="0"/>
          </a:p>
        </p:txBody>
      </p:sp>
      <p:sp>
        <p:nvSpPr>
          <p:cNvPr id="3" name="Content Placeholder 2"/>
          <p:cNvSpPr>
            <a:spLocks noGrp="1"/>
          </p:cNvSpPr>
          <p:nvPr>
            <p:ph idx="1"/>
          </p:nvPr>
        </p:nvSpPr>
        <p:spPr/>
        <p:txBody>
          <a:bodyPr/>
          <a:lstStyle/>
          <a:p>
            <a:pPr algn="ctr">
              <a:buNone/>
            </a:pPr>
            <a:r>
              <a:rPr lang="en-US" b="1" dirty="0" smtClean="0"/>
              <a:t> </a:t>
            </a:r>
            <a:r>
              <a:rPr lang="en-US" sz="4000" b="1" dirty="0" smtClean="0"/>
              <a:t>“Math is also thinking out things that confuse you. </a:t>
            </a:r>
          </a:p>
          <a:p>
            <a:pPr algn="ctr">
              <a:buNone/>
            </a:pPr>
            <a:r>
              <a:rPr lang="en-US" sz="4000" b="1" dirty="0" smtClean="0"/>
              <a:t>We NEED math. </a:t>
            </a:r>
          </a:p>
          <a:p>
            <a:pPr algn="ctr">
              <a:buNone/>
            </a:pPr>
            <a:r>
              <a:rPr lang="en-US" sz="4000" b="1" dirty="0" smtClean="0"/>
              <a:t>Without decimals, everybody would go bankrupt!”</a:t>
            </a:r>
          </a:p>
          <a:p>
            <a:pPr algn="ctr">
              <a:buNone/>
            </a:pPr>
            <a:endParaRPr lang="en-US" sz="4000" b="1"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
        <p:nvSpPr>
          <p:cNvPr id="5" name="Right Arrow 4"/>
          <p:cNvSpPr/>
          <p:nvPr/>
        </p:nvSpPr>
        <p:spPr>
          <a:xfrm>
            <a:off x="7239000" y="5867400"/>
            <a:ext cx="1295400" cy="381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descr="imagesCAZ2GVE7.jpg"/>
          <p:cNvPicPr>
            <a:picLocks noChangeAspect="1"/>
          </p:cNvPicPr>
          <p:nvPr/>
        </p:nvPicPr>
        <p:blipFill>
          <a:blip r:embed="rId2" cstate="print"/>
          <a:srcRect r="43750"/>
          <a:stretch>
            <a:fillRect/>
          </a:stretch>
        </p:blipFill>
        <p:spPr>
          <a:xfrm>
            <a:off x="762000" y="838200"/>
            <a:ext cx="685800" cy="1480457"/>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304800"/>
          </a:xfrm>
        </p:spPr>
        <p:txBody>
          <a:bodyPr/>
          <a:lstStyle/>
          <a:p>
            <a:r>
              <a:rPr lang="en-US" sz="4800" b="1" dirty="0" smtClean="0"/>
              <a:t> </a:t>
            </a:r>
            <a:br>
              <a:rPr lang="en-US" sz="4800" b="1" dirty="0" smtClean="0"/>
            </a:br>
            <a:endParaRPr lang="en-US" sz="4800" b="1" dirty="0"/>
          </a:p>
        </p:txBody>
      </p:sp>
      <p:sp>
        <p:nvSpPr>
          <p:cNvPr id="3" name="Content Placeholder 2"/>
          <p:cNvSpPr>
            <a:spLocks noGrp="1"/>
          </p:cNvSpPr>
          <p:nvPr>
            <p:ph idx="1"/>
          </p:nvPr>
        </p:nvSpPr>
        <p:spPr>
          <a:xfrm>
            <a:off x="228600" y="1981200"/>
            <a:ext cx="8686800" cy="3962400"/>
          </a:xfrm>
        </p:spPr>
        <p:txBody>
          <a:bodyPr/>
          <a:lstStyle/>
          <a:p>
            <a:pPr algn="ctr">
              <a:spcBef>
                <a:spcPts val="0"/>
              </a:spcBef>
              <a:buNone/>
            </a:pPr>
            <a:r>
              <a:rPr lang="en-US" sz="3600" b="1" dirty="0" smtClean="0"/>
              <a:t>“I learned that it doesn’t matter how old you are, or what grade you are in, you can learn ANYTHING</a:t>
            </a:r>
          </a:p>
          <a:p>
            <a:pPr algn="ctr">
              <a:spcBef>
                <a:spcPts val="0"/>
              </a:spcBef>
              <a:buNone/>
            </a:pPr>
            <a:r>
              <a:rPr lang="en-US" sz="3600" b="1" dirty="0" smtClean="0"/>
              <a:t> if you really put your mind to it.</a:t>
            </a:r>
          </a:p>
          <a:p>
            <a:pPr>
              <a:spcBef>
                <a:spcPts val="0"/>
              </a:spcBef>
              <a:buNone/>
            </a:pPr>
            <a:endParaRPr lang="en-US" sz="2400" b="1" dirty="0" smtClean="0"/>
          </a:p>
          <a:p>
            <a:pPr algn="ctr">
              <a:spcBef>
                <a:spcPts val="0"/>
              </a:spcBef>
              <a:buNone/>
            </a:pPr>
            <a:r>
              <a:rPr lang="en-US" sz="3600" b="1" dirty="0" smtClean="0"/>
              <a:t>If math is taught right, </a:t>
            </a:r>
          </a:p>
          <a:p>
            <a:pPr algn="ctr">
              <a:spcBef>
                <a:spcPts val="0"/>
              </a:spcBef>
              <a:buNone/>
            </a:pPr>
            <a:r>
              <a:rPr lang="en-US" sz="3600" b="1" dirty="0" smtClean="0"/>
              <a:t>it is fun and easy to remember.”</a:t>
            </a:r>
          </a:p>
          <a:p>
            <a:pPr algn="ctr">
              <a:buNone/>
            </a:pPr>
            <a:endParaRPr lang="en-US" sz="1050" b="1" dirty="0" smtClean="0"/>
          </a:p>
          <a:p>
            <a:pPr algn="ctr">
              <a:buNone/>
            </a:pPr>
            <a:r>
              <a:rPr lang="en-US" sz="1600" b="1" dirty="0" smtClean="0"/>
              <a:t>By  Grace P, June 8, 1988</a:t>
            </a:r>
          </a:p>
          <a:p>
            <a:pPr algn="ctr">
              <a:spcBef>
                <a:spcPts val="0"/>
              </a:spcBef>
              <a:buNone/>
            </a:pPr>
            <a:endParaRPr lang="en-US" sz="2800" b="1" dirty="0" smtClean="0"/>
          </a:p>
          <a:p>
            <a:pPr algn="ctr">
              <a:buNone/>
            </a:pPr>
            <a:endParaRPr lang="en-US" sz="4000" b="1" dirty="0" smtClean="0"/>
          </a:p>
          <a:p>
            <a:pPr>
              <a:buNone/>
            </a:pPr>
            <a:r>
              <a:rPr lang="en-US"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 name="Picture 4" descr="imagesCAZ2GVE7.jpg"/>
          <p:cNvPicPr>
            <a:picLocks noChangeAspect="1"/>
          </p:cNvPicPr>
          <p:nvPr/>
        </p:nvPicPr>
        <p:blipFill>
          <a:blip r:embed="rId3" cstate="print"/>
          <a:srcRect r="43750"/>
          <a:stretch>
            <a:fillRect/>
          </a:stretch>
        </p:blipFill>
        <p:spPr>
          <a:xfrm>
            <a:off x="1143000" y="749905"/>
            <a:ext cx="570379" cy="123129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181600"/>
          </a:xfrm>
        </p:spPr>
        <p:txBody>
          <a:bodyPr/>
          <a:lstStyle/>
          <a:p>
            <a:r>
              <a:rPr lang="en-US" sz="5400" b="1" smtClean="0"/>
              <a:t>Feedback and Thanks</a:t>
            </a:r>
            <a:r>
              <a:rPr lang="en-US" sz="5400" b="1" dirty="0" smtClean="0"/>
              <a:t>!</a:t>
            </a:r>
            <a:r>
              <a:rPr lang="en-US" sz="5400" b="1" dirty="0" smtClean="0">
                <a:solidFill>
                  <a:srgbClr val="FF0000"/>
                </a:solidFill>
              </a:rPr>
              <a:t/>
            </a:r>
            <a:br>
              <a:rPr lang="en-US" sz="5400" b="1" dirty="0" smtClean="0">
                <a:solidFill>
                  <a:srgbClr val="FF0000"/>
                </a:solidFill>
              </a:rPr>
            </a:br>
            <a:r>
              <a:rPr lang="en-US" sz="4800" b="1" dirty="0" smtClean="0"/>
              <a:t>Please Give Yourselves </a:t>
            </a:r>
            <a:br>
              <a:rPr lang="en-US" sz="4800" b="1" dirty="0" smtClean="0"/>
            </a:br>
            <a:r>
              <a:rPr lang="en-US" sz="4800" b="1" dirty="0" smtClean="0"/>
              <a:t>a Round of</a:t>
            </a:r>
            <a:r>
              <a:rPr lang="en-US" sz="5400" b="1" dirty="0" smtClean="0"/>
              <a:t/>
            </a:r>
            <a:br>
              <a:rPr lang="en-US" sz="5400" b="1" dirty="0" smtClean="0"/>
            </a:br>
            <a:r>
              <a:rPr lang="en-US" sz="5400" b="1" dirty="0" smtClean="0"/>
              <a:t/>
            </a:r>
            <a:br>
              <a:rPr lang="en-US" sz="5400" b="1" dirty="0" smtClean="0"/>
            </a:br>
            <a:endParaRPr lang="en-US" sz="54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8194" name="Picture 2" descr="C:\Documents and Settings\preisdo\Local Settings\Temporary Internet Files\Content.IE5\LIN8GLTK\MM900041090[1].gif"/>
          <p:cNvPicPr>
            <a:picLocks noChangeAspect="1" noChangeArrowheads="1" noCrop="1"/>
          </p:cNvPicPr>
          <p:nvPr/>
        </p:nvPicPr>
        <p:blipFill>
          <a:blip r:embed="rId3" cstate="print"/>
          <a:srcRect/>
          <a:stretch>
            <a:fillRect/>
          </a:stretch>
        </p:blipFill>
        <p:spPr bwMode="auto">
          <a:xfrm>
            <a:off x="3429000" y="3733800"/>
            <a:ext cx="2142842" cy="2061210"/>
          </a:xfrm>
          <a:prstGeom prst="rect">
            <a:avLst/>
          </a:prstGeom>
          <a:noFill/>
        </p:spPr>
      </p:pic>
      <p:sp>
        <p:nvSpPr>
          <p:cNvPr id="6" name="Content Placeholder 5"/>
          <p:cNvSpPr>
            <a:spLocks noGrp="1"/>
          </p:cNvSpPr>
          <p:nvPr>
            <p:ph idx="1"/>
          </p:nvPr>
        </p:nvSpPr>
        <p:spPr/>
        <p:txBody>
          <a:bodyPr/>
          <a:lstStyle/>
          <a:p>
            <a:pPr>
              <a:buNone/>
            </a:pPr>
            <a:r>
              <a:rPr lang="en-US" dirty="0" smtClean="0"/>
              <a:t>   </a:t>
            </a:r>
            <a:endParaRPr lang="en-US" dirty="0"/>
          </a:p>
        </p:txBody>
      </p:sp>
      <p:pic>
        <p:nvPicPr>
          <p:cNvPr id="7" name="MS900069459[1].wav">
            <a:hlinkClick r:id="" action="ppaction://media"/>
          </p:cNvPr>
          <p:cNvPicPr>
            <a:picLocks noRot="1" noChangeAspect="1"/>
          </p:cNvPicPr>
          <p:nvPr>
            <a:wavAudioFile r:embed="rId1" name="MS900069459[1].wav"/>
          </p:nvPr>
        </p:nvPicPr>
        <p:blipFill>
          <a:blip r:embed="rId4" cstate="print"/>
          <a:stretch>
            <a:fillRect/>
          </a:stretch>
        </p:blipFill>
        <p:spPr>
          <a:xfrm>
            <a:off x="304800" y="5562600"/>
            <a:ext cx="655637" cy="65563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84"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1828800"/>
          </a:xfrm>
          <a:blipFill>
            <a:blip r:embed="rId2" cstate="print"/>
            <a:tile tx="0" ty="0" sx="100000" sy="100000" flip="none" algn="tl"/>
          </a:blipFill>
          <a:ln>
            <a:solidFill>
              <a:schemeClr val="bg1"/>
            </a:solidFill>
          </a:ln>
        </p:spPr>
        <p:txBody>
          <a:bodyPr/>
          <a:lstStyle/>
          <a:p>
            <a:r>
              <a:rPr lang="en-US" sz="4800" b="1" dirty="0" smtClean="0">
                <a:solidFill>
                  <a:srgbClr val="C00000"/>
                </a:solidFill>
              </a:rPr>
              <a:t>We Hope You’ve </a:t>
            </a:r>
            <a:br>
              <a:rPr lang="en-US" sz="4800" b="1" dirty="0" smtClean="0">
                <a:solidFill>
                  <a:srgbClr val="C00000"/>
                </a:solidFill>
              </a:rPr>
            </a:br>
            <a:r>
              <a:rPr lang="en-US" sz="4800" b="1" dirty="0" smtClean="0">
                <a:solidFill>
                  <a:srgbClr val="C00000"/>
                </a:solidFill>
              </a:rPr>
              <a:t>Captured the Connections!</a:t>
            </a:r>
            <a:endParaRPr lang="en-US" sz="4800" b="1" dirty="0">
              <a:solidFill>
                <a:srgbClr val="C00000"/>
              </a:solidFill>
            </a:endParaRPr>
          </a:p>
        </p:txBody>
      </p:sp>
      <p:sp>
        <p:nvSpPr>
          <p:cNvPr id="3" name="Content Placeholder 2"/>
          <p:cNvSpPr>
            <a:spLocks noGrp="1"/>
          </p:cNvSpPr>
          <p:nvPr>
            <p:ph idx="1"/>
          </p:nvPr>
        </p:nvSpPr>
        <p:spPr>
          <a:xfrm>
            <a:off x="457200" y="2819400"/>
            <a:ext cx="8229600" cy="3429000"/>
          </a:xfrm>
        </p:spPr>
        <p:txBody>
          <a:bodyPr/>
          <a:lstStyle/>
          <a:p>
            <a:pPr algn="ctr">
              <a:spcBef>
                <a:spcPts val="0"/>
              </a:spcBef>
              <a:buNone/>
            </a:pPr>
            <a:r>
              <a:rPr lang="en-US" sz="4400" dirty="0" smtClean="0"/>
              <a:t>Alanna Mertens</a:t>
            </a:r>
          </a:p>
          <a:p>
            <a:pPr algn="ctr">
              <a:spcBef>
                <a:spcPts val="0"/>
              </a:spcBef>
              <a:buNone/>
            </a:pPr>
            <a:r>
              <a:rPr lang="en-US" sz="4400" b="1" dirty="0" smtClean="0">
                <a:solidFill>
                  <a:srgbClr val="0000FF"/>
                </a:solidFill>
                <a:hlinkClick r:id="rId3"/>
              </a:rPr>
              <a:t>ALMertens@cps.k12.il.us</a:t>
            </a:r>
            <a:endParaRPr lang="en-US" sz="4400" b="1" dirty="0" smtClean="0">
              <a:solidFill>
                <a:srgbClr val="0000FF"/>
              </a:solidFill>
            </a:endParaRPr>
          </a:p>
          <a:p>
            <a:pPr algn="ctr">
              <a:spcBef>
                <a:spcPts val="0"/>
              </a:spcBef>
              <a:buNone/>
            </a:pPr>
            <a:endParaRPr lang="en-US" sz="1200" dirty="0" smtClean="0"/>
          </a:p>
          <a:p>
            <a:pPr algn="ctr">
              <a:spcBef>
                <a:spcPts val="0"/>
              </a:spcBef>
              <a:buNone/>
            </a:pPr>
            <a:r>
              <a:rPr lang="en-US" sz="4400" dirty="0" smtClean="0"/>
              <a:t>Pat Reisdorf</a:t>
            </a:r>
          </a:p>
          <a:p>
            <a:pPr algn="ctr">
              <a:spcBef>
                <a:spcPts val="0"/>
              </a:spcBef>
              <a:buNone/>
            </a:pPr>
            <a:r>
              <a:rPr lang="en-US" sz="4400" b="1" dirty="0" smtClean="0">
                <a:hlinkClick r:id="rId4"/>
              </a:rPr>
              <a:t>preisdor@kidsroe.org</a:t>
            </a:r>
            <a:endParaRPr lang="en-US" sz="4400" b="1" dirty="0" smtClean="0"/>
          </a:p>
          <a:p>
            <a:pPr>
              <a:buNone/>
            </a:pPr>
            <a:endParaRPr lang="en-US" sz="4400"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sz="5400" b="1" dirty="0" smtClean="0"/>
              <a:t>Circle of Life  </a:t>
            </a:r>
            <a:endParaRPr lang="en-US" sz="5400" b="1" dirty="0"/>
          </a:p>
        </p:txBody>
      </p:sp>
      <p:sp>
        <p:nvSpPr>
          <p:cNvPr id="3" name="Content Placeholder 2"/>
          <p:cNvSpPr>
            <a:spLocks noGrp="1"/>
          </p:cNvSpPr>
          <p:nvPr>
            <p:ph idx="1"/>
          </p:nvPr>
        </p:nvSpPr>
        <p:spPr>
          <a:xfrm>
            <a:off x="457200" y="1905000"/>
            <a:ext cx="8229600" cy="4191000"/>
          </a:xfrm>
        </p:spPr>
        <p:txBody>
          <a:bodyPr/>
          <a:lstStyle/>
          <a:p>
            <a:r>
              <a:rPr lang="en-US" sz="4000" b="1" dirty="0" smtClean="0"/>
              <a:t>Put on a Number Badge</a:t>
            </a:r>
          </a:p>
          <a:p>
            <a:r>
              <a:rPr lang="en-US" sz="4000" b="1" dirty="0" smtClean="0"/>
              <a:t>Find people to form a 0-9 circle</a:t>
            </a:r>
          </a:p>
          <a:p>
            <a:r>
              <a:rPr lang="en-US" sz="4000" b="1" dirty="0" smtClean="0"/>
              <a:t>Organize yourselves clockwise, 0-9; decide on a group name </a:t>
            </a:r>
          </a:p>
          <a:p>
            <a:r>
              <a:rPr lang="en-US" sz="4000" b="1" dirty="0" smtClean="0"/>
              <a:t>Ask your </a:t>
            </a:r>
            <a:r>
              <a:rPr lang="en-US" sz="4000" b="1" i="1" dirty="0" smtClean="0"/>
              <a:t>Zero Rep </a:t>
            </a:r>
            <a:r>
              <a:rPr lang="en-US" sz="4000" b="1" dirty="0" smtClean="0"/>
              <a:t>to pick up a ball of yarn for your group</a:t>
            </a:r>
            <a:endParaRPr lang="en-US" sz="40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4098" name="Picture 2" descr="C:\Documents and Settings\preisdo\Local Settings\Temporary Internet Files\Content.IE5\3K3T0HFI\MM900173996[1].gif"/>
          <p:cNvPicPr>
            <a:picLocks noChangeAspect="1" noChangeArrowheads="1" noCrop="1"/>
          </p:cNvPicPr>
          <p:nvPr/>
        </p:nvPicPr>
        <p:blipFill>
          <a:blip r:embed="rId3" cstate="print"/>
          <a:srcRect/>
          <a:stretch>
            <a:fillRect/>
          </a:stretch>
        </p:blipFill>
        <p:spPr bwMode="auto">
          <a:xfrm>
            <a:off x="7162800" y="1066800"/>
            <a:ext cx="1359976" cy="1371600"/>
          </a:xfrm>
          <a:prstGeom prst="rect">
            <a:avLst/>
          </a:prstGeom>
          <a:noFill/>
          <a:scene3d>
            <a:camera prst="orthographicFront">
              <a:rot lat="0" lon="10800000" rev="0"/>
            </a:camera>
            <a:lightRig rig="threePt" dir="t"/>
          </a:scene3d>
        </p:spPr>
      </p:pic>
    </p:spTree>
    <p:extLst>
      <p:ext uri="{BB962C8B-B14F-4D97-AF65-F5344CB8AC3E}">
        <p14:creationId xmlns:p14="http://schemas.microsoft.com/office/powerpoint/2010/main" xmlns="" val="1438699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800" b="1" dirty="0" smtClean="0"/>
              <a:t>Circle of Life </a:t>
            </a:r>
            <a:br>
              <a:rPr lang="en-US" sz="4800" b="1" dirty="0" smtClean="0"/>
            </a:br>
            <a:r>
              <a:rPr lang="en-US" b="1" dirty="0" smtClean="0"/>
              <a:t>Informal Pre-Assessment</a:t>
            </a:r>
            <a:endParaRPr lang="en-US" b="1" dirty="0"/>
          </a:p>
        </p:txBody>
      </p:sp>
      <p:sp>
        <p:nvSpPr>
          <p:cNvPr id="3" name="Content Placeholder 2"/>
          <p:cNvSpPr>
            <a:spLocks noGrp="1"/>
          </p:cNvSpPr>
          <p:nvPr>
            <p:ph idx="1"/>
          </p:nvPr>
        </p:nvSpPr>
        <p:spPr>
          <a:xfrm>
            <a:off x="304800" y="2590800"/>
            <a:ext cx="8839200" cy="3505200"/>
          </a:xfrm>
        </p:spPr>
        <p:txBody>
          <a:bodyPr/>
          <a:lstStyle/>
          <a:p>
            <a:pPr>
              <a:buNone/>
            </a:pPr>
            <a:r>
              <a:rPr lang="en-US" sz="4400" b="1" dirty="0" smtClean="0"/>
              <a:t>Before we start,</a:t>
            </a:r>
          </a:p>
          <a:p>
            <a:pPr marL="640080">
              <a:spcBef>
                <a:spcPts val="0"/>
              </a:spcBef>
            </a:pPr>
            <a:r>
              <a:rPr lang="en-US" sz="4000" b="1" dirty="0" smtClean="0"/>
              <a:t>Has your group	formed</a:t>
            </a:r>
          </a:p>
          <a:p>
            <a:pPr marL="640080">
              <a:spcBef>
                <a:spcPts val="0"/>
              </a:spcBef>
              <a:buNone/>
            </a:pPr>
            <a:r>
              <a:rPr lang="en-US" sz="4000" b="1" dirty="0" smtClean="0"/>
              <a:t>	a circle? </a:t>
            </a:r>
          </a:p>
          <a:p>
            <a:pPr marL="640080">
              <a:spcBef>
                <a:spcPts val="0"/>
              </a:spcBef>
            </a:pPr>
            <a:r>
              <a:rPr lang="en-US" sz="4000" b="1" dirty="0" smtClean="0"/>
              <a:t>How do you know? </a:t>
            </a:r>
          </a:p>
          <a:p>
            <a:pPr marL="640080">
              <a:spcBef>
                <a:spcPts val="0"/>
              </a:spcBef>
            </a:pPr>
            <a:r>
              <a:rPr lang="en-US" sz="4000" b="1" dirty="0" smtClean="0"/>
              <a:t>Could you show us?  </a:t>
            </a:r>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1035" name="Picture 11" descr="C:\Documents and Settings\preisdo\Local Settings\Temporary Internet Files\Content.IE5\U1FIQHF4\MC900441428[1].png"/>
          <p:cNvPicPr>
            <a:picLocks noChangeAspect="1" noChangeArrowheads="1"/>
          </p:cNvPicPr>
          <p:nvPr/>
        </p:nvPicPr>
        <p:blipFill>
          <a:blip r:embed="rId3" cstate="print"/>
          <a:srcRect/>
          <a:stretch>
            <a:fillRect/>
          </a:stretch>
        </p:blipFill>
        <p:spPr bwMode="auto">
          <a:xfrm>
            <a:off x="6248400" y="3886200"/>
            <a:ext cx="2361743" cy="23617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458200" cy="1066800"/>
          </a:xfrm>
        </p:spPr>
        <p:txBody>
          <a:bodyPr/>
          <a:lstStyle/>
          <a:p>
            <a:pPr algn="l"/>
            <a:r>
              <a:rPr lang="en-US" sz="5400" b="1" dirty="0" smtClean="0"/>
              <a:t>Circle Connections</a:t>
            </a:r>
            <a:endParaRPr lang="en-US" sz="5400" b="1" dirty="0"/>
          </a:p>
        </p:txBody>
      </p:sp>
      <p:sp>
        <p:nvSpPr>
          <p:cNvPr id="4" name="Footer Placeholder 3"/>
          <p:cNvSpPr>
            <a:spLocks noGrp="1"/>
          </p:cNvSpPr>
          <p:nvPr>
            <p:ph type="ftr" sz="quarter" idx="11"/>
          </p:nvPr>
        </p:nvSpPr>
        <p:spPr/>
        <p:txBody>
          <a:bodyPr/>
          <a:lstStyle/>
          <a:p>
            <a:pPr>
              <a:defRPr/>
            </a:pPr>
            <a:r>
              <a:rPr lang="en-US" dirty="0" smtClean="0"/>
              <a:t>Content contained is licensed under a Creative Commons Attribution-</a:t>
            </a:r>
            <a:r>
              <a:rPr lang="en-US" dirty="0" err="1" smtClean="0"/>
              <a:t>ShareAlike</a:t>
            </a:r>
            <a:r>
              <a:rPr lang="en-US" dirty="0" smtClean="0"/>
              <a:t> 3.0 </a:t>
            </a:r>
            <a:r>
              <a:rPr lang="en-US" dirty="0" err="1" smtClean="0"/>
              <a:t>Unported</a:t>
            </a:r>
            <a:r>
              <a:rPr lang="en-US" dirty="0" smtClean="0"/>
              <a:t> License</a:t>
            </a:r>
            <a:endParaRPr lang="en-US" dirty="0"/>
          </a:p>
        </p:txBody>
      </p:sp>
      <p:sp>
        <p:nvSpPr>
          <p:cNvPr id="8" name="Content Placeholder 7"/>
          <p:cNvSpPr>
            <a:spLocks noGrp="1"/>
          </p:cNvSpPr>
          <p:nvPr>
            <p:ph idx="1"/>
          </p:nvPr>
        </p:nvSpPr>
        <p:spPr>
          <a:xfrm>
            <a:off x="838200" y="2057401"/>
            <a:ext cx="7391400" cy="152400"/>
          </a:xfrm>
        </p:spPr>
        <p:txBody>
          <a:bodyPr/>
          <a:lstStyle/>
          <a:p>
            <a:pPr algn="ctr">
              <a:buNone/>
            </a:pPr>
            <a:r>
              <a:rPr lang="en-US" sz="4400" b="1" dirty="0" smtClean="0"/>
              <a:t> </a:t>
            </a:r>
          </a:p>
          <a:p>
            <a:pPr algn="ctr">
              <a:buNone/>
            </a:pPr>
            <a:r>
              <a:rPr lang="en-US" sz="4400" b="1" dirty="0" smtClean="0"/>
              <a:t>Discover Math Patterns in:</a:t>
            </a:r>
          </a:p>
          <a:p>
            <a:pPr algn="ctr">
              <a:buBlip>
                <a:blip r:embed="rId3"/>
              </a:buBlip>
            </a:pPr>
            <a:r>
              <a:rPr lang="en-US" sz="4400" b="1" dirty="0" smtClean="0"/>
              <a:t> 	Multiplication</a:t>
            </a:r>
          </a:p>
          <a:p>
            <a:pPr algn="ctr">
              <a:buBlip>
                <a:blip r:embed="rId3"/>
              </a:buBlip>
            </a:pPr>
            <a:r>
              <a:rPr lang="en-US" sz="4400" b="1" dirty="0" smtClean="0"/>
              <a:t> 	Skip Counting</a:t>
            </a:r>
          </a:p>
          <a:p>
            <a:pPr algn="ctr">
              <a:buBlip>
                <a:blip r:embed="rId3"/>
              </a:buBlip>
            </a:pPr>
            <a:r>
              <a:rPr lang="en-US" sz="4400" b="1" dirty="0" smtClean="0"/>
              <a:t> 	Geometry</a:t>
            </a:r>
            <a:r>
              <a:rPr lang="en-US" b="1" dirty="0" smtClean="0"/>
              <a:t>	</a:t>
            </a:r>
          </a:p>
          <a:p>
            <a:pPr algn="ctr">
              <a:buNone/>
            </a:pPr>
            <a:r>
              <a:rPr lang="en-US" sz="1600" b="1" i="1" dirty="0" smtClean="0"/>
              <a:t>Inc. ISBE Social-Emotional Learning Standard 2C</a:t>
            </a:r>
            <a:endParaRPr lang="en-US" sz="1600" b="1" i="1" dirty="0"/>
          </a:p>
        </p:txBody>
      </p:sp>
      <p:pic>
        <p:nvPicPr>
          <p:cNvPr id="2052" name="Picture 4" descr="C:\Documents and Settings\preisdo\Local Settings\Temporary Internet Files\Content.IE5\LIN8GLTK\MP900439322[1].jpg"/>
          <p:cNvPicPr>
            <a:picLocks noChangeAspect="1" noChangeArrowheads="1"/>
          </p:cNvPicPr>
          <p:nvPr/>
        </p:nvPicPr>
        <p:blipFill>
          <a:blip r:embed="rId4" cstate="print"/>
          <a:srcRect/>
          <a:stretch>
            <a:fillRect/>
          </a:stretch>
        </p:blipFill>
        <p:spPr bwMode="auto">
          <a:xfrm>
            <a:off x="6553200" y="609600"/>
            <a:ext cx="2410631" cy="2286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1143000"/>
          </a:xfrm>
        </p:spPr>
        <p:txBody>
          <a:bodyPr/>
          <a:lstStyle/>
          <a:p>
            <a:r>
              <a:rPr lang="en-US" sz="4800" b="1" dirty="0" smtClean="0"/>
              <a:t>    </a:t>
            </a:r>
            <a:br>
              <a:rPr lang="en-US" sz="4800" b="1" dirty="0" smtClean="0"/>
            </a:br>
            <a:endParaRPr lang="en-US" sz="4800" b="1" dirty="0"/>
          </a:p>
        </p:txBody>
      </p:sp>
      <p:sp>
        <p:nvSpPr>
          <p:cNvPr id="3" name="Content Placeholder 2"/>
          <p:cNvSpPr>
            <a:spLocks noGrp="1"/>
          </p:cNvSpPr>
          <p:nvPr>
            <p:ph idx="1"/>
          </p:nvPr>
        </p:nvSpPr>
        <p:spPr/>
        <p:txBody>
          <a:bodyPr/>
          <a:lstStyle/>
          <a:p>
            <a:pPr>
              <a:buNone/>
            </a:pPr>
            <a:endParaRPr lang="en-US" dirty="0" smtClean="0"/>
          </a:p>
          <a:p>
            <a:pPr algn="ctr">
              <a:buNone/>
            </a:pPr>
            <a:r>
              <a:rPr lang="en-US" sz="4800" b="1" dirty="0" smtClean="0"/>
              <a:t>Please move </a:t>
            </a:r>
          </a:p>
          <a:p>
            <a:pPr algn="ctr">
              <a:buNone/>
            </a:pPr>
            <a:r>
              <a:rPr lang="en-US" sz="4800" b="1" dirty="0" smtClean="0"/>
              <a:t>(temporarily) </a:t>
            </a:r>
          </a:p>
          <a:p>
            <a:pPr algn="ctr">
              <a:buNone/>
            </a:pPr>
            <a:r>
              <a:rPr lang="en-US" sz="4800" b="1" dirty="0" smtClean="0"/>
              <a:t>to a grade-alike group</a:t>
            </a:r>
            <a:endParaRPr lang="en-US" sz="48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5122" name="Picture 2" descr="C:\Documents and Settings\preisdo\Local Settings\Temporary Internet Files\Content.IE5\U1FIQHF4\MC900434709[1].wmf"/>
          <p:cNvPicPr>
            <a:picLocks noChangeAspect="1" noChangeArrowheads="1"/>
          </p:cNvPicPr>
          <p:nvPr/>
        </p:nvPicPr>
        <p:blipFill>
          <a:blip r:embed="rId3" cstate="print"/>
          <a:srcRect/>
          <a:stretch>
            <a:fillRect/>
          </a:stretch>
        </p:blipFill>
        <p:spPr bwMode="auto">
          <a:xfrm>
            <a:off x="1371600" y="1066800"/>
            <a:ext cx="6629400" cy="1447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Math Practice Standards</a:t>
            </a:r>
            <a:endParaRPr lang="en-US" sz="5400" b="1" dirty="0"/>
          </a:p>
        </p:txBody>
      </p:sp>
      <p:sp>
        <p:nvSpPr>
          <p:cNvPr id="4" name="Footer Placeholder 3"/>
          <p:cNvSpPr>
            <a:spLocks noGrp="1"/>
          </p:cNvSpPr>
          <p:nvPr>
            <p:ph type="ftr" sz="quarter" idx="11"/>
          </p:nvPr>
        </p:nvSpPr>
        <p:spPr/>
        <p:txBody>
          <a:bodyPr/>
          <a:lstStyle/>
          <a:p>
            <a:pPr>
              <a:defRPr/>
            </a:pPr>
            <a:r>
              <a:rPr lang="en-US" smtClean="0"/>
              <a:t>Content contained is licensed under a Creative Commons Attribution-ShareAlike 3.0 Unported License</a:t>
            </a:r>
            <a:endParaRPr lang="en-US"/>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1999" y="1676400"/>
            <a:ext cx="7880205"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2209800" y="6019800"/>
            <a:ext cx="5029200" cy="646331"/>
          </a:xfrm>
          <a:prstGeom prst="rect">
            <a:avLst/>
          </a:prstGeom>
          <a:noFill/>
        </p:spPr>
        <p:txBody>
          <a:bodyPr wrap="square" rtlCol="0">
            <a:spAutoFit/>
          </a:bodyPr>
          <a:lstStyle/>
          <a:p>
            <a:r>
              <a:rPr lang="en-US" dirty="0" smtClean="0"/>
              <a:t>Created using: </a:t>
            </a:r>
            <a:r>
              <a:rPr lang="en-US" u="sng" dirty="0" smtClean="0">
                <a:solidFill>
                  <a:srgbClr val="0000FF"/>
                </a:solidFill>
              </a:rPr>
              <a:t>http://www.wordle.net/</a:t>
            </a:r>
          </a:p>
          <a:p>
            <a:endParaRPr lang="en-US" dirty="0"/>
          </a:p>
        </p:txBody>
      </p:sp>
    </p:spTree>
    <p:extLst>
      <p:ext uri="{BB962C8B-B14F-4D97-AF65-F5344CB8AC3E}">
        <p14:creationId xmlns:p14="http://schemas.microsoft.com/office/powerpoint/2010/main" xmlns="" val="218897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B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S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false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common_core</Grouping>
    <Heading xmlns="6ce3111e-7420-4802-b50a-75d4e9a0b980" xsi:nil="true"/>
    <Sort_x0020_Order xmlns="6ce3111e-7420-4802-b50a-75d4e9a0b980">999</Sort_x0020_Order>
    <Year xmlns="d21dc803-237d-4c68-8692-8d731fd29118" xsi:nil="true"/>
    <ParagraphBeforeLink xmlns="d21dc803-237d-4c68-8692-8d731fd29118" xsi:nil="true"/>
    <Archive xmlns="6ce3111e-7420-4802-b50a-75d4e9a0b980">true</Archive>
    <AdditionalPageInfo xmlns="d21dc803-237d-4c68-8692-8d731fd29118" xsi:nil="true"/>
    <PublishingExpirationDate xmlns="http://schemas.microsoft.com/sharepoint/v3" xsi:nil="true"/>
    <Divisions xmlns="4d435f69-8686-490b-bd6d-b153bf22ab50">38</Divisions>
    <PublishingStartDate xmlns="http://schemas.microsoft.com/sharepoint/v3" xsi:nil="true"/>
    <TargetAudience xmlns="6ce3111e-7420-4802-b50a-75d4e9a0b980"/>
    <MediaType xmlns="6ce3111e-7420-4802-b50a-75d4e9a0b980">
      <Value>10</Value>
    </MediaType>
    <DisplayPage xmlns="d21dc803-237d-4c68-8692-8d731fd29118" xsi:nil="true"/>
    <TaxCatchAll xmlns="6ce3111e-7420-4802-b50a-75d4e9a0b980"/>
    <ActiveInactive xmlns="d21dc803-237d-4c68-8692-8d731fd29118">true</ActiveInactive>
    <Subbullet xmlns="d21dc803-237d-4c68-8692-8d731fd29118" xsi:nil="true"/>
    <Subheading xmlns="d21dc803-237d-4c68-8692-8d731fd29118" xsi:nil="true"/>
    <ModifiedBeforeRun xmlns="d21dc803-237d-4c68-8692-8d731fd29118">2016-11-11T23:09:28+00:00</ModifiedBeforeRun>
    <LifetimeViews xmlns="d21dc803-237d-4c68-8692-8d731fd29118">90</LifetimeViews>
    <Language xmlns="d21dc803-237d-4c68-8692-8d731fd2911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64D1CE-F647-4CEE-9E6F-8B7ED7CFD570}"/>
</file>

<file path=customXml/itemProps2.xml><?xml version="1.0" encoding="utf-8"?>
<ds:datastoreItem xmlns:ds="http://schemas.openxmlformats.org/officeDocument/2006/customXml" ds:itemID="{1FC31583-98DF-45FB-A88B-2DCBB96D211C}"/>
</file>

<file path=customXml/itemProps3.xml><?xml version="1.0" encoding="utf-8"?>
<ds:datastoreItem xmlns:ds="http://schemas.openxmlformats.org/officeDocument/2006/customXml" ds:itemID="{D50D3422-76E5-4BF1-8D79-C940A2ACC00F}"/>
</file>

<file path=docProps/app.xml><?xml version="1.0" encoding="utf-8"?>
<Properties xmlns="http://schemas.openxmlformats.org/officeDocument/2006/extended-properties" xmlns:vt="http://schemas.openxmlformats.org/officeDocument/2006/docPropsVTypes">
  <Template>ISBEtemplate</Template>
  <TotalTime>5178</TotalTime>
  <Words>3753</Words>
  <Application>Microsoft Office PowerPoint</Application>
  <PresentationFormat>On-screen Show (4:3)</PresentationFormat>
  <Paragraphs>566</Paragraphs>
  <Slides>46</Slides>
  <Notes>37</Notes>
  <HiddenSlides>0</HiddenSlides>
  <MMClips>1</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ISBEtemplate</vt:lpstr>
      <vt:lpstr>Math K-5:  Capture the Connections!</vt:lpstr>
      <vt:lpstr>What Is Math?</vt:lpstr>
      <vt:lpstr>Objectives</vt:lpstr>
      <vt:lpstr>Circle of Life</vt:lpstr>
      <vt:lpstr>Circle of Life  </vt:lpstr>
      <vt:lpstr>Circle of Life  Informal Pre-Assessment</vt:lpstr>
      <vt:lpstr>Circle Connections</vt:lpstr>
      <vt:lpstr>     </vt:lpstr>
      <vt:lpstr>Math Practice Standards</vt:lpstr>
      <vt:lpstr>Take a Closer Look:  Math Practice Standards</vt:lpstr>
      <vt:lpstr>Math Practice Standards 101</vt:lpstr>
      <vt:lpstr>Making Connections</vt:lpstr>
      <vt:lpstr>  Connect to Learning</vt:lpstr>
      <vt:lpstr>Take Time to Breathe…</vt:lpstr>
      <vt:lpstr>From Circles to Squares</vt:lpstr>
      <vt:lpstr>Guess My Rule</vt:lpstr>
      <vt:lpstr>Four Triangle Problem</vt:lpstr>
      <vt:lpstr>Classify and Justify</vt:lpstr>
      <vt:lpstr>More Connections</vt:lpstr>
      <vt:lpstr>Key Shifts </vt:lpstr>
      <vt:lpstr>Dual Intensity</vt:lpstr>
      <vt:lpstr>Birthdays and a Break</vt:lpstr>
      <vt:lpstr>Birthdays?</vt:lpstr>
      <vt:lpstr>Special Group Message </vt:lpstr>
      <vt:lpstr> Most Popular Birthday Month</vt:lpstr>
      <vt:lpstr>Same-Birthday Probability</vt:lpstr>
      <vt:lpstr>Birthday Probabilities</vt:lpstr>
      <vt:lpstr>Fraction Fears?</vt:lpstr>
      <vt:lpstr>Roll A Fraction</vt:lpstr>
      <vt:lpstr>Start Rolling!</vt:lpstr>
      <vt:lpstr>Reflect and Connect</vt:lpstr>
      <vt:lpstr>Differentiate</vt:lpstr>
      <vt:lpstr>What’s Next? Common Assessments</vt:lpstr>
      <vt:lpstr>PARCC Assessment Design English Language Arts/Literacy and  Mathematics, Grades 3-11</vt:lpstr>
      <vt:lpstr>PARCC Timeline</vt:lpstr>
      <vt:lpstr>Overwhelmed?</vt:lpstr>
      <vt:lpstr>Help is Available</vt:lpstr>
      <vt:lpstr>Reflections</vt:lpstr>
      <vt:lpstr>Think About…Talk About</vt:lpstr>
      <vt:lpstr>What is Math?</vt:lpstr>
      <vt:lpstr>View of a Child</vt:lpstr>
      <vt:lpstr>Her Response:</vt:lpstr>
      <vt:lpstr>   </vt:lpstr>
      <vt:lpstr>  </vt:lpstr>
      <vt:lpstr>Feedback and Thanks! Please Give Yourselves  a Round of  </vt:lpstr>
      <vt:lpstr>We Hope You’ve  Captured the Connections!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Math Projects Galore</dc:title>
  <dc:creator>Alanna</dc:creator>
  <cp:lastModifiedBy>Pat Reisdorf</cp:lastModifiedBy>
  <cp:revision>307</cp:revision>
  <dcterms:created xsi:type="dcterms:W3CDTF">2012-05-11T18:33:36Z</dcterms:created>
  <dcterms:modified xsi:type="dcterms:W3CDTF">2012-09-14T20:30:43Z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0x010100552988822C20F24E83D1DD5E4C131AA0</vt:lpwstr>
  </property>
  <property fmtid="{D5CDD505-2E9C-101B-9397-08002B2CF9AE}" pid="3" name="TaxKeyword">
    <vt:lpwstr/>
  </property>
</Properties>
</file>