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03" r:id="rId2"/>
    <p:sldId id="304" r:id="rId3"/>
    <p:sldId id="305" r:id="rId4"/>
    <p:sldId id="278" r:id="rId5"/>
    <p:sldId id="306" r:id="rId6"/>
    <p:sldId id="257" r:id="rId7"/>
    <p:sldId id="299" r:id="rId8"/>
    <p:sldId id="300" r:id="rId9"/>
    <p:sldId id="297" r:id="rId10"/>
    <p:sldId id="289" r:id="rId11"/>
    <p:sldId id="307" r:id="rId12"/>
    <p:sldId id="291" r:id="rId13"/>
    <p:sldId id="293" r:id="rId14"/>
    <p:sldId id="294" r:id="rId15"/>
    <p:sldId id="295" r:id="rId16"/>
    <p:sldId id="296" r:id="rId17"/>
    <p:sldId id="301" r:id="rId18"/>
    <p:sldId id="302"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944" autoAdjust="0"/>
  </p:normalViewPr>
  <p:slideViewPr>
    <p:cSldViewPr>
      <p:cViewPr varScale="1">
        <p:scale>
          <a:sx n="58" d="100"/>
          <a:sy n="58" d="100"/>
        </p:scale>
        <p:origin x="-688"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8" Type="http://schemas.openxmlformats.org/officeDocument/2006/relationships/slide" Target="slides/slide7.xml"/><Relationship Id="rId21"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20" Type="http://schemas.openxmlformats.org/officeDocument/2006/relationships/notesMaster" Target="notesMasters/notesMaster1.xml"/><Relationship Id="rId16" Type="http://schemas.openxmlformats.org/officeDocument/2006/relationships/slide" Target="slides/slide15.xml"/><Relationship Id="rId2" Type="http://schemas.openxmlformats.org/officeDocument/2006/relationships/slide" Target="slides/slide1.xml"/><Relationship Id="rId29" Type="http://schemas.openxmlformats.org/officeDocument/2006/relationships/customXml" Target="../customXml/item3.xml"/><Relationship Id="rId24" Type="http://schemas.openxmlformats.org/officeDocument/2006/relationships/viewProps" Target="viewProps.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presProps" Target="presProps.xml"/><Relationship Id="rId15" Type="http://schemas.openxmlformats.org/officeDocument/2006/relationships/slide" Target="slides/slide14.xml"/><Relationship Id="rId5" Type="http://schemas.openxmlformats.org/officeDocument/2006/relationships/slide" Target="slides/slide4.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9" Type="http://schemas.openxmlformats.org/officeDocument/2006/relationships/slide" Target="slides/slide8.xml"/><Relationship Id="rId22" Type="http://schemas.openxmlformats.org/officeDocument/2006/relationships/printerSettings" Target="printerSettings/printerSettings1.bin"/><Relationship Id="rId14" Type="http://schemas.openxmlformats.org/officeDocument/2006/relationships/slide" Target="slides/slide13.xml"/><Relationship Id="rId4" Type="http://schemas.openxmlformats.org/officeDocument/2006/relationships/slide" Target="slides/slide3.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9E1E437-FE5B-4BC4-9000-DC6C9AA92FF5}" type="datetimeFigureOut">
              <a:rPr lang="en-US"/>
              <a:pPr>
                <a:defRPr/>
              </a:pPr>
              <a:t>9/12/12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r>
              <a:rPr lang="en-US"/>
              <a:t>Content contained is licensed under a Creative Commons Attribution-ShareAlike 3.0 Unported License</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6FF597E-7172-402C-BBB9-FF049C225507}" type="slidenum">
              <a:rPr lang="en-US"/>
              <a:pPr>
                <a:defRPr/>
              </a:pPr>
              <a:t>‹#›</a:t>
            </a:fld>
            <a:endParaRPr lang="en-US"/>
          </a:p>
        </p:txBody>
      </p:sp>
    </p:spTree>
    <p:extLst>
      <p:ext uri="{BB962C8B-B14F-4D97-AF65-F5344CB8AC3E}">
        <p14:creationId xmlns:p14="http://schemas.microsoft.com/office/powerpoint/2010/main" val="132772274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D96BFB9-892A-4F94-BB19-E0145BF40771}" type="datetimeFigureOut">
              <a:rPr lang="en-US"/>
              <a:pPr>
                <a:defRPr/>
              </a:pPr>
              <a:t>9/12/12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r>
              <a:rPr lang="en-US"/>
              <a:t>Content contained is licensed under a Creative Commons Attribution-ShareAlike 3.0 Unported License</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B56B1D1-AAE5-4680-86CE-D52E90C3442B}" type="slidenum">
              <a:rPr lang="en-US"/>
              <a:pPr>
                <a:defRPr/>
              </a:pPr>
              <a:t>‹#›</a:t>
            </a:fld>
            <a:endParaRPr lang="en-US"/>
          </a:p>
        </p:txBody>
      </p:sp>
    </p:spTree>
    <p:extLst>
      <p:ext uri="{BB962C8B-B14F-4D97-AF65-F5344CB8AC3E}">
        <p14:creationId xmlns:p14="http://schemas.microsoft.com/office/powerpoint/2010/main" val="236623544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www.edutopia.org/math-social-activity-cooperative-learning-video?page=2"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www.youtube.com/watch?v=lMLZexFH50c"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smtClean="0">
                <a:solidFill>
                  <a:schemeClr val="tx1"/>
                </a:solidFill>
                <a:effectLst/>
                <a:latin typeface="+mn-lt"/>
                <a:ea typeface="+mn-ea"/>
                <a:cs typeface="+mn-cs"/>
              </a:rPr>
              <a:t>3. Construct viable arguments and critique the reasoning of others.</a:t>
            </a:r>
          </a:p>
          <a:p>
            <a:r>
              <a:rPr lang="en-US" sz="1200" b="0" i="0" kern="1200" dirty="0" smtClean="0">
                <a:solidFill>
                  <a:schemeClr val="tx1"/>
                </a:solidFill>
                <a:effectLst/>
                <a:latin typeface="+mn-lt"/>
                <a:ea typeface="+mn-ea"/>
                <a:cs typeface="+mn-cs"/>
              </a:rPr>
              <a:t>Mathematically proficient students understand and use stated assumptions, definitions, and previously established results in constructing arguments. They make conjectures and build a logical progression of statements to explore the truth of their conjectures. They are able to analyze situations by breaking them into cases, and can recognize and use counterexamples. They justify their conclusions, communicate them to others, and respond to the arguments of others. They reason inductively about data, making plausible arguments that take into account the context from which the data arose. Mathematically proficient students are also able to compare the effectiveness of two plausible arguments, distinguish correct logic or reasoning from that which is flawed, and—if there is a flaw in an argument—explain what it is. Elementary students can construct arguments using concrete referents such as objects, drawings, diagrams, and actions. Such arguments can make sense and be correct, even though they are not generalized or made formal until later grades. Later, students learn to determine domains to which an argument applies. Students at all grades can listen or read the arguments of others, decide whether they make sense, and ask useful questions to clarify or improve the arguments.</a:t>
            </a:r>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a:t>
            </a:fld>
            <a:endParaRPr lang="en-US"/>
          </a:p>
        </p:txBody>
      </p:sp>
    </p:spTree>
    <p:extLst>
      <p:ext uri="{BB962C8B-B14F-4D97-AF65-F5344CB8AC3E}">
        <p14:creationId xmlns:p14="http://schemas.microsoft.com/office/powerpoint/2010/main" val="477169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teachers to find fluency</a:t>
            </a:r>
            <a:r>
              <a:rPr lang="en-US" baseline="0" dirty="0" smtClean="0"/>
              <a:t> in their content standards.</a:t>
            </a:r>
          </a:p>
          <a:p>
            <a:r>
              <a:rPr lang="en-US" baseline="0" dirty="0" smtClean="0"/>
              <a:t>This is not a building fractions lesson this is for fluency and for MP3</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solidFill>
                <a:srgbClr val="222222"/>
              </a:solidFill>
              <a:latin typeface="arial"/>
            </a:endParaRPr>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10</a:t>
            </a:fld>
            <a:endParaRPr lang="en-US"/>
          </a:p>
        </p:txBody>
      </p:sp>
    </p:spTree>
    <p:extLst>
      <p:ext uri="{BB962C8B-B14F-4D97-AF65-F5344CB8AC3E}">
        <p14:creationId xmlns:p14="http://schemas.microsoft.com/office/powerpoint/2010/main" val="416419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a:t>
            </a:r>
            <a:r>
              <a:rPr lang="en-US" baseline="0" dirty="0" smtClean="0"/>
              <a:t> participants to find a shoulder partner </a:t>
            </a:r>
          </a:p>
          <a:p>
            <a:r>
              <a:rPr lang="en-US" baseline="0" dirty="0" smtClean="0"/>
              <a:t>Distribute paper and 1 die per pair</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12</a:t>
            </a:fld>
            <a:endParaRPr lang="en-US"/>
          </a:p>
        </p:txBody>
      </p:sp>
    </p:spTree>
    <p:extLst>
      <p:ext uri="{BB962C8B-B14F-4D97-AF65-F5344CB8AC3E}">
        <p14:creationId xmlns:p14="http://schemas.microsoft.com/office/powerpoint/2010/main" val="3591304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Participants should</a:t>
            </a:r>
            <a:r>
              <a:rPr lang="en-US" sz="1200" b="0" i="0" kern="1200" baseline="0" dirty="0" smtClean="0">
                <a:solidFill>
                  <a:schemeClr val="tx1"/>
                </a:solidFill>
                <a:effectLst/>
                <a:latin typeface="+mn-lt"/>
                <a:ea typeface="+mn-ea"/>
                <a:cs typeface="+mn-cs"/>
              </a:rPr>
              <a:t> play at least 4 rounds.</a:t>
            </a:r>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13</a:t>
            </a:fld>
            <a:endParaRPr lang="en-US"/>
          </a:p>
        </p:txBody>
      </p:sp>
    </p:spTree>
    <p:extLst>
      <p:ext uri="{BB962C8B-B14F-4D97-AF65-F5344CB8AC3E}">
        <p14:creationId xmlns:p14="http://schemas.microsoft.com/office/powerpoint/2010/main" val="2971151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the advantage</a:t>
            </a:r>
            <a:r>
              <a:rPr lang="en-US" baseline="0" dirty="0" smtClean="0"/>
              <a:t> of having a discourse around math.</a:t>
            </a:r>
          </a:p>
          <a:p>
            <a:r>
              <a:rPr lang="en-US" baseline="0" dirty="0" smtClean="0"/>
              <a:t>Partner work means all kids are talking not just a few talking and following directions.</a:t>
            </a:r>
          </a:p>
          <a:p>
            <a:r>
              <a:rPr lang="en-US" baseline="0" dirty="0" smtClean="0"/>
              <a:t>MP3</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14</a:t>
            </a:fld>
            <a:endParaRPr lang="en-US"/>
          </a:p>
        </p:txBody>
      </p:sp>
    </p:spTree>
    <p:extLst>
      <p:ext uri="{BB962C8B-B14F-4D97-AF65-F5344CB8AC3E}">
        <p14:creationId xmlns:p14="http://schemas.microsoft.com/office/powerpoint/2010/main" val="11256401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15</a:t>
            </a:fld>
            <a:endParaRPr lang="en-US"/>
          </a:p>
        </p:txBody>
      </p:sp>
    </p:spTree>
    <p:extLst>
      <p:ext uri="{BB962C8B-B14F-4D97-AF65-F5344CB8AC3E}">
        <p14:creationId xmlns:p14="http://schemas.microsoft.com/office/powerpoint/2010/main" val="1316354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Other</a:t>
            </a:r>
            <a:r>
              <a:rPr lang="en-US" baseline="0" dirty="0" smtClean="0"/>
              <a:t> ideas</a:t>
            </a:r>
          </a:p>
          <a:p>
            <a:r>
              <a:rPr lang="en-US" dirty="0" smtClean="0"/>
              <a:t>Some ways to adapt the game generate</a:t>
            </a:r>
            <a:r>
              <a:rPr lang="en-US" baseline="0" dirty="0" smtClean="0"/>
              <a:t> all possible fractions that could be made.</a:t>
            </a:r>
          </a:p>
          <a:p>
            <a:r>
              <a:rPr lang="en-US" baseline="0" dirty="0" smtClean="0"/>
              <a:t>Kids Could put on number line between zero</a:t>
            </a:r>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16</a:t>
            </a:fld>
            <a:endParaRPr lang="en-US"/>
          </a:p>
        </p:txBody>
      </p:sp>
    </p:spTree>
    <p:extLst>
      <p:ext uri="{BB962C8B-B14F-4D97-AF65-F5344CB8AC3E}">
        <p14:creationId xmlns:p14="http://schemas.microsoft.com/office/powerpoint/2010/main" val="119561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a:t>
            </a:r>
            <a:r>
              <a:rPr lang="en-US" baseline="0" dirty="0" smtClean="0"/>
              <a:t> participants link to resources.</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18</a:t>
            </a:fld>
            <a:endParaRPr lang="en-US"/>
          </a:p>
        </p:txBody>
      </p:sp>
    </p:spTree>
    <p:extLst>
      <p:ext uri="{BB962C8B-B14F-4D97-AF65-F5344CB8AC3E}">
        <p14:creationId xmlns:p14="http://schemas.microsoft.com/office/powerpoint/2010/main" val="3127402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Objectives.</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2</a:t>
            </a:fld>
            <a:endParaRPr lang="en-US"/>
          </a:p>
        </p:txBody>
      </p:sp>
    </p:spTree>
    <p:extLst>
      <p:ext uri="{BB962C8B-B14F-4D97-AF65-F5344CB8AC3E}">
        <p14:creationId xmlns:p14="http://schemas.microsoft.com/office/powerpoint/2010/main" val="3696773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Facilitor</a:t>
            </a:r>
            <a:r>
              <a:rPr lang="en-US" dirty="0" smtClean="0"/>
              <a:t>:</a:t>
            </a:r>
          </a:p>
          <a:p>
            <a:r>
              <a:rPr lang="en-US" dirty="0" smtClean="0"/>
              <a:t>Say,</a:t>
            </a:r>
            <a:r>
              <a:rPr lang="en-US" baseline="0" dirty="0" smtClean="0"/>
              <a:t> “</a:t>
            </a:r>
            <a:r>
              <a:rPr lang="en-US" dirty="0" smtClean="0"/>
              <a:t>We will be doing some math together today so we need to set some norms for our session.” </a:t>
            </a:r>
          </a:p>
          <a:p>
            <a:r>
              <a:rPr lang="en-US" dirty="0" smtClean="0"/>
              <a:t>Pose the questions and chart the answers.</a:t>
            </a:r>
            <a:r>
              <a:rPr lang="en-US" baseline="0" dirty="0" smtClean="0"/>
              <a:t> Post prominently and refer to Norms chart throughout.</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3</a:t>
            </a:fld>
            <a:endParaRPr lang="en-US"/>
          </a:p>
        </p:txBody>
      </p:sp>
    </p:spTree>
    <p:extLst>
      <p:ext uri="{BB962C8B-B14F-4D97-AF65-F5344CB8AC3E}">
        <p14:creationId xmlns:p14="http://schemas.microsoft.com/office/powerpoint/2010/main" val="968184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r>
              <a:rPr lang="en-US" baseline="0" dirty="0" smtClean="0"/>
              <a:t> what teachers know of Math Practices.</a:t>
            </a:r>
          </a:p>
          <a:p>
            <a:r>
              <a:rPr lang="en-US" baseline="0" dirty="0" smtClean="0"/>
              <a:t>Distribute the Standards for Mathematical Practice</a:t>
            </a:r>
          </a:p>
          <a:p>
            <a:r>
              <a:rPr lang="en-US" baseline="0" dirty="0" smtClean="0"/>
              <a:t>Have them read SMP1- 3</a:t>
            </a:r>
          </a:p>
          <a:p>
            <a:r>
              <a:rPr lang="en-US" baseline="0" dirty="0" smtClean="0"/>
              <a:t>Model  Think INK Pair share strategy for discussion of the Standards.</a:t>
            </a:r>
          </a:p>
          <a:p>
            <a:pPr marL="342900" marR="0" lvl="0" indent="-342900">
              <a:spcBef>
                <a:spcPts val="0"/>
              </a:spcBef>
              <a:spcAft>
                <a:spcPts val="0"/>
              </a:spcAft>
              <a:buFont typeface="Symbol"/>
              <a:buChar char=""/>
            </a:pPr>
            <a:r>
              <a:rPr lang="en-US" sz="1200" dirty="0" smtClean="0">
                <a:effectLst/>
                <a:latin typeface="+mn-lt"/>
                <a:ea typeface="Calibri"/>
                <a:cs typeface="Times New Roman"/>
              </a:rPr>
              <a:t>Lead a “Think- Ink – Pair –Share”  Discussion</a:t>
            </a:r>
          </a:p>
          <a:p>
            <a:pPr marL="0" marR="0">
              <a:spcBef>
                <a:spcPts val="0"/>
              </a:spcBef>
              <a:spcAft>
                <a:spcPts val="0"/>
              </a:spcAft>
            </a:pPr>
            <a:r>
              <a:rPr lang="en-US" sz="1200" dirty="0" smtClean="0">
                <a:effectLst/>
                <a:latin typeface="+mn-lt"/>
                <a:ea typeface="Calibri"/>
                <a:cs typeface="Times New Roman"/>
              </a:rPr>
              <a:t>Think--First ask participants to consider the questions</a:t>
            </a:r>
          </a:p>
          <a:p>
            <a:pPr marL="0" marR="0">
              <a:spcBef>
                <a:spcPts val="0"/>
              </a:spcBef>
              <a:spcAft>
                <a:spcPts val="0"/>
              </a:spcAft>
            </a:pPr>
            <a:r>
              <a:rPr lang="en-US" sz="1200" dirty="0" smtClean="0">
                <a:effectLst/>
                <a:latin typeface="+mn-lt"/>
                <a:ea typeface="Calibri"/>
                <a:cs typeface="Times New Roman"/>
              </a:rPr>
              <a:t>Ink-- Then write their thoughts on paper</a:t>
            </a:r>
          </a:p>
          <a:p>
            <a:pPr marL="0" marR="0">
              <a:spcBef>
                <a:spcPts val="0"/>
              </a:spcBef>
              <a:spcAft>
                <a:spcPts val="0"/>
              </a:spcAft>
            </a:pPr>
            <a:r>
              <a:rPr lang="en-US" sz="1200" dirty="0" smtClean="0">
                <a:effectLst/>
                <a:latin typeface="+mn-lt"/>
                <a:ea typeface="Calibri"/>
                <a:cs typeface="Times New Roman"/>
              </a:rPr>
              <a:t>Pair—Then share with a shoulder partner </a:t>
            </a:r>
          </a:p>
          <a:p>
            <a:r>
              <a:rPr lang="en-US" sz="1200" dirty="0" smtClean="0">
                <a:effectLst/>
                <a:latin typeface="+mn-lt"/>
                <a:ea typeface="Calibri"/>
                <a:cs typeface="Times New Roman"/>
              </a:rPr>
              <a:t>Share-Then share with the larger group</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4</a:t>
            </a:fld>
            <a:endParaRPr lang="en-US"/>
          </a:p>
        </p:txBody>
      </p:sp>
    </p:spTree>
    <p:extLst>
      <p:ext uri="{BB962C8B-B14F-4D97-AF65-F5344CB8AC3E}">
        <p14:creationId xmlns:p14="http://schemas.microsoft.com/office/powerpoint/2010/main" val="3293685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r>
              <a:rPr lang="en-US" baseline="0" dirty="0" smtClean="0"/>
              <a:t> what teachers know of Math Practices.</a:t>
            </a:r>
          </a:p>
          <a:p>
            <a:r>
              <a:rPr lang="en-US" baseline="0" dirty="0" smtClean="0"/>
              <a:t>Distribute the Standards for Mathematical Practice</a:t>
            </a:r>
          </a:p>
          <a:p>
            <a:r>
              <a:rPr lang="en-US" baseline="0" dirty="0" smtClean="0"/>
              <a:t>Have them read SMP1- 3</a:t>
            </a:r>
          </a:p>
          <a:p>
            <a:r>
              <a:rPr lang="en-US" baseline="0" dirty="0" smtClean="0"/>
              <a:t>Model  Think INK Pair share strategy for discussion of the Standards.</a:t>
            </a:r>
          </a:p>
          <a:p>
            <a:pPr marL="342900" marR="0" lvl="0" indent="-342900">
              <a:spcBef>
                <a:spcPts val="0"/>
              </a:spcBef>
              <a:spcAft>
                <a:spcPts val="0"/>
              </a:spcAft>
              <a:buFont typeface="Symbol"/>
              <a:buChar char=""/>
            </a:pPr>
            <a:r>
              <a:rPr lang="en-US" sz="1200" dirty="0" smtClean="0">
                <a:effectLst/>
                <a:latin typeface="+mn-lt"/>
                <a:ea typeface="Calibri"/>
                <a:cs typeface="Times New Roman"/>
              </a:rPr>
              <a:t>Lead a “Think- Ink – Pair –Share”  Discussion</a:t>
            </a:r>
          </a:p>
          <a:p>
            <a:pPr marL="0" marR="0">
              <a:spcBef>
                <a:spcPts val="0"/>
              </a:spcBef>
              <a:spcAft>
                <a:spcPts val="0"/>
              </a:spcAft>
            </a:pPr>
            <a:r>
              <a:rPr lang="en-US" sz="1200" dirty="0" smtClean="0">
                <a:effectLst/>
                <a:latin typeface="+mn-lt"/>
                <a:ea typeface="Calibri"/>
                <a:cs typeface="Times New Roman"/>
              </a:rPr>
              <a:t>Think--First ask participants to consider the questions</a:t>
            </a:r>
          </a:p>
          <a:p>
            <a:pPr marL="0" marR="0">
              <a:spcBef>
                <a:spcPts val="0"/>
              </a:spcBef>
              <a:spcAft>
                <a:spcPts val="0"/>
              </a:spcAft>
            </a:pPr>
            <a:r>
              <a:rPr lang="en-US" sz="1200" dirty="0" smtClean="0">
                <a:effectLst/>
                <a:latin typeface="+mn-lt"/>
                <a:ea typeface="Calibri"/>
                <a:cs typeface="Times New Roman"/>
              </a:rPr>
              <a:t>Ink-- Then write their thoughts on paper</a:t>
            </a:r>
          </a:p>
          <a:p>
            <a:pPr marL="0" marR="0">
              <a:spcBef>
                <a:spcPts val="0"/>
              </a:spcBef>
              <a:spcAft>
                <a:spcPts val="0"/>
              </a:spcAft>
            </a:pPr>
            <a:r>
              <a:rPr lang="en-US" sz="1200" dirty="0" smtClean="0">
                <a:effectLst/>
                <a:latin typeface="+mn-lt"/>
                <a:ea typeface="Calibri"/>
                <a:cs typeface="Times New Roman"/>
              </a:rPr>
              <a:t>Pair—Then share with a shoulder partner </a:t>
            </a:r>
          </a:p>
          <a:p>
            <a:r>
              <a:rPr lang="en-US" sz="1200" dirty="0" smtClean="0">
                <a:effectLst/>
                <a:latin typeface="+mn-lt"/>
                <a:ea typeface="Calibri"/>
                <a:cs typeface="Times New Roman"/>
              </a:rPr>
              <a:t>Share-Then share with the larger group</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5</a:t>
            </a:fld>
            <a:endParaRPr lang="en-US"/>
          </a:p>
        </p:txBody>
      </p:sp>
    </p:spTree>
    <p:extLst>
      <p:ext uri="{BB962C8B-B14F-4D97-AF65-F5344CB8AC3E}">
        <p14:creationId xmlns:p14="http://schemas.microsoft.com/office/powerpoint/2010/main" val="3293685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Introduce</a:t>
            </a:r>
            <a:r>
              <a:rPr lang="en-US" baseline="0" dirty="0" smtClean="0"/>
              <a:t> the video.</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This is an 8 minute video of a teacher building a discourse</a:t>
            </a:r>
            <a:r>
              <a:rPr lang="en-US" baseline="0" dirty="0" smtClean="0"/>
              <a:t> based classroom environment.</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The blue sentence on the slide is a link to the video.</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It’s a good idea to pre-load the video to be sure it runs smoothly</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You will need speakers.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hlinkClick r:id="rId3"/>
              </a:rPr>
              <a:t>http://www.edutopia.org/math-social-activity-cooperative-learning-video?page=2</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6</a:t>
            </a:fld>
            <a:endParaRPr lang="en-US"/>
          </a:p>
        </p:txBody>
      </p:sp>
    </p:spTree>
    <p:extLst>
      <p:ext uri="{BB962C8B-B14F-4D97-AF65-F5344CB8AC3E}">
        <p14:creationId xmlns:p14="http://schemas.microsoft.com/office/powerpoint/2010/main" val="3278861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being intentional about creating a class where Math Practices can</a:t>
            </a:r>
            <a:r>
              <a:rPr lang="en-US" baseline="0" dirty="0" smtClean="0"/>
              <a:t> happen.</a:t>
            </a:r>
          </a:p>
          <a:p>
            <a:r>
              <a:rPr lang="en-US" baseline="0" dirty="0" smtClean="0"/>
              <a:t>Once we have the students engaging in discourse next we need content standards!</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7</a:t>
            </a:fld>
            <a:endParaRPr lang="en-US"/>
          </a:p>
        </p:txBody>
      </p:sp>
    </p:spTree>
    <p:extLst>
      <p:ext uri="{BB962C8B-B14F-4D97-AF65-F5344CB8AC3E}">
        <p14:creationId xmlns:p14="http://schemas.microsoft.com/office/powerpoint/2010/main" val="2283612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www.engageNY.org has a nice shift handout</a:t>
            </a:r>
            <a:r>
              <a:rPr lang="en-US" baseline="0" dirty="0" smtClean="0"/>
              <a:t> on all the shifts.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Think about focus.  As teachers of the common core we need to get to deeper understanding</a:t>
            </a:r>
            <a:r>
              <a:rPr lang="en-US" baseline="0" dirty="0" smtClean="0"/>
              <a:t> and we cannot do that with our current mile wide and inch deep curriculum.</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r>
              <a:rPr lang="en-US" sz="1200" b="0" i="0" u="none" strike="noStrike" kern="1200" baseline="0" dirty="0" smtClean="0">
                <a:solidFill>
                  <a:schemeClr val="tx1"/>
                </a:solidFill>
                <a:latin typeface="+mn-lt"/>
                <a:ea typeface="+mn-ea"/>
                <a:cs typeface="+mn-cs"/>
              </a:rPr>
              <a:t>Focus: Teachers use the power of the eraser and significantly narrow and deepen the scope of how time and energy is</a:t>
            </a:r>
          </a:p>
          <a:p>
            <a:r>
              <a:rPr lang="en-US" sz="1200" b="0" i="0" u="none" strike="noStrike" kern="1200" baseline="0" dirty="0" smtClean="0">
                <a:solidFill>
                  <a:schemeClr val="tx1"/>
                </a:solidFill>
                <a:latin typeface="+mn-lt"/>
                <a:ea typeface="+mn-ea"/>
                <a:cs typeface="+mn-cs"/>
              </a:rPr>
              <a:t>spent in the math classroom. They do so in order to focus deeply on only the concepts that are prioritized in the</a:t>
            </a:r>
          </a:p>
          <a:p>
            <a:r>
              <a:rPr lang="en-US" sz="1200" b="0" i="0" u="none" strike="noStrike" kern="1200" baseline="0" dirty="0" smtClean="0">
                <a:solidFill>
                  <a:schemeClr val="tx1"/>
                </a:solidFill>
                <a:latin typeface="+mn-lt"/>
                <a:ea typeface="+mn-ea"/>
                <a:cs typeface="+mn-cs"/>
              </a:rPr>
              <a:t>standards so that students reach strong foundational knowledge and deep conceptual understanding and are able</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mn-ea"/>
                <a:cs typeface="+mn-cs"/>
              </a:rPr>
              <a:t>to transfer mathematical skills and understanding across concepts and grades.</a:t>
            </a:r>
            <a:r>
              <a:rPr lang="en-US" dirty="0" smtClean="0"/>
              <a:t> </a:t>
            </a:r>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8</a:t>
            </a:fld>
            <a:endParaRPr lang="en-US"/>
          </a:p>
        </p:txBody>
      </p:sp>
    </p:spTree>
    <p:extLst>
      <p:ext uri="{BB962C8B-B14F-4D97-AF65-F5344CB8AC3E}">
        <p14:creationId xmlns:p14="http://schemas.microsoft.com/office/powerpoint/2010/main" val="2853873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Direct teachers</a:t>
            </a:r>
            <a:r>
              <a:rPr lang="en-US" baseline="0" dirty="0" smtClean="0"/>
              <a:t> to look at matrix of K-5 clusters</a:t>
            </a:r>
          </a:p>
          <a:p>
            <a:r>
              <a:rPr lang="en-US" baseline="0" dirty="0" smtClean="0"/>
              <a:t>Ask:</a:t>
            </a:r>
          </a:p>
          <a:p>
            <a:r>
              <a:rPr lang="en-US" dirty="0" smtClean="0"/>
              <a:t>Pick a domain heading and trace the flow of learning across the grade levels.</a:t>
            </a:r>
          </a:p>
          <a:p>
            <a:r>
              <a:rPr lang="en-US" dirty="0" smtClean="0"/>
              <a:t>What do you notice?</a:t>
            </a:r>
          </a:p>
          <a:p>
            <a:r>
              <a:rPr lang="en-US" dirty="0" smtClean="0"/>
              <a:t>Share</a:t>
            </a:r>
            <a:r>
              <a:rPr lang="en-US" baseline="0" dirty="0" smtClean="0"/>
              <a:t> ideas…Bring attention to fractions </a:t>
            </a:r>
          </a:p>
          <a:p>
            <a:r>
              <a:rPr lang="en-US" baseline="0" dirty="0" smtClean="0"/>
              <a:t>An optional video about fractions is below.</a:t>
            </a:r>
          </a:p>
          <a:p>
            <a:r>
              <a:rPr lang="en-US" sz="1200" b="1" dirty="0" smtClean="0">
                <a:solidFill>
                  <a:srgbClr val="1155CC"/>
                </a:solidFill>
                <a:hlinkClick r:id="rId3"/>
              </a:rPr>
              <a:t>http://www.youtube.com/watch?v=lMLZexFH50c</a:t>
            </a:r>
            <a:endParaRPr lang="en-US" sz="1200" b="1" dirty="0" smtClean="0">
              <a:solidFill>
                <a:srgbClr val="1155CC"/>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Now we are going to look at fractions as an example of  fluency, focus and coherence</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9</a:t>
            </a:fld>
            <a:endParaRPr lang="en-US"/>
          </a:p>
        </p:txBody>
      </p:sp>
    </p:spTree>
    <p:extLst>
      <p:ext uri="{BB962C8B-B14F-4D97-AF65-F5344CB8AC3E}">
        <p14:creationId xmlns:p14="http://schemas.microsoft.com/office/powerpoint/2010/main" val="4082493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effectLst>
            <a:outerShdw blurRad="50800" dist="38100" dir="2700000" algn="tl" rotWithShape="0">
              <a:prstClr val="black">
                <a:alpha val="40000"/>
              </a:prstClr>
            </a:outerShdw>
          </a:effectLst>
        </p:spPr>
        <p:txBody>
          <a:bodyPr/>
          <a:lstStyle>
            <a:lvl1pPr>
              <a:defRPr sz="40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4D38F68-7823-4F37-BF0B-ED7929981F7C}"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BB396925-7421-4568-8A71-728EF3E056D3}" type="slidenum">
              <a:rPr lang="en-US"/>
              <a:pPr>
                <a:defRPr/>
              </a:pPr>
              <a:t>‹#›</a:t>
            </a:fld>
            <a:endParaRPr lang="en-US"/>
          </a:p>
        </p:txBody>
      </p:sp>
    </p:spTree>
    <p:extLst>
      <p:ext uri="{BB962C8B-B14F-4D97-AF65-F5344CB8AC3E}">
        <p14:creationId xmlns:p14="http://schemas.microsoft.com/office/powerpoint/2010/main" val="2801432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133600"/>
            <a:ext cx="8229600" cy="4038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8D6C89-E4C9-4A58-ADFA-D578CB3C718B}"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12DF99BE-BC22-4F52-A800-DEC082CF6B0B}" type="slidenum">
              <a:rPr lang="en-US"/>
              <a:pPr>
                <a:defRPr/>
              </a:pPr>
              <a:t>‹#›</a:t>
            </a:fld>
            <a:endParaRPr lang="en-US"/>
          </a:p>
        </p:txBody>
      </p:sp>
    </p:spTree>
    <p:extLst>
      <p:ext uri="{BB962C8B-B14F-4D97-AF65-F5344CB8AC3E}">
        <p14:creationId xmlns:p14="http://schemas.microsoft.com/office/powerpoint/2010/main" val="1379650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18CD36F-E916-4941-9F70-87C7EB0A5D1E}"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8B093A5D-9DA9-4B25-8899-A6CF4EEA63FE}" type="slidenum">
              <a:rPr lang="en-US"/>
              <a:pPr>
                <a:defRPr/>
              </a:pPr>
              <a:t>‹#›</a:t>
            </a:fld>
            <a:endParaRPr lang="en-US"/>
          </a:p>
        </p:txBody>
      </p:sp>
    </p:spTree>
    <p:extLst>
      <p:ext uri="{BB962C8B-B14F-4D97-AF65-F5344CB8AC3E}">
        <p14:creationId xmlns:p14="http://schemas.microsoft.com/office/powerpoint/2010/main" val="26729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D7A680-BA1D-410D-9346-57644FFA77F5}"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C81AFF38-68CC-40E3-8880-D64CDCEAFDEC}" type="slidenum">
              <a:rPr lang="en-US"/>
              <a:pPr>
                <a:defRPr/>
              </a:pPr>
              <a:t>‹#›</a:t>
            </a:fld>
            <a:endParaRPr lang="en-US"/>
          </a:p>
        </p:txBody>
      </p:sp>
    </p:spTree>
    <p:extLst>
      <p:ext uri="{BB962C8B-B14F-4D97-AF65-F5344CB8AC3E}">
        <p14:creationId xmlns:p14="http://schemas.microsoft.com/office/powerpoint/2010/main" val="3649683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FBFBE91-1A7C-4523-92F0-61EEB05165BD}"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38F4938A-9AC4-45D2-A17F-375E3990DB12}" type="slidenum">
              <a:rPr lang="en-US"/>
              <a:pPr>
                <a:defRPr/>
              </a:pPr>
              <a:t>‹#›</a:t>
            </a:fld>
            <a:endParaRPr lang="en-US"/>
          </a:p>
        </p:txBody>
      </p:sp>
    </p:spTree>
    <p:extLst>
      <p:ext uri="{BB962C8B-B14F-4D97-AF65-F5344CB8AC3E}">
        <p14:creationId xmlns:p14="http://schemas.microsoft.com/office/powerpoint/2010/main" val="3726194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0F465D6-B0DA-42B8-8EA9-5376AD5E2CF6}" type="datetime1">
              <a:rPr lang="en-US"/>
              <a:pPr>
                <a:defRPr/>
              </a:pPr>
              <a:t>9/12/12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7" name="Slide Number Placeholder 5"/>
          <p:cNvSpPr>
            <a:spLocks noGrp="1"/>
          </p:cNvSpPr>
          <p:nvPr>
            <p:ph type="sldNum" sz="quarter" idx="12"/>
          </p:nvPr>
        </p:nvSpPr>
        <p:spPr/>
        <p:txBody>
          <a:bodyPr/>
          <a:lstStyle>
            <a:lvl1pPr>
              <a:defRPr/>
            </a:lvl1pPr>
          </a:lstStyle>
          <a:p>
            <a:pPr>
              <a:defRPr/>
            </a:pPr>
            <a:fld id="{6DD19B02-ABF1-4484-AD96-15C93C0D31D6}" type="slidenum">
              <a:rPr lang="en-US"/>
              <a:pPr>
                <a:defRPr/>
              </a:pPr>
              <a:t>‹#›</a:t>
            </a:fld>
            <a:endParaRPr lang="en-US"/>
          </a:p>
        </p:txBody>
      </p:sp>
    </p:spTree>
    <p:extLst>
      <p:ext uri="{BB962C8B-B14F-4D97-AF65-F5344CB8AC3E}">
        <p14:creationId xmlns:p14="http://schemas.microsoft.com/office/powerpoint/2010/main" val="157644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057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895599"/>
            <a:ext cx="4040188" cy="3230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057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895599"/>
            <a:ext cx="4041775" cy="3230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20DEE0CC-A3B6-4021-9E6A-8AA064A0D100}" type="datetime1">
              <a:rPr lang="en-US"/>
              <a:pPr>
                <a:defRPr/>
              </a:pPr>
              <a:t>9/12/12</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9" name="Slide Number Placeholder 5"/>
          <p:cNvSpPr>
            <a:spLocks noGrp="1"/>
          </p:cNvSpPr>
          <p:nvPr>
            <p:ph type="sldNum" sz="quarter" idx="12"/>
          </p:nvPr>
        </p:nvSpPr>
        <p:spPr/>
        <p:txBody>
          <a:bodyPr/>
          <a:lstStyle>
            <a:lvl1pPr>
              <a:defRPr/>
            </a:lvl1pPr>
          </a:lstStyle>
          <a:p>
            <a:pPr>
              <a:defRPr/>
            </a:pPr>
            <a:fld id="{E2C9C5EE-3F5B-46A8-9F11-EE74ADF14AD5}" type="slidenum">
              <a:rPr lang="en-US"/>
              <a:pPr>
                <a:defRPr/>
              </a:pPr>
              <a:t>‹#›</a:t>
            </a:fld>
            <a:endParaRPr lang="en-US"/>
          </a:p>
        </p:txBody>
      </p:sp>
    </p:spTree>
    <p:extLst>
      <p:ext uri="{BB962C8B-B14F-4D97-AF65-F5344CB8AC3E}">
        <p14:creationId xmlns:p14="http://schemas.microsoft.com/office/powerpoint/2010/main" val="3743596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BAB3792-3AA5-4E80-B85C-E838EF0F9707}" type="datetime1">
              <a:rPr lang="en-US"/>
              <a:pPr>
                <a:defRPr/>
              </a:pPr>
              <a:t>9/12/12</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5" name="Slide Number Placeholder 5"/>
          <p:cNvSpPr>
            <a:spLocks noGrp="1"/>
          </p:cNvSpPr>
          <p:nvPr>
            <p:ph type="sldNum" sz="quarter" idx="12"/>
          </p:nvPr>
        </p:nvSpPr>
        <p:spPr/>
        <p:txBody>
          <a:bodyPr/>
          <a:lstStyle>
            <a:lvl1pPr>
              <a:defRPr/>
            </a:lvl1pPr>
          </a:lstStyle>
          <a:p>
            <a:pPr>
              <a:defRPr/>
            </a:pPr>
            <a:fld id="{94FB9B9D-6C26-413D-A3D1-F5A235141923}" type="slidenum">
              <a:rPr lang="en-US"/>
              <a:pPr>
                <a:defRPr/>
              </a:pPr>
              <a:t>‹#›</a:t>
            </a:fld>
            <a:endParaRPr lang="en-US"/>
          </a:p>
        </p:txBody>
      </p:sp>
    </p:spTree>
    <p:extLst>
      <p:ext uri="{BB962C8B-B14F-4D97-AF65-F5344CB8AC3E}">
        <p14:creationId xmlns:p14="http://schemas.microsoft.com/office/powerpoint/2010/main" val="1857394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53884B3-5291-40A4-9EB9-E7124F365942}" type="datetime1">
              <a:rPr lang="en-US"/>
              <a:pPr>
                <a:defRPr/>
              </a:pPr>
              <a:t>9/12/12</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4" name="Slide Number Placeholder 5"/>
          <p:cNvSpPr>
            <a:spLocks noGrp="1"/>
          </p:cNvSpPr>
          <p:nvPr>
            <p:ph type="sldNum" sz="quarter" idx="12"/>
          </p:nvPr>
        </p:nvSpPr>
        <p:spPr/>
        <p:txBody>
          <a:bodyPr/>
          <a:lstStyle>
            <a:lvl1pPr>
              <a:defRPr/>
            </a:lvl1pPr>
          </a:lstStyle>
          <a:p>
            <a:pPr>
              <a:defRPr/>
            </a:pPr>
            <a:fld id="{3E8B0313-2AE3-47FB-A464-51C575209095}" type="slidenum">
              <a:rPr lang="en-US"/>
              <a:pPr>
                <a:defRPr/>
              </a:pPr>
              <a:t>‹#›</a:t>
            </a:fld>
            <a:endParaRPr lang="en-US"/>
          </a:p>
        </p:txBody>
      </p:sp>
    </p:spTree>
    <p:extLst>
      <p:ext uri="{BB962C8B-B14F-4D97-AF65-F5344CB8AC3E}">
        <p14:creationId xmlns:p14="http://schemas.microsoft.com/office/powerpoint/2010/main" val="85443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9017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0"/>
            <a:ext cx="5111750" cy="5211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981200"/>
            <a:ext cx="3008313" cy="4144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19C7AC3-FCF2-4D86-AF5D-94C746C8BF95}" type="datetime1">
              <a:rPr lang="en-US"/>
              <a:pPr>
                <a:defRPr/>
              </a:pPr>
              <a:t>9/12/12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7" name="Slide Number Placeholder 5"/>
          <p:cNvSpPr>
            <a:spLocks noGrp="1"/>
          </p:cNvSpPr>
          <p:nvPr>
            <p:ph type="sldNum" sz="quarter" idx="12"/>
          </p:nvPr>
        </p:nvSpPr>
        <p:spPr/>
        <p:txBody>
          <a:bodyPr/>
          <a:lstStyle>
            <a:lvl1pPr>
              <a:defRPr/>
            </a:lvl1pPr>
          </a:lstStyle>
          <a:p>
            <a:pPr>
              <a:defRPr/>
            </a:pPr>
            <a:fld id="{A5FEC444-FC2E-49E5-A22E-D70935CA3DD8}" type="slidenum">
              <a:rPr lang="en-US"/>
              <a:pPr>
                <a:defRPr/>
              </a:pPr>
              <a:t>‹#›</a:t>
            </a:fld>
            <a:endParaRPr lang="en-US"/>
          </a:p>
        </p:txBody>
      </p:sp>
    </p:spTree>
    <p:extLst>
      <p:ext uri="{BB962C8B-B14F-4D97-AF65-F5344CB8AC3E}">
        <p14:creationId xmlns:p14="http://schemas.microsoft.com/office/powerpoint/2010/main" val="3194705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1999"/>
            <a:ext cx="5486400" cy="39655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C50BB7B-A053-4234-95F9-62C638C51847}" type="datetime1">
              <a:rPr lang="en-US"/>
              <a:pPr>
                <a:defRPr/>
              </a:pPr>
              <a:t>9/12/12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7" name="Slide Number Placeholder 5"/>
          <p:cNvSpPr>
            <a:spLocks noGrp="1"/>
          </p:cNvSpPr>
          <p:nvPr>
            <p:ph type="sldNum" sz="quarter" idx="12"/>
          </p:nvPr>
        </p:nvSpPr>
        <p:spPr/>
        <p:txBody>
          <a:bodyPr/>
          <a:lstStyle>
            <a:lvl1pPr>
              <a:defRPr/>
            </a:lvl1pPr>
          </a:lstStyle>
          <a:p>
            <a:pPr>
              <a:defRPr/>
            </a:pPr>
            <a:fld id="{663AC0D1-4502-4368-882D-5F7FAC38652F}" type="slidenum">
              <a:rPr lang="en-US"/>
              <a:pPr>
                <a:defRPr/>
              </a:pPr>
              <a:t>‹#›</a:t>
            </a:fld>
            <a:endParaRPr lang="en-US"/>
          </a:p>
        </p:txBody>
      </p:sp>
    </p:spTree>
    <p:extLst>
      <p:ext uri="{BB962C8B-B14F-4D97-AF65-F5344CB8AC3E}">
        <p14:creationId xmlns:p14="http://schemas.microsoft.com/office/powerpoint/2010/main" val="20001111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838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22098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1750" y="6400800"/>
            <a:ext cx="882650" cy="45720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56DD6A1-7B01-418A-944D-6979160BCB88}" type="datetime1">
              <a:rPr lang="en-US"/>
              <a:pPr>
                <a:defRPr/>
              </a:pPr>
              <a:t>9/12/12</a:t>
            </a:fld>
            <a:endParaRPr lang="en-US" dirty="0"/>
          </a:p>
        </p:txBody>
      </p:sp>
      <p:sp>
        <p:nvSpPr>
          <p:cNvPr id="5" name="Footer Placeholder 4"/>
          <p:cNvSpPr>
            <a:spLocks noGrp="1"/>
          </p:cNvSpPr>
          <p:nvPr>
            <p:ph type="ftr" sz="quarter" idx="3"/>
          </p:nvPr>
        </p:nvSpPr>
        <p:spPr>
          <a:xfrm>
            <a:off x="914400" y="6400800"/>
            <a:ext cx="7315200" cy="45720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4"/>
          </p:nvPr>
        </p:nvSpPr>
        <p:spPr>
          <a:xfrm>
            <a:off x="8229600" y="6400800"/>
            <a:ext cx="906463" cy="4286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2616C50-FA49-4EE9-BCF5-906A18B20F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Arial" charset="0"/>
        </a:defRPr>
      </a:lvl2pPr>
      <a:lvl3pPr algn="ctr" rtl="0" eaLnBrk="1" fontAlgn="base" hangingPunct="1">
        <a:spcBef>
          <a:spcPct val="0"/>
        </a:spcBef>
        <a:spcAft>
          <a:spcPct val="0"/>
        </a:spcAft>
        <a:defRPr sz="4400">
          <a:solidFill>
            <a:schemeClr val="tx1"/>
          </a:solidFill>
          <a:latin typeface="Arial" charset="0"/>
        </a:defRPr>
      </a:lvl3pPr>
      <a:lvl4pPr algn="ctr" rtl="0" eaLnBrk="1" fontAlgn="base" hangingPunct="1">
        <a:spcBef>
          <a:spcPct val="0"/>
        </a:spcBef>
        <a:spcAft>
          <a:spcPct val="0"/>
        </a:spcAft>
        <a:defRPr sz="4400">
          <a:solidFill>
            <a:schemeClr val="tx1"/>
          </a:solidFill>
          <a:latin typeface="Arial" charset="0"/>
        </a:defRPr>
      </a:lvl4pPr>
      <a:lvl5pPr algn="ctr" rtl="0" eaLnBrk="1" fontAlgn="base" hangingPunct="1">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Arial" charset="0"/>
        </a:defRPr>
      </a:lvl6pPr>
      <a:lvl7pPr marL="914400" algn="ctr" rtl="0" eaLnBrk="1" fontAlgn="base" hangingPunct="1">
        <a:spcBef>
          <a:spcPct val="0"/>
        </a:spcBef>
        <a:spcAft>
          <a:spcPct val="0"/>
        </a:spcAft>
        <a:defRPr sz="4400">
          <a:solidFill>
            <a:schemeClr val="tx1"/>
          </a:solidFill>
          <a:latin typeface="Arial" charset="0"/>
        </a:defRPr>
      </a:lvl7pPr>
      <a:lvl8pPr marL="1371600" algn="ctr" rtl="0" eaLnBrk="1" fontAlgn="base" hangingPunct="1">
        <a:spcBef>
          <a:spcPct val="0"/>
        </a:spcBef>
        <a:spcAft>
          <a:spcPct val="0"/>
        </a:spcAft>
        <a:defRPr sz="4400">
          <a:solidFill>
            <a:schemeClr val="tx1"/>
          </a:solidFill>
          <a:latin typeface="Arial" charset="0"/>
        </a:defRPr>
      </a:lvl8pPr>
      <a:lvl9pPr marL="1828800" algn="ctr"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sbe.ne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edutopia.org/math-social-activity-cooperative-learning-video?page=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2286000"/>
          </a:xfrm>
        </p:spPr>
        <p:txBody>
          <a:bodyPr/>
          <a:lstStyle/>
          <a:p>
            <a:r>
              <a:rPr lang="en-US" dirty="0" smtClean="0">
                <a:latin typeface="Arial Black" pitchFamily="34" charset="0"/>
              </a:rPr>
              <a:t>Going Deeper with Content and Practice</a:t>
            </a:r>
            <a:endParaRPr lang="en-US" dirty="0">
              <a:latin typeface="Arial Black" pitchFamily="34" charset="0"/>
            </a:endParaRPr>
          </a:p>
        </p:txBody>
      </p:sp>
      <p:sp>
        <p:nvSpPr>
          <p:cNvPr id="3" name="Content Placeholder 2"/>
          <p:cNvSpPr>
            <a:spLocks noGrp="1"/>
          </p:cNvSpPr>
          <p:nvPr>
            <p:ph idx="1"/>
          </p:nvPr>
        </p:nvSpPr>
        <p:spPr>
          <a:xfrm>
            <a:off x="457200" y="4114800"/>
            <a:ext cx="8229600" cy="2133600"/>
          </a:xfrm>
        </p:spPr>
        <p:txBody>
          <a:bodyPr/>
          <a:lstStyle/>
          <a:p>
            <a:pPr marL="0" indent="0" algn="ctr">
              <a:buNone/>
            </a:pPr>
            <a:r>
              <a:rPr lang="en-US" dirty="0" smtClean="0"/>
              <a:t>Alanna Mertens</a:t>
            </a:r>
          </a:p>
          <a:p>
            <a:pPr marL="0" indent="0" algn="ctr">
              <a:buNone/>
            </a:pPr>
            <a:r>
              <a:rPr lang="en-US" dirty="0" smtClean="0"/>
              <a:t>ISBE Math Content Area Specialist</a:t>
            </a:r>
            <a:r>
              <a:rPr lang="en-US" dirty="0"/>
              <a:t> </a:t>
            </a:r>
            <a:r>
              <a:rPr lang="en-US" dirty="0" smtClean="0"/>
              <a:t>almertens@cps.edu</a:t>
            </a:r>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2590800"/>
            <a:ext cx="4267200" cy="213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085650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Fractions, Fluency and Fun</a:t>
            </a:r>
            <a:endParaRPr lang="en-US" dirty="0"/>
          </a:p>
        </p:txBody>
      </p:sp>
      <p:sp>
        <p:nvSpPr>
          <p:cNvPr id="3" name="Content Placeholder 2"/>
          <p:cNvSpPr>
            <a:spLocks noGrp="1"/>
          </p:cNvSpPr>
          <p:nvPr>
            <p:ph idx="1"/>
          </p:nvPr>
        </p:nvSpPr>
        <p:spPr/>
        <p:txBody>
          <a:bodyPr/>
          <a:lstStyle/>
          <a:p>
            <a:r>
              <a:rPr lang="en-US" dirty="0" smtClean="0"/>
              <a:t>To build fluency we should find ways for students to practice from repeated use through motivational activities…</a:t>
            </a:r>
          </a:p>
          <a:p>
            <a:pPr marL="0" indent="0" algn="r">
              <a:buNone/>
            </a:pPr>
            <a:r>
              <a:rPr lang="en-US" dirty="0" smtClean="0"/>
              <a:t>--Joan Barrett</a:t>
            </a:r>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140941854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4.NF.2</a:t>
            </a:r>
            <a:endParaRPr lang="en-US" dirty="0"/>
          </a:p>
        </p:txBody>
      </p:sp>
      <p:sp>
        <p:nvSpPr>
          <p:cNvPr id="3" name="Content Placeholder 2"/>
          <p:cNvSpPr>
            <a:spLocks noGrp="1"/>
          </p:cNvSpPr>
          <p:nvPr>
            <p:ph idx="1"/>
          </p:nvPr>
        </p:nvSpPr>
        <p:spPr/>
        <p:txBody>
          <a:bodyPr/>
          <a:lstStyle/>
          <a:p>
            <a:r>
              <a:rPr lang="en-US" sz="2800" dirty="0"/>
              <a:t>Compare two fractions with different numerators and different denominators, e.g., by creating common denominators or numerators, or by comparing to a benchmark fraction such as 1/2. Recognize that comparisons are valid only when the two fractions refer to the same whole. Record the results of comparisons with symbols &gt;, =, or &lt;, and justify the conclusions, e.g., by using a visual fraction model.</a:t>
            </a:r>
            <a:r>
              <a:rPr lang="en-US" sz="2800" dirty="0"/>
              <a:t> </a:t>
            </a:r>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8461175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Roll A Fraction</a:t>
            </a:r>
            <a:endParaRPr lang="en-US" dirty="0"/>
          </a:p>
        </p:txBody>
      </p:sp>
      <p:sp>
        <p:nvSpPr>
          <p:cNvPr id="3" name="Content Placeholder 2"/>
          <p:cNvSpPr>
            <a:spLocks noGrp="1"/>
          </p:cNvSpPr>
          <p:nvPr>
            <p:ph idx="1"/>
          </p:nvPr>
        </p:nvSpPr>
        <p:spPr>
          <a:xfrm>
            <a:off x="457200" y="1676400"/>
            <a:ext cx="8229600" cy="4572000"/>
          </a:xfrm>
        </p:spPr>
        <p:txBody>
          <a:bodyPr/>
          <a:lstStyle/>
          <a:p>
            <a:pPr marL="514350" indent="-514350" hangingPunct="0">
              <a:buFont typeface="+mj-lt"/>
              <a:buAutoNum type="arabicPeriod"/>
            </a:pPr>
            <a:r>
              <a:rPr lang="en-US" dirty="0" smtClean="0"/>
              <a:t>Fold a piece of paper in half the long way.</a:t>
            </a:r>
          </a:p>
          <a:p>
            <a:pPr marL="514350" indent="-514350" hangingPunct="0">
              <a:buFont typeface="+mj-lt"/>
              <a:buAutoNum type="arabicPeriod"/>
            </a:pPr>
            <a:r>
              <a:rPr lang="en-US" dirty="0"/>
              <a:t>Draw a fraction with a box for the numerator, a box for the denominator and a reject box for each player.</a:t>
            </a:r>
          </a:p>
          <a:p>
            <a:pPr marL="514350" indent="-514350" hangingPunct="0">
              <a:buFont typeface="+mj-lt"/>
              <a:buAutoNum type="arabicPeriod"/>
            </a:pPr>
            <a:endParaRPr lang="en-US" dirty="0" smtClean="0"/>
          </a:p>
          <a:p>
            <a:pPr marL="514350" indent="-514350" hangingPunct="0">
              <a:buFont typeface="+mj-lt"/>
              <a:buAutoNum type="arabicPeriod"/>
            </a:pPr>
            <a:endParaRPr lang="en-US" dirty="0" smtClean="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3810000"/>
            <a:ext cx="8382000" cy="2590800"/>
          </a:xfrm>
          <a:prstGeom prst="rect">
            <a:avLst/>
          </a:prstGeom>
          <a:noFill/>
          <a:ln>
            <a:noFill/>
          </a:ln>
        </p:spPr>
      </p:pic>
    </p:spTree>
    <p:extLst>
      <p:ext uri="{BB962C8B-B14F-4D97-AF65-F5344CB8AC3E}">
        <p14:creationId xmlns:p14="http://schemas.microsoft.com/office/powerpoint/2010/main" val="347771523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Start Rolling!</a:t>
            </a:r>
            <a:endParaRPr lang="en-US" dirty="0"/>
          </a:p>
        </p:txBody>
      </p:sp>
      <p:sp>
        <p:nvSpPr>
          <p:cNvPr id="3" name="Content Placeholder 2"/>
          <p:cNvSpPr>
            <a:spLocks noGrp="1"/>
          </p:cNvSpPr>
          <p:nvPr>
            <p:ph idx="1"/>
          </p:nvPr>
        </p:nvSpPr>
        <p:spPr>
          <a:xfrm>
            <a:off x="457200" y="1752600"/>
            <a:ext cx="8229600" cy="4495800"/>
          </a:xfrm>
        </p:spPr>
        <p:txBody>
          <a:bodyPr/>
          <a:lstStyle/>
          <a:p>
            <a:pPr hangingPunct="0"/>
            <a:r>
              <a:rPr lang="en-US" sz="3150" dirty="0"/>
              <a:t>Take turns rolling a die and placing the rolled number in a box on your side of the recording sheet.  </a:t>
            </a:r>
          </a:p>
          <a:p>
            <a:pPr hangingPunct="0"/>
            <a:r>
              <a:rPr lang="en-US" sz="3150" dirty="0" smtClean="0"/>
              <a:t>Once </a:t>
            </a:r>
            <a:r>
              <a:rPr lang="en-US" sz="3150" dirty="0"/>
              <a:t>the boxes are filled, decide which player built the greatest fraction.  </a:t>
            </a:r>
            <a:endParaRPr lang="en-US" sz="3150" dirty="0" smtClean="0"/>
          </a:p>
          <a:p>
            <a:pPr hangingPunct="0"/>
            <a:r>
              <a:rPr lang="en-US" sz="3150" dirty="0" smtClean="0"/>
              <a:t>Place the appropriate symbol between the fractions.</a:t>
            </a:r>
            <a:endParaRPr lang="en-US" sz="3150" dirty="0"/>
          </a:p>
          <a:p>
            <a:pPr hangingPunct="0"/>
            <a:r>
              <a:rPr lang="en-US" sz="3150" dirty="0" smtClean="0"/>
              <a:t>Play </a:t>
            </a:r>
            <a:r>
              <a:rPr lang="en-US" sz="3150" dirty="0"/>
              <a:t>the game several times.  What do you notice?</a:t>
            </a:r>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24420137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 and Connect</a:t>
            </a:r>
            <a:endParaRPr lang="en-US" dirty="0"/>
          </a:p>
        </p:txBody>
      </p:sp>
      <p:sp>
        <p:nvSpPr>
          <p:cNvPr id="3" name="Content Placeholder 2"/>
          <p:cNvSpPr>
            <a:spLocks noGrp="1"/>
          </p:cNvSpPr>
          <p:nvPr>
            <p:ph idx="1"/>
          </p:nvPr>
        </p:nvSpPr>
        <p:spPr/>
        <p:txBody>
          <a:bodyPr/>
          <a:lstStyle/>
          <a:p>
            <a:r>
              <a:rPr lang="en-US" dirty="0"/>
              <a:t>Write your strategy for winning.</a:t>
            </a:r>
          </a:p>
          <a:p>
            <a:r>
              <a:rPr lang="en-US" dirty="0"/>
              <a:t>How did you decide which fraction was greater?</a:t>
            </a:r>
          </a:p>
          <a:p>
            <a:r>
              <a:rPr lang="en-US" dirty="0"/>
              <a:t>Who could play this game</a:t>
            </a:r>
            <a:r>
              <a:rPr lang="en-US" dirty="0" smtClean="0"/>
              <a:t>?</a:t>
            </a:r>
          </a:p>
          <a:p>
            <a:r>
              <a:rPr lang="en-US" dirty="0" smtClean="0"/>
              <a:t>What Mathematical Practice Standard(s) were used?</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85643669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Differentiate the Game</a:t>
            </a:r>
            <a:endParaRPr lang="en-US" dirty="0"/>
          </a:p>
        </p:txBody>
      </p:sp>
      <p:sp>
        <p:nvSpPr>
          <p:cNvPr id="3" name="Content Placeholder 2"/>
          <p:cNvSpPr>
            <a:spLocks noGrp="1"/>
          </p:cNvSpPr>
          <p:nvPr>
            <p:ph idx="1"/>
          </p:nvPr>
        </p:nvSpPr>
        <p:spPr/>
        <p:txBody>
          <a:bodyPr/>
          <a:lstStyle/>
          <a:p>
            <a:r>
              <a:rPr lang="en-US" dirty="0" smtClean="0"/>
              <a:t>Look at the content standard for </a:t>
            </a:r>
            <a:r>
              <a:rPr lang="en-US" b="1" dirty="0" smtClean="0"/>
              <a:t>fractions</a:t>
            </a:r>
            <a:r>
              <a:rPr lang="en-US" dirty="0" smtClean="0"/>
              <a:t> in grades 3,4,5. </a:t>
            </a:r>
          </a:p>
          <a:p>
            <a:r>
              <a:rPr lang="en-US" dirty="0" smtClean="0"/>
              <a:t>Look at the content standards for K,1,2 for </a:t>
            </a:r>
            <a:r>
              <a:rPr lang="en-US" b="1" dirty="0" smtClean="0"/>
              <a:t>counting, adding and subtracting. </a:t>
            </a:r>
          </a:p>
          <a:p>
            <a:r>
              <a:rPr lang="en-US" dirty="0" smtClean="0"/>
              <a:t>How </a:t>
            </a:r>
            <a:r>
              <a:rPr lang="en-US" dirty="0"/>
              <a:t>could you change the game to align to </a:t>
            </a:r>
            <a:r>
              <a:rPr lang="en-US" smtClean="0"/>
              <a:t>a content standard </a:t>
            </a:r>
            <a:r>
              <a:rPr lang="en-US" dirty="0"/>
              <a:t>at your grade level?</a:t>
            </a:r>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156264733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and Compare</a:t>
            </a:r>
            <a:endParaRPr lang="en-US" dirty="0"/>
          </a:p>
        </p:txBody>
      </p:sp>
      <p:sp>
        <p:nvSpPr>
          <p:cNvPr id="3" name="Content Placeholder 2"/>
          <p:cNvSpPr>
            <a:spLocks noGrp="1"/>
          </p:cNvSpPr>
          <p:nvPr>
            <p:ph idx="1"/>
          </p:nvPr>
        </p:nvSpPr>
        <p:spPr>
          <a:xfrm>
            <a:off x="457200" y="1828800"/>
            <a:ext cx="8382000" cy="4419600"/>
          </a:xfrm>
        </p:spPr>
        <p:txBody>
          <a:bodyPr/>
          <a:lstStyle/>
          <a:p>
            <a:r>
              <a:rPr lang="en-US" dirty="0" smtClean="0"/>
              <a:t>K -  </a:t>
            </a:r>
            <a:r>
              <a:rPr lang="en-US" dirty="0" smtClean="0"/>
              <a:t>Roll a dice to start and end counting</a:t>
            </a:r>
          </a:p>
          <a:p>
            <a:r>
              <a:rPr lang="en-US" dirty="0" smtClean="0"/>
              <a:t>1</a:t>
            </a:r>
            <a:r>
              <a:rPr lang="en-US" baseline="30000" dirty="0" smtClean="0"/>
              <a:t>st </a:t>
            </a:r>
            <a:r>
              <a:rPr lang="en-US" dirty="0" smtClean="0"/>
              <a:t>-  </a:t>
            </a:r>
            <a:r>
              <a:rPr lang="en-US" dirty="0" smtClean="0"/>
              <a:t>Adding one digit and two digit numbers</a:t>
            </a:r>
          </a:p>
          <a:p>
            <a:r>
              <a:rPr lang="en-US" dirty="0" smtClean="0"/>
              <a:t>2</a:t>
            </a:r>
            <a:r>
              <a:rPr lang="en-US" baseline="30000" dirty="0" smtClean="0"/>
              <a:t>nd</a:t>
            </a:r>
            <a:r>
              <a:rPr lang="en-US" dirty="0" smtClean="0"/>
              <a:t> - Add </a:t>
            </a:r>
            <a:r>
              <a:rPr lang="en-US" dirty="0" smtClean="0"/>
              <a:t>and compare whole numbers</a:t>
            </a:r>
          </a:p>
          <a:p>
            <a:r>
              <a:rPr lang="en-US" dirty="0" smtClean="0"/>
              <a:t>3</a:t>
            </a:r>
            <a:r>
              <a:rPr lang="en-US" baseline="30000" dirty="0" smtClean="0"/>
              <a:t>rd </a:t>
            </a:r>
            <a:r>
              <a:rPr lang="en-US" dirty="0" smtClean="0"/>
              <a:t>- </a:t>
            </a:r>
            <a:r>
              <a:rPr lang="en-US" dirty="0" smtClean="0"/>
              <a:t>Compare fractions</a:t>
            </a:r>
          </a:p>
          <a:p>
            <a:r>
              <a:rPr lang="en-US" dirty="0" smtClean="0"/>
              <a:t>4</a:t>
            </a:r>
            <a:r>
              <a:rPr lang="en-US" baseline="30000" dirty="0" smtClean="0"/>
              <a:t>th</a:t>
            </a:r>
            <a:r>
              <a:rPr lang="en-US" dirty="0" smtClean="0"/>
              <a:t> – </a:t>
            </a:r>
            <a:r>
              <a:rPr lang="en-US" dirty="0" smtClean="0"/>
              <a:t>Add </a:t>
            </a:r>
            <a:r>
              <a:rPr lang="en-US" dirty="0" smtClean="0"/>
              <a:t>and compare fractions</a:t>
            </a:r>
          </a:p>
          <a:p>
            <a:r>
              <a:rPr lang="en-US" dirty="0" smtClean="0"/>
              <a:t>5</a:t>
            </a:r>
            <a:r>
              <a:rPr lang="en-US" baseline="30000" dirty="0" smtClean="0"/>
              <a:t>th </a:t>
            </a:r>
            <a:r>
              <a:rPr lang="en-US" dirty="0" smtClean="0"/>
              <a:t>- </a:t>
            </a:r>
            <a:r>
              <a:rPr lang="en-US" dirty="0" smtClean="0"/>
              <a:t>Multiply and compare fractions</a:t>
            </a:r>
          </a:p>
          <a:p>
            <a:r>
              <a:rPr lang="en-US" dirty="0" smtClean="0"/>
              <a:t>All - </a:t>
            </a:r>
            <a:r>
              <a:rPr lang="en-US" dirty="0" smtClean="0"/>
              <a:t>use sticker dots to create the exact practice each child needs</a:t>
            </a:r>
          </a:p>
          <a:p>
            <a:endParaRPr lang="en-US" dirty="0" smtClean="0"/>
          </a:p>
          <a:p>
            <a:endParaRPr lang="en-US" dirty="0" smtClean="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39838049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pPr marL="0" indent="0">
              <a:buNone/>
            </a:pPr>
            <a:r>
              <a:rPr lang="en-US" dirty="0" smtClean="0"/>
              <a:t>The Illinois State Board of Education</a:t>
            </a:r>
          </a:p>
          <a:p>
            <a:pPr marL="0" indent="0">
              <a:buNone/>
            </a:pPr>
            <a:r>
              <a:rPr lang="en-US" dirty="0" smtClean="0"/>
              <a:t>Content Area Specialist are here to help!</a:t>
            </a:r>
          </a:p>
          <a:p>
            <a:pPr marL="0" indent="0">
              <a:buNone/>
            </a:pPr>
            <a:r>
              <a:rPr lang="en-US" dirty="0">
                <a:hlinkClick r:id="rId2"/>
              </a:rPr>
              <a:t>http://isbe.net</a:t>
            </a:r>
            <a:r>
              <a:rPr lang="en-US" dirty="0" smtClean="0">
                <a:hlinkClick r:id="rId2"/>
              </a:rPr>
              <a:t>/</a:t>
            </a:r>
            <a:endParaRPr lang="en-US" dirty="0" smtClean="0"/>
          </a:p>
          <a:p>
            <a:pPr marL="0" indent="0">
              <a:buNone/>
            </a:pPr>
            <a:endParaRPr lang="en-US" dirty="0"/>
          </a:p>
          <a:p>
            <a:pPr marL="0" indent="0">
              <a:buNone/>
            </a:pPr>
            <a:r>
              <a:rPr lang="en-US" dirty="0" smtClean="0"/>
              <a:t>Alanna Mertens</a:t>
            </a:r>
          </a:p>
          <a:p>
            <a:pPr marL="0" indent="0">
              <a:buNone/>
            </a:pPr>
            <a:r>
              <a:rPr lang="en-US" smtClean="0"/>
              <a:t>almertens@cps.edu</a:t>
            </a:r>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389111926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262" y="685800"/>
            <a:ext cx="8756338"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9080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To develop strategies to incorporate </a:t>
            </a:r>
            <a:r>
              <a:rPr lang="en-US" dirty="0"/>
              <a:t>the Standards for Mathematical </a:t>
            </a:r>
            <a:r>
              <a:rPr lang="en-US" dirty="0" smtClean="0"/>
              <a:t>Practice.</a:t>
            </a:r>
            <a:endParaRPr lang="en-US" dirty="0"/>
          </a:p>
          <a:p>
            <a:r>
              <a:rPr lang="en-US" dirty="0" smtClean="0"/>
              <a:t>To explore the K-5 </a:t>
            </a:r>
            <a:r>
              <a:rPr lang="en-US" dirty="0"/>
              <a:t>content </a:t>
            </a:r>
            <a:r>
              <a:rPr lang="en-US" dirty="0" smtClean="0"/>
              <a:t>shifts required </a:t>
            </a:r>
            <a:r>
              <a:rPr lang="en-US" dirty="0"/>
              <a:t>by the Common Core State Standards for Mathematics</a:t>
            </a:r>
            <a:r>
              <a:rPr lang="en-US" dirty="0" smtClean="0"/>
              <a:t>.</a:t>
            </a:r>
          </a:p>
          <a:p>
            <a:r>
              <a:rPr lang="en-US" dirty="0" smtClean="0"/>
              <a:t>To experience a math activity that blends content and practice standards.</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3221768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can’t we be friends?</a:t>
            </a:r>
            <a:endParaRPr lang="en-US" dirty="0"/>
          </a:p>
        </p:txBody>
      </p:sp>
      <p:sp>
        <p:nvSpPr>
          <p:cNvPr id="3" name="Content Placeholder 2"/>
          <p:cNvSpPr>
            <a:spLocks noGrp="1"/>
          </p:cNvSpPr>
          <p:nvPr>
            <p:ph idx="1"/>
          </p:nvPr>
        </p:nvSpPr>
        <p:spPr/>
        <p:txBody>
          <a:bodyPr/>
          <a:lstStyle/>
          <a:p>
            <a:r>
              <a:rPr lang="en-US" dirty="0" smtClean="0"/>
              <a:t>What does good listening look like?</a:t>
            </a:r>
          </a:p>
          <a:p>
            <a:r>
              <a:rPr lang="en-US" dirty="0" smtClean="0"/>
              <a:t>What does productive group work look like?</a:t>
            </a:r>
            <a:endParaRPr lang="en-US" dirty="0"/>
          </a:p>
        </p:txBody>
      </p:sp>
      <p:sp>
        <p:nvSpPr>
          <p:cNvPr id="4" name="Footer Placeholder 3"/>
          <p:cNvSpPr>
            <a:spLocks noGrp="1"/>
          </p:cNvSpPr>
          <p:nvPr>
            <p:ph type="ftr" sz="quarter" idx="11"/>
          </p:nvPr>
        </p:nvSpPr>
        <p:spPr>
          <a:xfrm>
            <a:off x="762000" y="6400800"/>
            <a:ext cx="7315200" cy="457200"/>
          </a:xfrm>
        </p:spPr>
        <p:txBody>
          <a:bodyPr/>
          <a:lstStyle/>
          <a:p>
            <a:pPr>
              <a:defRPr/>
            </a:pPr>
            <a:r>
              <a:rPr lang="en-US" smtClean="0"/>
              <a:t>Content contained is licensed under a Creative Commons Attribution-ShareAlike 3.0 Unported License</a:t>
            </a:r>
            <a:endParaRPr lang="en-US"/>
          </a:p>
        </p:txBody>
      </p:sp>
      <p:pic>
        <p:nvPicPr>
          <p:cNvPr id="1026" name="Picture 2" descr="C:\Users\Alanna\AppData\Local\Microsoft\Windows\Temporary Internet Files\Content.IE5\ZPBTPZCO\MC900431569[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457200"/>
            <a:ext cx="1904762" cy="1917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33667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for Mathematical Practice</a:t>
            </a:r>
            <a:endParaRPr lang="en-US" b="1"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
        <p:nvSpPr>
          <p:cNvPr id="3" name="TextBox 2"/>
          <p:cNvSpPr txBox="1"/>
          <p:nvPr/>
        </p:nvSpPr>
        <p:spPr>
          <a:xfrm>
            <a:off x="762000" y="2286000"/>
            <a:ext cx="7848600" cy="3908762"/>
          </a:xfrm>
          <a:prstGeom prst="rect">
            <a:avLst/>
          </a:prstGeom>
          <a:noFill/>
        </p:spPr>
        <p:txBody>
          <a:bodyPr wrap="square" rtlCol="0">
            <a:spAutoFit/>
          </a:bodyPr>
          <a:lstStyle/>
          <a:p>
            <a:pPr marL="285750" indent="-285750">
              <a:buFont typeface="Arial" pitchFamily="34" charset="0"/>
              <a:buChar char="•"/>
            </a:pPr>
            <a:r>
              <a:rPr lang="en-US" sz="2800" dirty="0" smtClean="0"/>
              <a:t>What do you know about the Standards for Mathematical Practice?</a:t>
            </a:r>
          </a:p>
          <a:p>
            <a:pPr marL="285750" indent="-285750">
              <a:buFont typeface="Arial" pitchFamily="34" charset="0"/>
              <a:buChar char="•"/>
            </a:pPr>
            <a:r>
              <a:rPr lang="en-US" sz="2800" dirty="0" smtClean="0"/>
              <a:t>The practices are the same for all K-12 students.</a:t>
            </a:r>
          </a:p>
          <a:p>
            <a:pPr marL="285750" indent="-285750">
              <a:buFont typeface="Arial" pitchFamily="34" charset="0"/>
              <a:buChar char="•"/>
            </a:pPr>
            <a:r>
              <a:rPr lang="en-US" sz="2800" dirty="0" smtClean="0"/>
              <a:t>They define what a “mathematical proficient student” should be able to do.</a:t>
            </a:r>
          </a:p>
          <a:p>
            <a:pPr marL="285750" indent="-285750">
              <a:buFont typeface="Arial" pitchFamily="34" charset="0"/>
              <a:buChar char="•"/>
            </a:pPr>
            <a:r>
              <a:rPr lang="en-US" sz="2800" dirty="0" smtClean="0"/>
              <a:t>Take a moment to glance over the practice standards.  </a:t>
            </a:r>
            <a:endParaRPr lang="en-US" sz="2800" dirty="0" smtClean="0"/>
          </a:p>
          <a:p>
            <a:pPr marL="285750" indent="-285750">
              <a:buFont typeface="Arial" pitchFamily="34" charset="0"/>
              <a:buChar char="•"/>
            </a:pPr>
            <a:endParaRPr lang="en-US" sz="2400" dirty="0"/>
          </a:p>
        </p:txBody>
      </p:sp>
    </p:spTree>
    <p:extLst>
      <p:ext uri="{BB962C8B-B14F-4D97-AF65-F5344CB8AC3E}">
        <p14:creationId xmlns:p14="http://schemas.microsoft.com/office/powerpoint/2010/main" val="21889718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 </a:t>
            </a:r>
            <a:r>
              <a:rPr lang="en-US" b="1" dirty="0" smtClean="0"/>
              <a:t>for Mathematical </a:t>
            </a:r>
            <a:r>
              <a:rPr lang="en-US" b="1" dirty="0" smtClean="0"/>
              <a:t>Practice 3</a:t>
            </a:r>
            <a:endParaRPr lang="en-US" b="1"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
        <p:nvSpPr>
          <p:cNvPr id="3" name="TextBox 2"/>
          <p:cNvSpPr txBox="1"/>
          <p:nvPr/>
        </p:nvSpPr>
        <p:spPr>
          <a:xfrm>
            <a:off x="1143000" y="2362200"/>
            <a:ext cx="7239000" cy="3785652"/>
          </a:xfrm>
          <a:prstGeom prst="rect">
            <a:avLst/>
          </a:prstGeom>
          <a:noFill/>
        </p:spPr>
        <p:txBody>
          <a:bodyPr wrap="square" rtlCol="0">
            <a:spAutoFit/>
          </a:bodyPr>
          <a:lstStyle/>
          <a:p>
            <a:pPr marL="285750" indent="-285750">
              <a:buFont typeface="Arial" pitchFamily="34" charset="0"/>
              <a:buChar char="•"/>
            </a:pPr>
            <a:r>
              <a:rPr lang="en-US" sz="2400" dirty="0" smtClean="0"/>
              <a:t>Read Practice 3 </a:t>
            </a:r>
          </a:p>
          <a:p>
            <a:pPr marL="285750" indent="-285750">
              <a:buFont typeface="Arial" pitchFamily="34" charset="0"/>
              <a:buChar char="•"/>
            </a:pPr>
            <a:r>
              <a:rPr lang="en-US" sz="2400" dirty="0" smtClean="0"/>
              <a:t>Make note of some important ideas</a:t>
            </a:r>
          </a:p>
          <a:p>
            <a:pPr marL="285750" indent="-285750">
              <a:buFont typeface="Arial" pitchFamily="34" charset="0"/>
              <a:buChar char="•"/>
            </a:pPr>
            <a:endParaRPr lang="en-US" sz="2400" dirty="0" smtClean="0"/>
          </a:p>
          <a:p>
            <a:pPr marL="285750" indent="-285750">
              <a:buFont typeface="Arial" pitchFamily="34" charset="0"/>
              <a:buChar char="•"/>
            </a:pPr>
            <a:r>
              <a:rPr lang="en-US" sz="2400" dirty="0" smtClean="0"/>
              <a:t>Be ready to discuss </a:t>
            </a:r>
            <a:r>
              <a:rPr lang="en-US" sz="2400" dirty="0"/>
              <a:t>your vision of a great math class that incorporates Mathematical Practice Standard 3. </a:t>
            </a:r>
          </a:p>
          <a:p>
            <a:pPr lvl="1">
              <a:buFont typeface="Courier New" pitchFamily="49" charset="0"/>
              <a:buChar char="o"/>
            </a:pPr>
            <a:r>
              <a:rPr lang="en-US" sz="2400" dirty="0"/>
              <a:t>What are the students doing?</a:t>
            </a:r>
          </a:p>
          <a:p>
            <a:pPr lvl="1">
              <a:buFont typeface="Courier New" pitchFamily="49" charset="0"/>
              <a:buChar char="o"/>
            </a:pPr>
            <a:r>
              <a:rPr lang="en-US" sz="2400" dirty="0" smtClean="0"/>
              <a:t>What </a:t>
            </a:r>
            <a:r>
              <a:rPr lang="en-US" sz="2400" dirty="0"/>
              <a:t>is the teacher doing?</a:t>
            </a:r>
          </a:p>
          <a:p>
            <a:pPr marL="285750" indent="-285750">
              <a:buFont typeface="Arial" pitchFamily="34" charset="0"/>
              <a:buChar char="•"/>
            </a:pPr>
            <a:endParaRPr lang="en-US" sz="2400" dirty="0" smtClean="0"/>
          </a:p>
          <a:p>
            <a:pPr marL="285750" indent="-285750">
              <a:buFont typeface="Arial" pitchFamily="34" charset="0"/>
              <a:buChar char="•"/>
            </a:pPr>
            <a:endParaRPr lang="en-US" sz="2400" dirty="0"/>
          </a:p>
        </p:txBody>
      </p:sp>
    </p:spTree>
    <p:extLst>
      <p:ext uri="{BB962C8B-B14F-4D97-AF65-F5344CB8AC3E}">
        <p14:creationId xmlns:p14="http://schemas.microsoft.com/office/powerpoint/2010/main" val="5656216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t>Envision a Common Core </a:t>
            </a:r>
            <a:br>
              <a:rPr lang="en-US" b="1" dirty="0" smtClean="0"/>
            </a:br>
            <a:r>
              <a:rPr lang="en-US" b="1" dirty="0" smtClean="0"/>
              <a:t>Math Class</a:t>
            </a:r>
          </a:p>
        </p:txBody>
      </p:sp>
      <p:sp>
        <p:nvSpPr>
          <p:cNvPr id="3075" name="Content Placeholder 2"/>
          <p:cNvSpPr>
            <a:spLocks noGrp="1"/>
          </p:cNvSpPr>
          <p:nvPr>
            <p:ph idx="1"/>
          </p:nvPr>
        </p:nvSpPr>
        <p:spPr/>
        <p:txBody>
          <a:bodyPr/>
          <a:lstStyle/>
          <a:p>
            <a:pPr marL="457200" lvl="1" indent="0">
              <a:buNone/>
            </a:pPr>
            <a:endParaRPr lang="en-US" dirty="0" smtClean="0"/>
          </a:p>
          <a:p>
            <a:pPr marL="457200" lvl="1" indent="0">
              <a:buNone/>
            </a:pPr>
            <a:r>
              <a:rPr lang="en-US" dirty="0" smtClean="0">
                <a:hlinkClick r:id="rId3"/>
              </a:rPr>
              <a:t>What has to happen before we can have students exhibit Mathematical Practice Standard 3?</a:t>
            </a:r>
            <a:endParaRPr lang="en-US" dirty="0" smtClean="0"/>
          </a:p>
          <a:p>
            <a:pPr marL="457200" lvl="1" indent="0">
              <a:buNone/>
            </a:pPr>
            <a:endParaRPr lang="en-US" b="1" dirty="0" smtClean="0"/>
          </a:p>
          <a:p>
            <a:pPr marL="457200" lvl="1" indent="0">
              <a:buNone/>
            </a:pPr>
            <a:endParaRPr lang="en-US" dirty="0" smtClean="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Illinois≠Alaska</a:t>
            </a:r>
            <a:endParaRPr lang="en-US" dirty="0"/>
          </a:p>
        </p:txBody>
      </p:sp>
      <p:sp>
        <p:nvSpPr>
          <p:cNvPr id="3" name="Content Placeholder 2"/>
          <p:cNvSpPr>
            <a:spLocks noGrp="1"/>
          </p:cNvSpPr>
          <p:nvPr>
            <p:ph idx="1"/>
          </p:nvPr>
        </p:nvSpPr>
        <p:spPr/>
        <p:txBody>
          <a:bodyPr/>
          <a:lstStyle/>
          <a:p>
            <a:pPr marL="0" indent="0">
              <a:buNone/>
            </a:pPr>
            <a:r>
              <a:rPr lang="en-US" dirty="0"/>
              <a:t>How does what Mr. Optiz is doing in Alaska relate to </a:t>
            </a:r>
            <a:r>
              <a:rPr lang="en-US" dirty="0" smtClean="0"/>
              <a:t>Practice Standard 3 here in Illinois?</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302561570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Instructional Shifts</a:t>
            </a:r>
            <a:endParaRPr lang="en-US" b="1" dirty="0"/>
          </a:p>
        </p:txBody>
      </p:sp>
      <p:sp>
        <p:nvSpPr>
          <p:cNvPr id="3" name="Content Placeholder 2"/>
          <p:cNvSpPr>
            <a:spLocks noGrp="1"/>
          </p:cNvSpPr>
          <p:nvPr>
            <p:ph idx="1"/>
          </p:nvPr>
        </p:nvSpPr>
        <p:spPr>
          <a:xfrm>
            <a:off x="457200" y="1981200"/>
            <a:ext cx="8229600" cy="4267200"/>
          </a:xfrm>
        </p:spPr>
        <p:txBody>
          <a:bodyPr/>
          <a:lstStyle/>
          <a:p>
            <a:pPr lvl="1">
              <a:buFont typeface="Arial" pitchFamily="34" charset="0"/>
              <a:buChar char="•"/>
            </a:pPr>
            <a:r>
              <a:rPr lang="en-US" sz="4000" b="1" dirty="0"/>
              <a:t>Fluency</a:t>
            </a:r>
          </a:p>
          <a:p>
            <a:pPr lvl="1">
              <a:buFont typeface="Arial" pitchFamily="34" charset="0"/>
              <a:buChar char="•"/>
            </a:pPr>
            <a:r>
              <a:rPr lang="en-US" sz="4000" b="1" dirty="0"/>
              <a:t>Coherence</a:t>
            </a:r>
          </a:p>
          <a:p>
            <a:pPr lvl="1">
              <a:buFont typeface="Arial" pitchFamily="34" charset="0"/>
              <a:buChar char="•"/>
            </a:pPr>
            <a:r>
              <a:rPr lang="en-US" sz="4000" b="1" dirty="0"/>
              <a:t>Focus</a:t>
            </a:r>
          </a:p>
          <a:p>
            <a:pPr lvl="1">
              <a:buFont typeface="Arial" pitchFamily="34" charset="0"/>
              <a:buChar char="•"/>
            </a:pPr>
            <a:r>
              <a:rPr lang="en-US" sz="4000" b="1" dirty="0"/>
              <a:t>Deep Understanding</a:t>
            </a:r>
          </a:p>
          <a:p>
            <a:pPr lvl="1">
              <a:buFont typeface="Arial" pitchFamily="34" charset="0"/>
              <a:buChar char="•"/>
            </a:pPr>
            <a:r>
              <a:rPr lang="en-US" sz="4000" b="1" dirty="0"/>
              <a:t>Application</a:t>
            </a:r>
          </a:p>
          <a:p>
            <a:pPr lvl="1">
              <a:buFont typeface="Arial" pitchFamily="34" charset="0"/>
              <a:buChar char="•"/>
            </a:pPr>
            <a:r>
              <a:rPr lang="en-US" sz="4000" b="1" dirty="0"/>
              <a:t>Dual Intensity</a:t>
            </a:r>
          </a:p>
          <a:p>
            <a:endParaRPr lang="en-US" dirty="0" smtClean="0"/>
          </a:p>
          <a:p>
            <a:pPr marL="0" lvl="1" indent="0">
              <a:buNone/>
            </a:pPr>
            <a:endParaRPr lang="en-US" sz="4000" b="1" dirty="0"/>
          </a:p>
          <a:p>
            <a:pPr marL="0" lvl="1" indent="0">
              <a:buNone/>
            </a:pPr>
            <a:endParaRPr lang="en-US" sz="4000" b="1" dirty="0"/>
          </a:p>
          <a:p>
            <a:pPr marL="0" indent="0">
              <a:buNone/>
            </a:pPr>
            <a:endParaRPr lang="en-US" dirty="0"/>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344488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Coherence and Focus</a:t>
            </a:r>
            <a:endParaRPr lang="en-US" dirty="0"/>
          </a:p>
        </p:txBody>
      </p:sp>
      <p:sp>
        <p:nvSpPr>
          <p:cNvPr id="3" name="Content Placeholder 2"/>
          <p:cNvSpPr>
            <a:spLocks noGrp="1"/>
          </p:cNvSpPr>
          <p:nvPr>
            <p:ph idx="1"/>
          </p:nvPr>
        </p:nvSpPr>
        <p:spPr/>
        <p:txBody>
          <a:bodyPr/>
          <a:lstStyle/>
          <a:p>
            <a:r>
              <a:rPr lang="en-US" dirty="0" smtClean="0"/>
              <a:t>Pick a domain heading and trace the flow of learning across the grade levels.</a:t>
            </a:r>
          </a:p>
          <a:p>
            <a:r>
              <a:rPr lang="en-US" dirty="0" smtClean="0"/>
              <a:t>What do you notice?</a:t>
            </a:r>
          </a:p>
          <a:p>
            <a:r>
              <a:rPr lang="en-US" dirty="0" smtClean="0"/>
              <a:t>What is most surprising?</a:t>
            </a:r>
          </a:p>
          <a:p>
            <a:pPr marL="0" indent="0">
              <a:buNone/>
            </a:pPr>
            <a:endParaRPr lang="en-US" dirty="0" smtClean="0"/>
          </a:p>
          <a:p>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37368456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SB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SB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2988822C20F24E83D1DD5E4C131AA0" ma:contentTypeVersion="34" ma:contentTypeDescription="Create a new document." ma:contentTypeScope="" ma:versionID="510b8621ca45b380240d45fcf3ee2da5">
  <xsd:schema xmlns:xsd="http://www.w3.org/2001/XMLSchema" xmlns:xs="http://www.w3.org/2001/XMLSchema" xmlns:p="http://schemas.microsoft.com/office/2006/metadata/properties" xmlns:ns1="http://schemas.microsoft.com/sharepoint/v3" xmlns:ns2="6ce3111e-7420-4802-b50a-75d4e9a0b980" xmlns:ns3="d21dc803-237d-4c68-8692-8d731fd29118" xmlns:ns4="4d435f69-8686-490b-bd6d-b153bf22ab50" targetNamespace="http://schemas.microsoft.com/office/2006/metadata/properties" ma:root="true" ma:fieldsID="f5b7d2c1aa74e6ba3f7180c2fcc7e0c0" ns1:_="" ns2:_="" ns3:_="" ns4:_="">
    <xsd:import namespace="http://schemas.microsoft.com/sharepoint/v3"/>
    <xsd:import namespace="6ce3111e-7420-4802-b50a-75d4e9a0b980"/>
    <xsd:import namespace="d21dc803-237d-4c68-8692-8d731fd29118"/>
    <xsd:import namespace="4d435f69-8686-490b-bd6d-b153bf22ab50"/>
    <xsd:element name="properties">
      <xsd:complexType>
        <xsd:sequence>
          <xsd:element name="documentManagement">
            <xsd:complexType>
              <xsd:all>
                <xsd:element ref="ns2:Heading" minOccurs="0"/>
                <xsd:element ref="ns2:Sort_x0020_Order" minOccurs="0"/>
                <xsd:element ref="ns3:DisplayPage" minOccurs="0"/>
                <xsd:element ref="ns3:ParagraphBeforeLink" minOccurs="0"/>
                <xsd:element ref="ns3:ParagraphAfterLink" minOccurs="0"/>
                <xsd:element ref="ns4:Divisions" minOccurs="0"/>
                <xsd:element ref="ns2:TargetAudience" minOccurs="0"/>
                <xsd:element ref="ns2:Archive" minOccurs="0"/>
                <xsd:element ref="ns2:Archive_x0020_Date" minOccurs="0"/>
                <xsd:element ref="ns3:Grouping" minOccurs="0"/>
                <xsd:element ref="ns3:Subgroup" minOccurs="0"/>
                <xsd:element ref="ns3:Linked_x0020_on_x0020_Page" minOccurs="0"/>
                <xsd:element ref="ns3:Year" minOccurs="0"/>
                <xsd:element ref="ns2:MediaType" minOccurs="0"/>
                <xsd:element ref="ns1:PublishingStartDate" minOccurs="0"/>
                <xsd:element ref="ns1:PublishingExpirationDate" minOccurs="0"/>
                <xsd:element ref="ns2:TaxKeywordTaxHTField" minOccurs="0"/>
                <xsd:element ref="ns2:TaxCatchAll" minOccurs="0"/>
                <xsd:element ref="ns3:OriginalModifiedDate" minOccurs="0"/>
                <xsd:element ref="ns3:AdditionalPageInfo" minOccurs="0"/>
                <xsd:element ref="ns2:SharedWithUsers" minOccurs="0"/>
                <xsd:element ref="ns3:ActiveInactive" minOccurs="0"/>
                <xsd:element ref="ns3:Subbullet" minOccurs="0"/>
                <xsd:element ref="ns3:Subheading" minOccurs="0"/>
                <xsd:element ref="ns3:LifetimeViews" minOccurs="0"/>
                <xsd:element ref="ns3:ModifiedBeforeRun" minOccurs="0"/>
                <xsd:element ref="ns3:Langu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ce3111e-7420-4802-b50a-75d4e9a0b980" elementFormDefault="qualified">
    <xsd:import namespace="http://schemas.microsoft.com/office/2006/documentManagement/types"/>
    <xsd:import namespace="http://schemas.microsoft.com/office/infopath/2007/PartnerControls"/>
    <xsd:element name="Heading" ma:index="1" nillable="true" ma:displayName="Heading" ma:internalName="Heading">
      <xsd:simpleType>
        <xsd:restriction base="dms:Text">
          <xsd:maxLength value="255"/>
        </xsd:restriction>
      </xsd:simpleType>
    </xsd:element>
    <xsd:element name="Sort_x0020_Order" ma:index="2" nillable="true" ma:displayName="Sort Order" ma:default="999" ma:internalName="Sort_x0020_Order" ma:percentage="FALSE">
      <xsd:simpleType>
        <xsd:restriction base="dms:Number"/>
      </xsd:simpleType>
    </xsd:element>
    <xsd:element name="TargetAudience" ma:index="7" nillable="true" ma:displayName="TargetAudience" ma:list="{5bf691bb-db4f-476f-a3f6-6f31e5686cd3}" ma:internalName="TargetAudience" ma:readOnly="false" ma:showField="Title"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Archive" ma:index="9" nillable="true" ma:displayName="Archive" ma:default="0" ma:indexed="true" ma:internalName="Archive">
      <xsd:simpleType>
        <xsd:restriction base="dms:Boolean"/>
      </xsd:simpleType>
    </xsd:element>
    <xsd:element name="Archive_x0020_Date" ma:index="10" nillable="true" ma:displayName="Archive Date" ma:format="DateOnly" ma:internalName="Archive_x0020_Date">
      <xsd:simpleType>
        <xsd:restriction base="dms:DateTime"/>
      </xsd:simpleType>
    </xsd:element>
    <xsd:element name="MediaType" ma:index="15" nillable="true" ma:displayName="MediaType" ma:list="{bc78f13e-3434-4b26-85f6-c5eb735f129d}" ma:internalName="MediaType" ma:readOnly="false" ma:showField="MediaType"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TaxKeywordTaxHTField" ma:index="25" nillable="true" ma:taxonomy="true" ma:internalName="TaxKeywordTaxHTField" ma:taxonomyFieldName="TaxKeyword" ma:displayName="Enterprise Keywords" ma:fieldId="{23f27201-bee3-471e-b2e7-b64fd8b7ca38}" ma:taxonomyMulti="true" ma:sspId="038a83e2-3cab-4ab1-90e8-f44282484cb6" ma:termSetId="00000000-0000-0000-0000-000000000000" ma:anchorId="00000000-0000-0000-0000-000000000000" ma:open="true" ma:isKeyword="true">
      <xsd:complexType>
        <xsd:sequence>
          <xsd:element ref="pc:Terms" minOccurs="0" maxOccurs="1"/>
        </xsd:sequence>
      </xsd:complexType>
    </xsd:element>
    <xsd:element name="TaxCatchAll" ma:index="26" nillable="true" ma:displayName="Taxonomy Catch All Column" ma:hidden="true" ma:list="{579831f0-4889-4cf1-9c1b-f4e5c0970170}" ma:internalName="TaxCatchAll" ma:showField="CatchAllData"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21dc803-237d-4c68-8692-8d731fd29118" elementFormDefault="qualified">
    <xsd:import namespace="http://schemas.microsoft.com/office/2006/documentManagement/types"/>
    <xsd:import namespace="http://schemas.microsoft.com/office/infopath/2007/PartnerControls"/>
    <xsd:element name="DisplayPage" ma:index="3" nillable="true" ma:displayName="DisplayPage" ma:indexed="true" ma:internalName="DisplayPage">
      <xsd:simpleType>
        <xsd:restriction base="dms:Text">
          <xsd:maxLength value="255"/>
        </xsd:restriction>
      </xsd:simpleType>
    </xsd:element>
    <xsd:element name="ParagraphBeforeLink" ma:index="4" nillable="true" ma:displayName="ParagraphBeforeLink" ma:internalName="ParagraphBeforeLink">
      <xsd:simpleType>
        <xsd:restriction base="dms:Note"/>
      </xsd:simpleType>
    </xsd:element>
    <xsd:element name="ParagraphAfterLink" ma:index="5" nillable="true" ma:displayName="ParagraphAfterLink" ma:internalName="ParagraphAfterLink">
      <xsd:simpleType>
        <xsd:restriction base="dms:Note"/>
      </xsd:simpleType>
    </xsd:element>
    <xsd:element name="Grouping" ma:index="11" nillable="true" ma:displayName="Grouping" ma:indexed="true" ma:internalName="Grouping">
      <xsd:simpleType>
        <xsd:restriction base="dms:Text">
          <xsd:maxLength value="255"/>
        </xsd:restriction>
      </xsd:simpleType>
    </xsd:element>
    <xsd:element name="Subgroup" ma:index="12" nillable="true" ma:displayName="Subgroup" ma:internalName="Subgroup">
      <xsd:simpleType>
        <xsd:restriction base="dms:Text">
          <xsd:maxLength value="255"/>
        </xsd:restriction>
      </xsd:simpleType>
    </xsd:element>
    <xsd:element name="Linked_x0020_on_x0020_Page" ma:index="13" nillable="true" ma:displayName="Linked on Page" ma:default="1" ma:indexed="true" ma:internalName="Linked_x0020_on_x0020_Page">
      <xsd:simpleType>
        <xsd:restriction base="dms:Boolean"/>
      </xsd:simpleType>
    </xsd:element>
    <xsd:element name="Year" ma:index="14" nillable="true" ma:displayName="Year" ma:internalName="Year">
      <xsd:simpleType>
        <xsd:restriction base="dms:Text">
          <xsd:maxLength value="255"/>
        </xsd:restriction>
      </xsd:simpleType>
    </xsd:element>
    <xsd:element name="OriginalModifiedDate" ma:index="27" nillable="true" ma:displayName="OriginalModifiedDate" ma:format="DateOnly" ma:internalName="OriginalModifiedDate">
      <xsd:simpleType>
        <xsd:restriction base="dms:DateTime"/>
      </xsd:simpleType>
    </xsd:element>
    <xsd:element name="AdditionalPageInfo" ma:index="28" nillable="true" ma:displayName="AdditionalPageInfo" ma:internalName="AdditionalPageInfo">
      <xsd:simpleType>
        <xsd:restriction base="dms:Note">
          <xsd:maxLength value="255"/>
        </xsd:restriction>
      </xsd:simpleType>
    </xsd:element>
    <xsd:element name="ActiveInactive" ma:index="30" nillable="true" ma:displayName="Active/Inactive" ma:default="1" ma:internalName="ActiveInactive">
      <xsd:simpleType>
        <xsd:restriction base="dms:Boolean"/>
      </xsd:simpleType>
    </xsd:element>
    <xsd:element name="Subbullet" ma:index="31" nillable="true" ma:displayName="Subbullet" ma:internalName="Subbullet">
      <xsd:simpleType>
        <xsd:restriction base="dms:Note">
          <xsd:maxLength value="255"/>
        </xsd:restriction>
      </xsd:simpleType>
    </xsd:element>
    <xsd:element name="Subheading" ma:index="32" nillable="true" ma:displayName="Subheading" ma:internalName="Subheading">
      <xsd:simpleType>
        <xsd:restriction base="dms:Text">
          <xsd:maxLength value="255"/>
        </xsd:restriction>
      </xsd:simpleType>
    </xsd:element>
    <xsd:element name="LifetimeViews" ma:index="33" nillable="true" ma:displayName="LifetimeViews" ma:internalName="LifetimeViews">
      <xsd:simpleType>
        <xsd:restriction base="dms:Number"/>
      </xsd:simpleType>
    </xsd:element>
    <xsd:element name="ModifiedBeforeRun" ma:index="34" nillable="true" ma:displayName="ModifiedBeforeRun" ma:format="DateOnly" ma:internalName="ModifiedBeforeRun">
      <xsd:simpleType>
        <xsd:restriction base="dms:DateTime"/>
      </xsd:simpleType>
    </xsd:element>
    <xsd:element name="Language" ma:index="35" nillable="true" ma:displayName="Language" ma:format="Dropdown" ma:internalName="Language">
      <xsd:simpleType>
        <xsd:restriction base="dms:Choice">
          <xsd:enumeration value="Albanian"/>
          <xsd:enumeration value="Amharic"/>
          <xsd:enumeration value="Arabic"/>
          <xsd:enumeration value="Assyrian"/>
          <xsd:enumeration value="Bengali"/>
          <xsd:enumeration value="Bosnian"/>
          <xsd:enumeration value="Bulgarian"/>
          <xsd:enumeration value="Burmese"/>
          <xsd:enumeration value="Cambodian"/>
          <xsd:enumeration value="Cantonese"/>
          <xsd:enumeration value="Chinese"/>
          <xsd:enumeration value="Chinese (Simplified)"/>
          <xsd:enumeration value="Chinese (Traditional)"/>
          <xsd:enumeration value="Czech"/>
          <xsd:enumeration value="Farsi"/>
          <xsd:enumeration value="French"/>
          <xsd:enumeration value="German"/>
          <xsd:enumeration value="Greek"/>
          <xsd:enumeration value="Gujarati"/>
          <xsd:enumeration value="Haitian-Creole"/>
          <xsd:enumeration value="Haka Chin"/>
          <xsd:enumeration value="Hindi"/>
          <xsd:enumeration value="Italian"/>
          <xsd:enumeration value="Japanese"/>
          <xsd:enumeration value="Karen"/>
          <xsd:enumeration value="Khmer"/>
          <xsd:enumeration value="Kirundi"/>
          <xsd:enumeration value="Korean"/>
          <xsd:enumeration value="Lao"/>
          <xsd:enumeration value="Lithuanian"/>
          <xsd:enumeration value="Malayalam"/>
          <xsd:enumeration value="Marathi"/>
          <xsd:enumeration value="Mongolian"/>
          <xsd:enumeration value="Nepali"/>
          <xsd:enumeration value="Pashto"/>
          <xsd:enumeration value="Pilipino (Tagalog)"/>
          <xsd:enumeration value="Polish"/>
          <xsd:enumeration value="Portuguese"/>
          <xsd:enumeration value="Punjabi"/>
          <xsd:enumeration value="Romanian"/>
          <xsd:enumeration value="Russian"/>
          <xsd:enumeration value="Serbian"/>
          <xsd:enumeration value="Serbian (Cyrillic)"/>
          <xsd:enumeration value="Serbian (Latin)"/>
          <xsd:enumeration value="Somali"/>
          <xsd:enumeration value="Spanish"/>
          <xsd:enumeration value="Swahili"/>
          <xsd:enumeration value="Tamil"/>
          <xsd:enumeration value="Telugu"/>
          <xsd:enumeration value="Thai"/>
          <xsd:enumeration value="Turkish"/>
          <xsd:enumeration value="Ukrainian"/>
          <xsd:enumeration value="Urdu"/>
          <xsd:enumeration value="Uzbek"/>
          <xsd:enumeration value="Vietnamese"/>
          <xsd:enumeration value="Yoruba"/>
        </xsd:restriction>
      </xsd:simpleType>
    </xsd:element>
  </xsd:schema>
  <xsd:schema xmlns:xsd="http://www.w3.org/2001/XMLSchema" xmlns:xs="http://www.w3.org/2001/XMLSchema" xmlns:dms="http://schemas.microsoft.com/office/2006/documentManagement/types" xmlns:pc="http://schemas.microsoft.com/office/infopath/2007/PartnerControls" targetNamespace="4d435f69-8686-490b-bd6d-b153bf22ab50" elementFormDefault="qualified">
    <xsd:import namespace="http://schemas.microsoft.com/office/2006/documentManagement/types"/>
    <xsd:import namespace="http://schemas.microsoft.com/office/infopath/2007/PartnerControls"/>
    <xsd:element name="Divisions" ma:index="6" nillable="true" ma:displayName="Divisions" ma:indexed="true" ma:list="{28f31edd-5ed1-4c97-b76f-e04153e47842}" ma:internalName="Divisions" ma:showField="Title" ma:web="6ce3111e-7420-4802-b50a-75d4e9a0b980">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8"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inked_x0020_on_x0020_Page xmlns="d21dc803-237d-4c68-8692-8d731fd29118">true</Linked_x0020_on_x0020_Page>
    <ParagraphAfterLink xmlns="d21dc803-237d-4c68-8692-8d731fd29118" xsi:nil="true"/>
    <TaxKeywordTaxHTField xmlns="6ce3111e-7420-4802-b50a-75d4e9a0b980">
      <Terms xmlns="http://schemas.microsoft.com/office/infopath/2007/PartnerControls"/>
    </TaxKeywordTaxHTField>
    <Archive_x0020_Date xmlns="6ce3111e-7420-4802-b50a-75d4e9a0b980">2024-01-18T06:00:00+00:00</Archive_x0020_Date>
    <Subgroup xmlns="d21dc803-237d-4c68-8692-8d731fd29118" xsi:nil="true"/>
    <OriginalModifiedDate xmlns="d21dc803-237d-4c68-8692-8d731fd29118" xsi:nil="true"/>
    <Grouping xmlns="d21dc803-237d-4c68-8692-8d731fd29118">common_core</Grouping>
    <Heading xmlns="6ce3111e-7420-4802-b50a-75d4e9a0b980" xsi:nil="true"/>
    <Sort_x0020_Order xmlns="6ce3111e-7420-4802-b50a-75d4e9a0b980">999</Sort_x0020_Order>
    <Year xmlns="d21dc803-237d-4c68-8692-8d731fd29118" xsi:nil="true"/>
    <ParagraphBeforeLink xmlns="d21dc803-237d-4c68-8692-8d731fd29118" xsi:nil="true"/>
    <Archive xmlns="6ce3111e-7420-4802-b50a-75d4e9a0b980">true</Archive>
    <AdditionalPageInfo xmlns="d21dc803-237d-4c68-8692-8d731fd29118" xsi:nil="true"/>
    <PublishingExpirationDate xmlns="http://schemas.microsoft.com/sharepoint/v3" xsi:nil="true"/>
    <Divisions xmlns="4d435f69-8686-490b-bd6d-b153bf22ab50">38</Divisions>
    <PublishingStartDate xmlns="http://schemas.microsoft.com/sharepoint/v3" xsi:nil="true"/>
    <TargetAudience xmlns="6ce3111e-7420-4802-b50a-75d4e9a0b980"/>
    <MediaType xmlns="6ce3111e-7420-4802-b50a-75d4e9a0b980">
      <Value>10</Value>
    </MediaType>
    <DisplayPage xmlns="d21dc803-237d-4c68-8692-8d731fd29118" xsi:nil="true"/>
    <TaxCatchAll xmlns="6ce3111e-7420-4802-b50a-75d4e9a0b980"/>
    <ActiveInactive xmlns="d21dc803-237d-4c68-8692-8d731fd29118">true</ActiveInactive>
    <Subbullet xmlns="d21dc803-237d-4c68-8692-8d731fd29118" xsi:nil="true"/>
    <Subheading xmlns="d21dc803-237d-4c68-8692-8d731fd29118" xsi:nil="true"/>
    <ModifiedBeforeRun xmlns="d21dc803-237d-4c68-8692-8d731fd29118">2016-11-11T23:09:28+00:00</ModifiedBeforeRun>
    <LifetimeViews xmlns="d21dc803-237d-4c68-8692-8d731fd29118">184</LifetimeViews>
    <Language xmlns="d21dc803-237d-4c68-8692-8d731fd29118" xsi:nil="true"/>
  </documentManagement>
</p:properties>
</file>

<file path=customXml/itemProps1.xml><?xml version="1.0" encoding="utf-8"?>
<ds:datastoreItem xmlns:ds="http://schemas.openxmlformats.org/officeDocument/2006/customXml" ds:itemID="{150AB940-2642-43EB-B8EE-6EAA21FAF814}"/>
</file>

<file path=customXml/itemProps2.xml><?xml version="1.0" encoding="utf-8"?>
<ds:datastoreItem xmlns:ds="http://schemas.openxmlformats.org/officeDocument/2006/customXml" ds:itemID="{5B1858F0-7E98-40C3-A7DF-723311B71D71}"/>
</file>

<file path=customXml/itemProps3.xml><?xml version="1.0" encoding="utf-8"?>
<ds:datastoreItem xmlns:ds="http://schemas.openxmlformats.org/officeDocument/2006/customXml" ds:itemID="{D527DA49-5086-4508-87F0-6D9C6C9A6DBB}"/>
</file>

<file path=docProps/app.xml><?xml version="1.0" encoding="utf-8"?>
<Properties xmlns="http://schemas.openxmlformats.org/officeDocument/2006/extended-properties" xmlns:vt="http://schemas.openxmlformats.org/officeDocument/2006/docPropsVTypes">
  <Template>ISBEtemplate</Template>
  <TotalTime>5368</TotalTime>
  <Words>1949</Words>
  <Application>Microsoft Macintosh PowerPoint</Application>
  <PresentationFormat>On-screen Show (4:3)</PresentationFormat>
  <Paragraphs>190</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ISBEtemplate</vt:lpstr>
      <vt:lpstr>Going Deeper with Content and Practice</vt:lpstr>
      <vt:lpstr>Objectives</vt:lpstr>
      <vt:lpstr>Why can’t we be friends?</vt:lpstr>
      <vt:lpstr>Standards for Mathematical Practice</vt:lpstr>
      <vt:lpstr>Standard for Mathematical Practice 3</vt:lpstr>
      <vt:lpstr>Envision a Common Core  Math Class</vt:lpstr>
      <vt:lpstr> Illinois≠Alaska</vt:lpstr>
      <vt:lpstr>Instructional Shifts</vt:lpstr>
      <vt:lpstr>Coherence and Focus</vt:lpstr>
      <vt:lpstr>Fractions, Fluency and Fun</vt:lpstr>
      <vt:lpstr>4.NF.2</vt:lpstr>
      <vt:lpstr>Roll A Fraction</vt:lpstr>
      <vt:lpstr>Start Rolling!</vt:lpstr>
      <vt:lpstr>Reflect and Connect</vt:lpstr>
      <vt:lpstr>Differentiate the Game</vt:lpstr>
      <vt:lpstr>Share and Compare</vt:lpstr>
      <vt:lpstr>Resources</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Core Math Projects Galore</dc:title>
  <dc:creator>Alanna</dc:creator>
  <cp:lastModifiedBy>Heather Brown</cp:lastModifiedBy>
  <cp:revision>125</cp:revision>
  <dcterms:created xsi:type="dcterms:W3CDTF">2012-05-11T18:33:36Z</dcterms:created>
  <dcterms:modified xsi:type="dcterms:W3CDTF">2012-09-12T15:51:36Z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0x010100552988822C20F24E83D1DD5E4C131AA0</vt:lpwstr>
  </property>
  <property fmtid="{D5CDD505-2E9C-101B-9397-08002B2CF9AE}" pid="3" name="TaxKeyword">
    <vt:lpwstr/>
  </property>
</Properties>
</file>