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7.xml" ContentType="application/vnd.openxmlformats-officedocument.presentationml.slide+xml"/>
  <Override PartName="/ppt/slides/slide2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12.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Layouts/slideLayout3.xml" ContentType="application/vnd.openxmlformats-officedocument.presentationml.slideLayout+xml"/>
  <Override PartName="/ppt/notesSlides/notesSlide26.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slideLayouts/slideLayout7.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6.xml" ContentType="application/vnd.openxmlformats-officedocument.presentationml.slideLayout+xml"/>
  <Override PartName="/ppt/notesSlides/notesSlide20.xml" ContentType="application/vnd.openxmlformats-officedocument.presentationml.notesSlide+xml"/>
  <Override PartName="/ppt/slideLayouts/slideLayout5.xml" ContentType="application/vnd.openxmlformats-officedocument.presentationml.slideLayout+xml"/>
  <Override PartName="/ppt/notesSlides/notesSlide2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theme/themeOverride1.xml" ContentType="application/vnd.openxmlformats-officedocument.themeOverrid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93" r:id="rId2"/>
    <p:sldId id="295" r:id="rId3"/>
    <p:sldId id="294" r:id="rId4"/>
    <p:sldId id="296" r:id="rId5"/>
    <p:sldId id="260" r:id="rId6"/>
    <p:sldId id="273" r:id="rId7"/>
    <p:sldId id="304" r:id="rId8"/>
    <p:sldId id="314" r:id="rId9"/>
    <p:sldId id="305" r:id="rId10"/>
    <p:sldId id="306" r:id="rId11"/>
    <p:sldId id="307" r:id="rId12"/>
    <p:sldId id="308" r:id="rId13"/>
    <p:sldId id="310" r:id="rId14"/>
    <p:sldId id="311" r:id="rId15"/>
    <p:sldId id="299" r:id="rId16"/>
    <p:sldId id="300" r:id="rId17"/>
    <p:sldId id="331" r:id="rId18"/>
    <p:sldId id="332" r:id="rId19"/>
    <p:sldId id="333" r:id="rId20"/>
    <p:sldId id="334" r:id="rId21"/>
    <p:sldId id="286" r:id="rId22"/>
    <p:sldId id="301" r:id="rId23"/>
    <p:sldId id="302" r:id="rId24"/>
    <p:sldId id="327" r:id="rId25"/>
    <p:sldId id="330" r:id="rId26"/>
    <p:sldId id="303" r:id="rId27"/>
    <p:sldId id="315" r:id="rId28"/>
    <p:sldId id="329" r:id="rId29"/>
    <p:sldId id="316" r:id="rId30"/>
    <p:sldId id="317" r:id="rId31"/>
    <p:sldId id="318" r:id="rId32"/>
    <p:sldId id="319" r:id="rId33"/>
    <p:sldId id="328" r:id="rId34"/>
    <p:sldId id="312" r:id="rId35"/>
    <p:sldId id="326" r:id="rId36"/>
    <p:sldId id="290" r:id="rId37"/>
    <p:sldId id="291"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mccuske" initials="sm" lastIdx="9" clrIdx="0"/>
  <p:cmAuthor id="1" name="Jill Brown" initials="JB"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82" autoAdjust="0"/>
    <p:restoredTop sz="86380" autoAdjust="0"/>
  </p:normalViewPr>
  <p:slideViewPr>
    <p:cSldViewPr>
      <p:cViewPr>
        <p:scale>
          <a:sx n="70" d="100"/>
          <a:sy n="70" d="100"/>
        </p:scale>
        <p:origin x="-1170" y="174"/>
      </p:cViewPr>
      <p:guideLst>
        <p:guide orient="horz" pos="2160"/>
        <p:guide pos="2880"/>
      </p:guideLst>
    </p:cSldViewPr>
  </p:slideViewPr>
  <p:notesTextViewPr>
    <p:cViewPr>
      <p:scale>
        <a:sx n="80" d="100"/>
        <a:sy n="8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0DC24D87-2A6F-48A3-B481-0EFBEE56A960}" type="datetimeFigureOut">
              <a:rPr lang="en-US"/>
              <a:pPr>
                <a:defRPr/>
              </a:pPr>
              <a:t>9/17/2012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r>
              <a:rPr lang="en-US"/>
              <a:t>Content contained is licensed under a Creative Commons Attribution-ShareAlike 3.0 Unported License</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87082FDC-D063-4465-BD14-5202363C8702}" type="slidenum">
              <a:rPr lang="en-US"/>
              <a:pPr>
                <a:defRPr/>
              </a:pPr>
              <a:t>‹#›</a:t>
            </a:fld>
            <a:endParaRPr lang="en-US"/>
          </a:p>
        </p:txBody>
      </p:sp>
    </p:spTree>
    <p:extLst>
      <p:ext uri="{BB962C8B-B14F-4D97-AF65-F5344CB8AC3E}">
        <p14:creationId xmlns:p14="http://schemas.microsoft.com/office/powerpoint/2010/main" val="106726038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4C9D1BD0-EC9A-4B54-A20C-3EBD7045AD40}" type="datetimeFigureOut">
              <a:rPr lang="en-US"/>
              <a:pPr>
                <a:defRPr/>
              </a:pPr>
              <a:t>9/17/2012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r>
              <a:rPr lang="en-US"/>
              <a:t>Content contained is licensed under a Creative Commons Attribution-ShareAlike 3.0 Unported License</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1C062569-5D1C-4D97-A1A8-BC85C8EE766B}" type="slidenum">
              <a:rPr lang="en-US"/>
              <a:pPr>
                <a:defRPr/>
              </a:pPr>
              <a:t>‹#›</a:t>
            </a:fld>
            <a:endParaRPr lang="en-US"/>
          </a:p>
        </p:txBody>
      </p:sp>
    </p:spTree>
    <p:extLst>
      <p:ext uri="{BB962C8B-B14F-4D97-AF65-F5344CB8AC3E}">
        <p14:creationId xmlns:p14="http://schemas.microsoft.com/office/powerpoint/2010/main" val="3231178157"/>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t>
            </a:r>
            <a:endParaRPr lang="en-US" dirty="0" smtClean="0"/>
          </a:p>
          <a:p>
            <a:r>
              <a:rPr lang="en-US" dirty="0" smtClean="0"/>
              <a:t>The purpose of creating the Common</a:t>
            </a:r>
            <a:r>
              <a:rPr lang="en-US" baseline="0" dirty="0" smtClean="0"/>
              <a:t> Core English Language Arts Standards K-12 was to prepare students to be college and career ready by the end of high school. As mentioned in the introduction of the Common Core document (2010) the Standards are “research and evidence based, aligned with college and work expectations, rigorous, and internationally benchmarked.” The focus kindergarten through grade twelve encompasses standards in reading, writing, speaking, listening and language. This document is built on earlier work from The Council of Chief State School Officers and the National Governors Association. The standards focus on content area literacy as well but were written to supplement not replace content area standards grades six through twelve for history, science, and technical subjects. In order to be literate in the twenty-first century students will need to be attentive and critical readers of both print and digital information.</a:t>
            </a:r>
            <a:endParaRPr lang="en-US" dirty="0"/>
          </a:p>
        </p:txBody>
      </p:sp>
      <p:sp>
        <p:nvSpPr>
          <p:cNvPr id="4" name="Slide Number Placeholder 3"/>
          <p:cNvSpPr>
            <a:spLocks noGrp="1"/>
          </p:cNvSpPr>
          <p:nvPr>
            <p:ph type="sldNum" sz="quarter" idx="10"/>
          </p:nvPr>
        </p:nvSpPr>
        <p:spPr/>
        <p:txBody>
          <a:bodyPr/>
          <a:lstStyle/>
          <a:p>
            <a:fld id="{FF4D801A-EAF8-4051-8383-AB443F1DEA5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Literacy is a focus within content areas in grades 6-12. Content area instructors prepare lessons and deliver instruction fostering use of domain-specific texts and writing information and arguments. Content</a:t>
            </a:r>
            <a:r>
              <a:rPr lang="en-US" sz="1200" kern="1200" baseline="0" dirty="0" smtClean="0">
                <a:solidFill>
                  <a:schemeClr val="tx1"/>
                </a:solidFill>
                <a:latin typeface="+mn-lt"/>
                <a:ea typeface="+mn-ea"/>
                <a:cs typeface="+mn-cs"/>
              </a:rPr>
              <a:t> area teachers and English Language Arts instructors share the responsibility of students’ literacy development.</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In</a:t>
            </a:r>
            <a:r>
              <a:rPr lang="en-US" sz="1200" kern="1200" baseline="0" dirty="0" smtClean="0">
                <a:solidFill>
                  <a:schemeClr val="tx1"/>
                </a:solidFill>
                <a:latin typeface="+mn-lt"/>
                <a:ea typeface="+mn-ea"/>
                <a:cs typeface="+mn-cs"/>
              </a:rPr>
              <a:t> additional to being able to write about a real or imagined </a:t>
            </a:r>
            <a:r>
              <a:rPr lang="en-US" sz="1200" kern="1200" baseline="0" dirty="0" err="1" smtClean="0">
                <a:solidFill>
                  <a:schemeClr val="tx1"/>
                </a:solidFill>
                <a:latin typeface="+mn-lt"/>
                <a:ea typeface="+mn-ea"/>
                <a:cs typeface="+mn-cs"/>
              </a:rPr>
              <a:t>experience,s</a:t>
            </a:r>
            <a:r>
              <a:rPr lang="en-US" sz="1200" kern="1200" dirty="0" err="1" smtClean="0">
                <a:solidFill>
                  <a:schemeClr val="tx1"/>
                </a:solidFill>
                <a:latin typeface="+mn-lt"/>
                <a:ea typeface="+mn-ea"/>
                <a:cs typeface="+mn-cs"/>
              </a:rPr>
              <a:t>tudents</a:t>
            </a:r>
            <a:r>
              <a:rPr lang="en-US" sz="1200" kern="1200" dirty="0" smtClean="0">
                <a:solidFill>
                  <a:schemeClr val="tx1"/>
                </a:solidFill>
                <a:latin typeface="+mn-lt"/>
                <a:ea typeface="+mn-ea"/>
                <a:cs typeface="+mn-cs"/>
              </a:rPr>
              <a:t> need to be able to write logical arguments based on evidence and know how to research, analyze and present new information.  In grades 9-12 the focus is primarily on writing information and arguments through use of evidence.</a:t>
            </a:r>
            <a:r>
              <a:rPr lang="en-US" dirty="0" smtClean="0"/>
              <a:t> Writing prompts should be tied to texts and writing for research should not be a once a year event.  Short research projects should be included in every unit of study and occur throughout the year with a p</a:t>
            </a:r>
            <a:r>
              <a:rPr lang="en-US" dirty="0" smtClean="0">
                <a:solidFill>
                  <a:schemeClr val="tx1">
                    <a:lumMod val="95000"/>
                    <a:lumOff val="5000"/>
                  </a:schemeClr>
                </a:solidFill>
                <a:ea typeface="ＭＳ Ｐゴシック" pitchFamily="34" charset="-128"/>
              </a:rPr>
              <a:t>articular focus on written arguments that respond to ideas, events, facts, and arguments presented in texts.</a:t>
            </a:r>
            <a:r>
              <a:rPr lang="en-US" sz="1200" kern="1200" dirty="0" smtClean="0">
                <a:solidFill>
                  <a:schemeClr val="tx1"/>
                </a:solidFill>
                <a:latin typeface="+mn-lt"/>
                <a:ea typeface="+mn-ea"/>
                <a:cs typeface="+mn-cs"/>
              </a:rPr>
              <a:t>  </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dirty="0" smtClean="0"/>
          </a:p>
          <a:p>
            <a:r>
              <a:rPr lang="en-US" dirty="0" smtClean="0"/>
              <a:t>David Coleman (2011), one author</a:t>
            </a:r>
            <a:r>
              <a:rPr lang="en-US" baseline="0" dirty="0" smtClean="0"/>
              <a:t> of the Common Core ELA Standards, gave an writing example in his video. He explained</a:t>
            </a:r>
            <a:r>
              <a:rPr lang="en-US" dirty="0" smtClean="0"/>
              <a:t> a typical writing prompt for students after reading Martin Luther King’s “Letter from a Birmingham Jail” might ask students to discuss the idea of freedom and what it means to her/him.  However, a “writing to sources” assignment would be:  What does freedom mean to the author?  How does the author define freedom?  In this assignment students cannot answer the question without having read and analyzed the text</a:t>
            </a:r>
            <a:r>
              <a:rPr lang="en-US" baseline="0" dirty="0" smtClean="0"/>
              <a:t> </a:t>
            </a:r>
            <a:r>
              <a:rPr lang="en-US" dirty="0" smtClean="0"/>
              <a:t>and used evidence from it to support his/her conclusion.</a:t>
            </a:r>
          </a:p>
          <a:p>
            <a:endParaRPr lang="en-US" dirty="0" smtClean="0"/>
          </a:p>
          <a:p>
            <a:r>
              <a:rPr lang="en-US" sz="1600" dirty="0" smtClean="0"/>
              <a:t/>
            </a:r>
            <a:br>
              <a:rPr lang="en-US" sz="1600" dirty="0" smtClean="0"/>
            </a:b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Students need opportunities to participate in collaborative conversations that enable them to understand and problem-solve. </a:t>
            </a:r>
            <a:endParaRPr lang="en-US" dirty="0" smtClean="0">
              <a:solidFill>
                <a:schemeClr val="tx1">
                  <a:lumMod val="95000"/>
                  <a:lumOff val="5000"/>
                </a:schemeClr>
              </a:solidFill>
              <a:ea typeface="ＭＳ Ｐゴシック" pitchFamily="34"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r>
              <a:rPr lang="en-US" baseline="0" dirty="0" smtClean="0"/>
              <a:t>Teachers will train students how to connect to other texts, synthesize information and develop higher level thinking skills. Teachers structure questions so that students will have read and analyzed the texts in order to answer. This information may be interpreted as how to argue initially, but students need practice in supporting their point of view.  </a:t>
            </a:r>
          </a:p>
          <a:p>
            <a:endParaRPr lang="en-US" baseline="0" dirty="0" smtClean="0"/>
          </a:p>
          <a:p>
            <a:r>
              <a:rPr lang="en-US" dirty="0" smtClean="0"/>
              <a:t>Students will develop habits for making evidentiary arguments</a:t>
            </a:r>
            <a:r>
              <a:rPr lang="en-US" baseline="0" dirty="0" smtClean="0"/>
              <a:t> </a:t>
            </a:r>
            <a:r>
              <a:rPr lang="en-US" dirty="0" smtClean="0"/>
              <a:t>both in conversation, as well as in writing to assess comprehension of a text.</a:t>
            </a:r>
            <a:r>
              <a:rPr lang="en-US" sz="1600" dirty="0" smtClean="0"/>
              <a:t/>
            </a:r>
            <a:br>
              <a:rPr lang="en-US" sz="1600" dirty="0" smtClean="0"/>
            </a:br>
            <a:endParaRPr lang="en-US" baseline="0" dirty="0" smtClean="0"/>
          </a:p>
          <a:p>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Students learn vocabulary through reading, conversations and direct instruction. Formal academic language is required to be successful in college and in careers.</a:t>
            </a:r>
            <a:r>
              <a:rPr lang="en-US" dirty="0" smtClean="0"/>
              <a:t> The ideas is to have a working v</a:t>
            </a:r>
            <a:r>
              <a:rPr lang="en-US" sz="1200" dirty="0" smtClean="0">
                <a:solidFill>
                  <a:schemeClr val="tx1">
                    <a:lumMod val="95000"/>
                    <a:lumOff val="5000"/>
                  </a:schemeClr>
                </a:solidFill>
                <a:ea typeface="ＭＳ Ｐゴシック" pitchFamily="34" charset="-128"/>
              </a:rPr>
              <a:t>ocabulary to access grade-level, complex texts with a focus on pivotal, commonly found words. Teachers</a:t>
            </a:r>
            <a:r>
              <a:rPr lang="en-US" sz="1200" baseline="0" dirty="0" smtClean="0">
                <a:solidFill>
                  <a:schemeClr val="tx1">
                    <a:lumMod val="95000"/>
                    <a:lumOff val="5000"/>
                  </a:schemeClr>
                </a:solidFill>
                <a:ea typeface="ＭＳ Ｐゴシック" pitchFamily="34" charset="-128"/>
              </a:rPr>
              <a:t> will empower students with strategies to access new vocabulary in both writing and reading. Each content area has domain specific vocabulary and must be taught explicitly. On page 33 of Appendix A of the Common Core document tier words are explained. </a:t>
            </a:r>
            <a:endParaRPr lang="en-US" sz="1200" dirty="0" smtClean="0">
              <a:solidFill>
                <a:schemeClr val="tx1">
                  <a:lumMod val="95000"/>
                  <a:lumOff val="5000"/>
                </a:schemeClr>
              </a:solidFill>
              <a:ea typeface="ＭＳ Ｐゴシック" pitchFamily="34" charset="-128"/>
            </a:endParaRPr>
          </a:p>
          <a:p>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t>Finally, research and media skills are integrated throughout the English Language Arts Standards. Critically consuming,</a:t>
            </a:r>
          </a:p>
          <a:p>
            <a:pPr algn="l"/>
            <a:r>
              <a:rPr lang="en-US" dirty="0" smtClean="0"/>
              <a:t>compiling, understanding, synthesizing and producing research are skills needed by students at the present time. Technology is used by students to enhance their literacy. The Common Core authors explain that students currently search for information using technology and can synthesize that new information with what they learn offline. Students also know what uses of technology fit their purposes to convey information and know the strengths and disadvantages of using a particular form of digital media.</a:t>
            </a:r>
          </a:p>
          <a:p>
            <a:pPr algn="l"/>
            <a:endParaRPr lang="en-US" dirty="0" smtClean="0"/>
          </a:p>
          <a:p>
            <a:pPr algn="l"/>
            <a:r>
              <a:rPr lang="en-US" dirty="0" smtClean="0"/>
              <a:t>A note in the Common Core Standards document regarding range and content of student speaking an listening reads:</a:t>
            </a:r>
          </a:p>
          <a:p>
            <a:pPr algn="l"/>
            <a:r>
              <a:rPr lang="en-US" dirty="0" smtClean="0"/>
              <a:t>“…New technologies have broadened and expanded the role that speaking and listening play in acquiring and sharing knowledge and have tightened their link to other forms of communication. Digital texts confront students with the potential for continually updated content and dynamically changing combinations of words, graphics, images, hyperlinks, and embedded video and audio.”</a:t>
            </a:r>
          </a:p>
          <a:p>
            <a:pPr algn="l"/>
            <a:endParaRPr lang="en-US" dirty="0" smtClean="0"/>
          </a:p>
          <a:p>
            <a:pPr algn="l"/>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update of</a:t>
            </a:r>
            <a:r>
              <a:rPr lang="en-US" baseline="0" dirty="0" smtClean="0"/>
              <a:t> presentations and products </a:t>
            </a:r>
            <a:r>
              <a:rPr lang="en-US" dirty="0" smtClean="0"/>
              <a:t>the</a:t>
            </a:r>
            <a:r>
              <a:rPr lang="en-US" baseline="0" dirty="0" smtClean="0"/>
              <a:t> English Language Arts Specialists</a:t>
            </a:r>
            <a:r>
              <a:rPr lang="en-US" dirty="0" smtClean="0"/>
              <a:t> are</a:t>
            </a:r>
            <a:r>
              <a:rPr lang="en-US" baseline="0" dirty="0" smtClean="0"/>
              <a:t> creating and posting on the Illinois State Board of Education site. Resources will be added periodically. The  following slides depict samples of the work from the English Language Arts Specialist Team.</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Explain the common core coding:</a:t>
            </a:r>
          </a:p>
          <a:p>
            <a:r>
              <a:rPr lang="en-US" baseline="0" dirty="0" smtClean="0"/>
              <a:t> RL- reading for literature</a:t>
            </a:r>
          </a:p>
          <a:p>
            <a:r>
              <a:rPr lang="en-US" baseline="0" dirty="0" smtClean="0"/>
              <a:t>RI-reading for information</a:t>
            </a:r>
          </a:p>
          <a:p>
            <a:r>
              <a:rPr lang="en-US" baseline="0" dirty="0" smtClean="0"/>
              <a:t>RF-reading foundations</a:t>
            </a:r>
          </a:p>
          <a:p>
            <a:r>
              <a:rPr lang="en-US" baseline="0" dirty="0" smtClean="0"/>
              <a:t>W-writing</a:t>
            </a:r>
          </a:p>
          <a:p>
            <a:r>
              <a:rPr lang="en-US" baseline="0" dirty="0" smtClean="0"/>
              <a:t>SL-speaking and listening</a:t>
            </a:r>
          </a:p>
          <a:p>
            <a:r>
              <a:rPr lang="en-US" baseline="0" dirty="0" smtClean="0"/>
              <a:t>L-language</a:t>
            </a:r>
          </a:p>
          <a:p>
            <a:r>
              <a:rPr lang="en-US" baseline="0" dirty="0" smtClean="0"/>
              <a:t>Also, explain that in RL2.6 that would mean Reading for Literature strand, grade 2, and standard 6.</a:t>
            </a:r>
          </a:p>
          <a:p>
            <a:endParaRPr lang="en-US" baseline="0" dirty="0" smtClean="0"/>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a:t>
            </a:r>
            <a:r>
              <a:rPr lang="en-US" baseline="0" dirty="0" smtClean="0"/>
              <a:t> websites house graphic organizers. However, this particular site includes thinking skills associated with the organizers.  An example follows in the next two screen shots.</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graphic</a:t>
            </a:r>
            <a:r>
              <a:rPr lang="en-US" baseline="0" dirty="0" smtClean="0"/>
              <a:t> organizer allows for student thought and analysis but then fosters reflection and can create a platform for dialogue in small groups. See next screen shot.</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definition of career and college ready</a:t>
            </a:r>
            <a:r>
              <a:rPr lang="en-US" baseline="0" dirty="0" smtClean="0"/>
              <a:t> students is listed in the Common Core document.  </a:t>
            </a:r>
            <a:r>
              <a:rPr lang="en-US" dirty="0" smtClean="0"/>
              <a:t>Students</a:t>
            </a:r>
            <a:r>
              <a:rPr lang="en-US" baseline="0" dirty="0" smtClean="0"/>
              <a:t> who are college and career ready in reading, writing, speaking, listening and language establish independence, have a strong content knowledge base, and  adapt communication to specific audience, task, purpose and discipline. These students comprehend, critique and question what they consume. They value evidence and cite evidence while communicating. In </a:t>
            </a:r>
            <a:r>
              <a:rPr lang="en-US" baseline="0" smtClean="0"/>
              <a:t>addition, students evaluate </a:t>
            </a:r>
            <a:r>
              <a:rPr lang="en-US" baseline="0" dirty="0" smtClean="0"/>
              <a:t>others use of evidence. College and career ready students use technology and digital media thoughtfully and understand and appreciate other perspectives and cultures.</a:t>
            </a:r>
            <a:endParaRPr lang="en-US" dirty="0"/>
          </a:p>
        </p:txBody>
      </p:sp>
      <p:sp>
        <p:nvSpPr>
          <p:cNvPr id="4" name="Slide Number Placeholder 3"/>
          <p:cNvSpPr>
            <a:spLocks noGrp="1"/>
          </p:cNvSpPr>
          <p:nvPr>
            <p:ph type="sldNum" sz="quarter" idx="10"/>
          </p:nvPr>
        </p:nvSpPr>
        <p:spPr/>
        <p:txBody>
          <a:bodyPr/>
          <a:lstStyle/>
          <a:p>
            <a:fld id="{FF4D801A-EAF8-4051-8383-AB443F1DEA5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Skills are taught about types of</a:t>
            </a:r>
            <a:r>
              <a:rPr lang="en-US" baseline="0" dirty="0" smtClean="0"/>
              <a:t> characters, but analyzing the characters’ actions and belief systems is a more critical thinking skill.</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Clearinghouse site</a:t>
            </a:r>
            <a:r>
              <a:rPr lang="en-US" baseline="0" dirty="0" smtClean="0"/>
              <a:t> hosts a wealth of materials and </a:t>
            </a:r>
            <a:r>
              <a:rPr lang="en-US" baseline="0" dirty="0" err="1" smtClean="0"/>
              <a:t>pdfs</a:t>
            </a:r>
            <a:r>
              <a:rPr lang="en-US" baseline="0" dirty="0" smtClean="0"/>
              <a:t> providing research-based information to consider when directing district and school level decisions.</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This particular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pdf</a:t>
            </a:r>
            <a:r>
              <a:rPr lang="en-US" sz="1200" kern="1200" baseline="0" dirty="0" smtClean="0">
                <a:solidFill>
                  <a:schemeClr val="tx1"/>
                </a:solidFill>
                <a:latin typeface="+mn-lt"/>
                <a:ea typeface="+mn-ea"/>
                <a:cs typeface="+mn-cs"/>
              </a:rPr>
              <a:t> shared recommendations of practices and strategies teachers can use. </a:t>
            </a:r>
            <a:r>
              <a:rPr lang="en-US" sz="1200" kern="1200" dirty="0" smtClean="0">
                <a:solidFill>
                  <a:schemeClr val="tx1"/>
                </a:solidFill>
                <a:latin typeface="+mn-lt"/>
                <a:ea typeface="+mn-ea"/>
                <a:cs typeface="+mn-cs"/>
              </a:rPr>
              <a:t>The suggested researched based comprehension strategies for elementary and primary grades are identified in the table.</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Teachers explain to students how to use several strategies shown to improve reading comprehension because different strategies cultivate different kinds of thinking. Teachers explain how the strategies can help the students learn from text—as opposed to having them memorize the strategies—and how to use the strategies effectively.  </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P21 Framework is a framework for schools and districts to organize the relationship between the CCSS and the demands of other important content areas such as science, social studies, world languages, the arts and music that are also essential for student success. This particular </a:t>
            </a:r>
            <a:r>
              <a:rPr lang="en-US" sz="1200" kern="1200" dirty="0" err="1" smtClean="0">
                <a:solidFill>
                  <a:schemeClr val="tx1"/>
                </a:solidFill>
                <a:latin typeface="+mn-lt"/>
                <a:ea typeface="+mn-ea"/>
                <a:cs typeface="+mn-cs"/>
              </a:rPr>
              <a:t>pdf</a:t>
            </a:r>
            <a:r>
              <a:rPr lang="en-US" sz="1200" kern="1200" dirty="0" smtClean="0">
                <a:solidFill>
                  <a:schemeClr val="tx1"/>
                </a:solidFill>
                <a:latin typeface="+mn-lt"/>
                <a:ea typeface="+mn-ea"/>
                <a:cs typeface="+mn-cs"/>
              </a:rPr>
              <a:t> shares some examples of strategies to be employed in a 4</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grade classroom.</a:t>
            </a:r>
          </a:p>
          <a:p>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32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slide and discuss the differences in requirements that CCSS and the role strategies will play within the classroom</a:t>
            </a:r>
            <a:r>
              <a:rPr lang="en-US" baseline="0" dirty="0" smtClean="0"/>
              <a:t>. It will now be important for students to not just know the strategies, but apply strategies and have opportunities to use them in group discussions and activities.</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33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Common</a:t>
            </a:r>
            <a:r>
              <a:rPr lang="en-US" baseline="0" dirty="0" smtClean="0"/>
              <a:t> Core Anchor Standards are the over-arching standards that need to be met while the grade specific standards provide more detail. Each grade level standard builds on the previous grade level standard adding nuances relating to the overarching Anchor Standards. The Standards are set up in a manner to allow teachers to use the information to create lessons which are not mandated in the document. In fact, since Illinois is a locally controlled state, one of the goals of the English Language Arts Content Specialist team is to help teachers make connections from the standards to practice not to add curriculum. Reading, writing, speaking, listening and language are interrelated throughout the standards, and media skills relating to consuming and producing digital literacy are embedded throughout the standards as well. Responsibility for literacy instruction is shared between both English Language Arts instructors and content area teachers. Part of the reason for this shared approach to fostering literacy is that informational texts for college and career training are increasingly complex.</a:t>
            </a:r>
            <a:r>
              <a:rPr lang="en-US" sz="1200" dirty="0" smtClean="0">
                <a:solidFill>
                  <a:srgbClr val="FF0000"/>
                </a:solidFill>
              </a:rPr>
              <a:t> </a:t>
            </a:r>
            <a:endParaRPr lang="en-US" dirty="0"/>
          </a:p>
        </p:txBody>
      </p:sp>
      <p:sp>
        <p:nvSpPr>
          <p:cNvPr id="4" name="Slide Number Placeholder 3"/>
          <p:cNvSpPr>
            <a:spLocks noGrp="1"/>
          </p:cNvSpPr>
          <p:nvPr>
            <p:ph type="sldNum" sz="quarter" idx="10"/>
          </p:nvPr>
        </p:nvSpPr>
        <p:spPr/>
        <p:txBody>
          <a:bodyPr/>
          <a:lstStyle/>
          <a:p>
            <a:fld id="{FF4D801A-EAF8-4051-8383-AB443F1DEA5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Each section is divided into strands. In K-5 and 6-12 the strands are reading, writing, speaking and listening and language, and 6-12 content area focus on the reading and writing strands.  In reading and writing there are ten standards each. In Speaking and listening there are six standards and there are six standards for language. Standard 10 depicts gradualness of text complexity as students move one grade level to the next starting with beginning reading and ending with college and career readiness. Writing types and skills are defined including research skills. Standard 9 focuses on the connection of reading and writing. When speaking and listening students must be able to collaborate with peers, integrate information and convey meaning. The language standards focus on not only the conventions of spoken and written English but on learning new vocabulary including academic vocabulary. Appendix A includes explanation of text complexity, defines key writing types, research that supports key elements and a glossary of terms. Appendix B provides text exemplars, sample performance tasks cross content nonfiction and information text. And appendix C provides samples of adequate writing at grade levels.</a:t>
            </a:r>
            <a:endParaRPr lang="en-US" dirty="0"/>
          </a:p>
        </p:txBody>
      </p:sp>
      <p:sp>
        <p:nvSpPr>
          <p:cNvPr id="4" name="Slide Number Placeholder 3"/>
          <p:cNvSpPr>
            <a:spLocks noGrp="1"/>
          </p:cNvSpPr>
          <p:nvPr>
            <p:ph type="sldNum" sz="quarter" idx="10"/>
          </p:nvPr>
        </p:nvSpPr>
        <p:spPr/>
        <p:txBody>
          <a:bodyPr/>
          <a:lstStyle/>
          <a:p>
            <a:fld id="{FF4D801A-EAF8-4051-8383-AB443F1DEA5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Educators have many choices in deciding how</a:t>
            </a:r>
            <a:r>
              <a:rPr lang="en-US" baseline="0" dirty="0" smtClean="0">
                <a:ea typeface="ＭＳ Ｐゴシック" pitchFamily="34" charset="-128"/>
              </a:rPr>
              <a:t> to implement the standards. </a:t>
            </a:r>
            <a:r>
              <a:rPr lang="en-US" dirty="0" smtClean="0">
                <a:ea typeface="ＭＳ Ｐゴシック" pitchFamily="34" charset="-128"/>
              </a:rPr>
              <a:t> The</a:t>
            </a:r>
            <a:r>
              <a:rPr lang="en-US" baseline="0" dirty="0" smtClean="0">
                <a:ea typeface="ＭＳ Ｐゴシック" pitchFamily="34" charset="-128"/>
              </a:rPr>
              <a:t> Standards do not tell teachers how to teach or implement the Standards. Rather, the standards designate what students should know and be able to do. The standards are not all that can be taught. The Standards do not define advanced work for students who have achieved the Standards for each grade level. The standards also do not define the interventions or materials to use. Additionally, the Standards do not define the scaffolding needed for English Language Learners and students with special needs. </a:t>
            </a:r>
            <a:endParaRPr lang="en-US" dirty="0" smtClean="0">
              <a:ea typeface="ＭＳ Ｐゴシック" pitchFamily="34" charset="-128"/>
            </a:endParaRPr>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908AA3-C05B-40FC-B1E2-5698BE298AF6}" type="slidenum">
              <a:rPr lang="en-US" smtClean="0">
                <a:ea typeface="ＭＳ Ｐゴシック" pitchFamily="34" charset="-128"/>
              </a:rPr>
              <a:pPr fontAlgn="base">
                <a:spcBef>
                  <a:spcPct val="0"/>
                </a:spcBef>
                <a:spcAft>
                  <a:spcPct val="0"/>
                </a:spcAft>
                <a:defRPr/>
              </a:pPr>
              <a:t>5</a:t>
            </a:fld>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p:txBody>
          <a:bodyPr wrap="square" numCol="1" anchor="t" anchorCtr="0" compatLnSpc="1">
            <a:prstTxWarp prst="textNoShape">
              <a:avLst/>
            </a:prstTxWarp>
            <a:normAutofit/>
          </a:bodyPr>
          <a:lstStyle/>
          <a:p>
            <a:r>
              <a:rPr lang="en-US" sz="1200" kern="1200" dirty="0" smtClean="0">
                <a:solidFill>
                  <a:schemeClr val="tx1"/>
                </a:solidFill>
                <a:latin typeface="+mn-lt"/>
                <a:ea typeface="+mn-ea"/>
                <a:cs typeface="+mn-cs"/>
              </a:rPr>
              <a:t>When aligning English Language Arts Common Core Standards to current classroom instruction and materials, consider key points in reading, writing, speaking and listening, language, and media and technology.</a:t>
            </a:r>
          </a:p>
          <a:p>
            <a:pPr marL="0" marR="0" lvl="0" indent="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sz="1200" kern="1200" dirty="0" smtClean="0">
              <a:solidFill>
                <a:schemeClr val="tx1"/>
              </a:solidFill>
              <a:latin typeface="+mn-lt"/>
              <a:ea typeface="+mn-ea"/>
              <a:cs typeface="+mn-cs"/>
            </a:endParaRPr>
          </a:p>
          <a:p>
            <a:pPr lvl="0">
              <a:buFont typeface="Arial" pitchFamily="34" charset="0"/>
              <a:buNone/>
            </a:pPr>
            <a:endParaRPr lang="en-US" sz="1200" kern="1200" dirty="0" smtClean="0">
              <a:solidFill>
                <a:schemeClr val="tx1"/>
              </a:solidFill>
              <a:latin typeface="+mn-lt"/>
              <a:ea typeface="+mn-ea"/>
              <a:cs typeface="+mn-cs"/>
            </a:endParaRPr>
          </a:p>
          <a:p>
            <a:pPr lvl="0">
              <a:buFont typeface="Arial" pitchFamily="34" charset="0"/>
              <a:buChar char="•"/>
            </a:pPr>
            <a:endParaRPr lang="en-US" sz="1200" kern="1200" dirty="0" smtClean="0">
              <a:solidFill>
                <a:schemeClr val="tx1"/>
              </a:solidFill>
              <a:latin typeface="+mn-lt"/>
              <a:ea typeface="+mn-ea"/>
              <a:cs typeface="+mn-cs"/>
            </a:endParaRPr>
          </a:p>
          <a:p>
            <a:pPr lvl="0">
              <a:buFont typeface="Arial" pitchFamily="34" charset="0"/>
              <a:buChar char="•"/>
            </a:pPr>
            <a:endParaRPr lang="en-US" sz="1200" kern="1200" dirty="0" smtClean="0">
              <a:solidFill>
                <a:schemeClr val="tx1"/>
              </a:solidFill>
              <a:latin typeface="+mn-lt"/>
              <a:ea typeface="+mn-ea"/>
              <a:cs typeface="+mn-cs"/>
            </a:endParaRPr>
          </a:p>
          <a:p>
            <a:pPr lvl="0">
              <a:buFont typeface="Arial" pitchFamily="34" charset="0"/>
              <a:buNone/>
            </a:pPr>
            <a:endParaRPr lang="en-US" sz="1200" kern="1200" dirty="0" smtClean="0">
              <a:solidFill>
                <a:schemeClr val="tx1"/>
              </a:solidFill>
              <a:latin typeface="+mn-lt"/>
              <a:ea typeface="+mn-ea"/>
              <a:cs typeface="+mn-cs"/>
            </a:endParaRPr>
          </a:p>
          <a:p>
            <a:pPr lvl="0">
              <a:buFont typeface="Arial" pitchFamily="34" charset="0"/>
              <a:buChar char="•"/>
            </a:pPr>
            <a:endParaRPr lang="en-US" sz="1200" dirty="0" smtClean="0">
              <a:solidFill>
                <a:schemeClr val="tx1">
                  <a:lumMod val="95000"/>
                  <a:lumOff val="5000"/>
                </a:schemeClr>
              </a:solidFill>
              <a:ea typeface="ＭＳ Ｐゴシック" pitchFamily="34" charset="-128"/>
            </a:endParaRPr>
          </a:p>
          <a:p>
            <a:pPr lvl="0">
              <a:buFont typeface="Arial" pitchFamily="34" charset="0"/>
              <a:buNone/>
            </a:pPr>
            <a:endParaRPr lang="en-US"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sz="1200" kern="1200" dirty="0" smtClean="0">
              <a:solidFill>
                <a:schemeClr val="tx1"/>
              </a:solidFill>
              <a:latin typeface="+mn-lt"/>
              <a:ea typeface="+mn-ea"/>
              <a:cs typeface="+mn-cs"/>
            </a:endParaRPr>
          </a:p>
          <a:p>
            <a:pPr lvl="0">
              <a:buFont typeface="Arial" pitchFamily="34" charset="0"/>
              <a:buNone/>
            </a:pPr>
            <a:endParaRPr lang="en-US" sz="1200" kern="1200" dirty="0" smtClean="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dirty="0" smtClean="0"/>
          </a:p>
          <a:p>
            <a:pPr lvl="0">
              <a:buFont typeface="Arial" pitchFamily="34" charset="0"/>
              <a:buChar char="•"/>
            </a:pPr>
            <a:endParaRPr lang="en-US" sz="1200" kern="1200" dirty="0" smtClean="0">
              <a:solidFill>
                <a:schemeClr val="tx1"/>
              </a:solidFill>
              <a:latin typeface="+mn-lt"/>
              <a:ea typeface="+mn-ea"/>
              <a:cs typeface="+mn-cs"/>
            </a:endParaRPr>
          </a:p>
          <a:p>
            <a:pPr marL="228600" indent="-228600">
              <a:buNone/>
            </a:pPr>
            <a:endParaRPr lang="en-US" baseline="0" dirty="0"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725908-C25C-4AAA-A81B-77817BDCBA18}"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As students enter each grade level the texts must be increasingly complex to prepare students for the demands of college and careers.</a:t>
            </a:r>
            <a:r>
              <a:rPr lang="en-US" dirty="0" smtClean="0"/>
              <a:t> Educators are responsible for making sure that students are exposed to grade level text complexity regardless of their reading ability.</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Students read grade appropriate text. Teachers create more time in the curriculum for this close and careful reading, and provide the</a:t>
            </a:r>
            <a:r>
              <a:rPr lang="en-US" baseline="0" dirty="0" smtClean="0"/>
              <a:t> </a:t>
            </a:r>
            <a:r>
              <a:rPr lang="en-US" dirty="0" smtClean="0"/>
              <a:t>necessary scaffolding.</a:t>
            </a:r>
            <a:r>
              <a:rPr lang="en-US" baseline="0" dirty="0" smtClean="0"/>
              <a:t> Teaching students to c</a:t>
            </a:r>
            <a:r>
              <a:rPr lang="en-US" dirty="0" smtClean="0"/>
              <a:t>losely analyze</a:t>
            </a:r>
            <a:r>
              <a:rPr lang="en-US" baseline="0" dirty="0" smtClean="0"/>
              <a:t> </a:t>
            </a:r>
            <a:r>
              <a:rPr lang="en-US" dirty="0" smtClean="0"/>
              <a:t>texts and</a:t>
            </a:r>
            <a:r>
              <a:rPr lang="en-US" baseline="0" dirty="0" smtClean="0"/>
              <a:t> searching for </a:t>
            </a:r>
            <a:r>
              <a:rPr lang="en-US" dirty="0" smtClean="0"/>
              <a:t>evidence should verify claims and conclusions.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Students focus on shorter chunks of text with close attention.  Rereading and looking for evidence to support conclusions draw</a:t>
            </a:r>
            <a:r>
              <a:rPr lang="en-US" baseline="0" dirty="0" smtClean="0"/>
              <a:t> </a:t>
            </a:r>
            <a:r>
              <a:rPr lang="en-US" dirty="0" smtClean="0"/>
              <a:t>from the</a:t>
            </a:r>
            <a:r>
              <a:rPr lang="en-US" baseline="0" dirty="0" smtClean="0"/>
              <a:t> </a:t>
            </a:r>
            <a:r>
              <a:rPr lang="en-US" dirty="0" smtClean="0"/>
              <a:t>text is critical to becoming an effective reader. Again, this is a development of higher order thinking and questioning, </a:t>
            </a:r>
            <a:r>
              <a:rPr lang="en-US" baseline="0" dirty="0" smtClean="0"/>
              <a:t>and synthesizing the information to create a student’s own opinions.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39725" indent="-339725" eaLnBrk="1" fontAlgn="auto" hangingPunct="1">
              <a:spcBef>
                <a:spcPts val="580"/>
              </a:spcBef>
              <a:spcAft>
                <a:spcPts val="1200"/>
              </a:spcAft>
              <a:buClr>
                <a:schemeClr val="accent4"/>
              </a:buClr>
              <a:buFont typeface="Wingdings 2"/>
              <a:buNone/>
              <a:defRPr/>
            </a:pPr>
            <a:r>
              <a:rPr lang="en-US" baseline="0" dirty="0" smtClean="0"/>
              <a:t>See page 31 of the Common Core document. </a:t>
            </a:r>
          </a:p>
          <a:p>
            <a:pPr marL="339725" indent="-339725" eaLnBrk="1" fontAlgn="auto" hangingPunct="1">
              <a:spcBef>
                <a:spcPts val="580"/>
              </a:spcBef>
              <a:spcAft>
                <a:spcPts val="1200"/>
              </a:spcAft>
              <a:buClr>
                <a:schemeClr val="accent4"/>
              </a:buClr>
              <a:buFont typeface="Wingdings 2"/>
              <a:buNone/>
              <a:defRPr/>
            </a:pPr>
            <a:r>
              <a:rPr lang="en-US" baseline="0" dirty="0" smtClean="0"/>
              <a:t>“Qualitative evaluation of the text- Levels of meaning, structure, language conventionality and clarity and knowledge demands</a:t>
            </a:r>
          </a:p>
          <a:p>
            <a:pPr marL="339725" indent="-339725" eaLnBrk="1" fontAlgn="auto" hangingPunct="1">
              <a:spcBef>
                <a:spcPts val="580"/>
              </a:spcBef>
              <a:spcAft>
                <a:spcPts val="1200"/>
              </a:spcAft>
              <a:buClr>
                <a:schemeClr val="accent4"/>
              </a:buClr>
              <a:buFont typeface="Wingdings 2"/>
              <a:buNone/>
              <a:defRPr/>
            </a:pPr>
            <a:r>
              <a:rPr lang="en-US" baseline="0" dirty="0" smtClean="0"/>
              <a:t>Quantitative evaluation of the text- Readability measures and other scores of text complexity</a:t>
            </a:r>
          </a:p>
          <a:p>
            <a:pPr marL="339725" indent="-339725" eaLnBrk="1" fontAlgn="auto" hangingPunct="1">
              <a:spcBef>
                <a:spcPts val="580"/>
              </a:spcBef>
              <a:spcAft>
                <a:spcPts val="1200"/>
              </a:spcAft>
              <a:buClr>
                <a:schemeClr val="accent4"/>
              </a:buClr>
              <a:buFont typeface="Wingdings 2"/>
              <a:buNone/>
              <a:defRPr/>
            </a:pPr>
            <a:r>
              <a:rPr lang="en-US" baseline="0" dirty="0" smtClean="0"/>
              <a:t>Matching reader to text and task- Reader variables such as motivation, knowledge, and experiences, and task variables such as purpose and complexity generated by the task assigned and the questions posed.”</a:t>
            </a:r>
          </a:p>
          <a:p>
            <a:pPr marL="339725" indent="-339725" eaLnBrk="1" fontAlgn="auto" hangingPunct="1">
              <a:spcBef>
                <a:spcPts val="580"/>
              </a:spcBef>
              <a:spcAft>
                <a:spcPts val="1200"/>
              </a:spcAft>
              <a:buClr>
                <a:schemeClr val="accent4"/>
              </a:buClr>
              <a:buFont typeface="Wingdings 2"/>
              <a:buNone/>
              <a:defRPr/>
            </a:pPr>
            <a:r>
              <a:rPr lang="en-US" baseline="0" dirty="0" smtClean="0"/>
              <a:t>Due to the multiple factors associated with text complexity be cautious of any vendor trying to sell a device for deciding text complexity. </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latin typeface="+mn-lt"/>
                <a:ea typeface="+mn-ea"/>
                <a:cs typeface="+mn-cs"/>
              </a:rPr>
              <a:t>On page 5 of the Common Core document the authors talk about the balance needed between reading literary and informational text in order to match with the NAEP assessment framework.</a:t>
            </a:r>
            <a:endParaRPr lang="en-US" sz="1200" kern="1200" dirty="0" smtClean="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When planning lessons teacher use a balance of informational and literary texts. Since half of what students read is informational, classroom curriculum in English Language Arts includes science, social studies, and other content area information. To prepare for careers and college more informational texts will be read by students. </a:t>
            </a:r>
            <a:r>
              <a:rPr lang="en-US" baseline="0" dirty="0" smtClean="0"/>
              <a:t>Often informational text is not developed as extensively as narrative in the primary grades. The key is to support informational as well as literary text.</a:t>
            </a:r>
            <a:r>
              <a:rPr lang="en-US" dirty="0" smtClean="0"/>
              <a:t> </a:t>
            </a:r>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1C062569-5D1C-4D97-A1A8-BC85C8EE766B}"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702114B9-7ED7-4E23-97A9-0F35E4591BF2}" type="datetime1">
              <a:rPr lang="en-US"/>
              <a:pPr>
                <a:defRPr/>
              </a:pPr>
              <a:t>9/17/2012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1E84464B-0906-40F1-A6F6-1D60FD6F34E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133600"/>
            <a:ext cx="8229600" cy="4038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052CB4-C20F-4356-BCDC-490B09F58425}" type="datetime1">
              <a:rPr lang="en-US"/>
              <a:pPr>
                <a:defRPr/>
              </a:pPr>
              <a:t>9/17/2012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0101AA1D-5578-4E76-81DA-505B8A092BC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514580-F77B-4C4A-B7B3-102455D45CCC}" type="datetime1">
              <a:rPr lang="en-US"/>
              <a:pPr>
                <a:defRPr/>
              </a:pPr>
              <a:t>9/17/2012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724BAAFC-380A-4FAC-8180-87198DBB992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41837"/>
          </a:xfrm>
          <a:ln>
            <a:noFill/>
          </a:ln>
        </p:spPr>
        <p:txBody>
          <a:bodyPr/>
          <a:lstStyle>
            <a:lvl1pPr>
              <a:buClr>
                <a:schemeClr val="accent4"/>
              </a:buClr>
              <a:defRPr/>
            </a:lvl1pPr>
            <a:lvl2pPr>
              <a:buClr>
                <a:schemeClr val="accent3"/>
              </a:buCl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457200" y="381000"/>
            <a:ext cx="8229600" cy="838200"/>
          </a:xfrm>
        </p:spPr>
        <p:txBody>
          <a:bodyPr/>
          <a:lstStyle>
            <a:lvl1pPr>
              <a:buNone/>
              <a:defRPr baseline="0">
                <a:solidFill>
                  <a:srgbClr val="FFFF00"/>
                </a:solidFill>
              </a:defRPr>
            </a:lvl1pPr>
          </a:lstStyle>
          <a:p>
            <a:r>
              <a:rPr lang="en-US" dirty="0" smtClean="0"/>
              <a:t>Click to edit Master title style</a:t>
            </a:r>
            <a:endParaRPr lang="en-US" dirty="0"/>
          </a:p>
        </p:txBody>
      </p:sp>
      <p:sp>
        <p:nvSpPr>
          <p:cNvPr id="4" name="Date Placeholder 9"/>
          <p:cNvSpPr>
            <a:spLocks noGrp="1"/>
          </p:cNvSpPr>
          <p:nvPr>
            <p:ph type="dt" sz="half" idx="10"/>
          </p:nvPr>
        </p:nvSpPr>
        <p:spPr>
          <a:xfrm>
            <a:off x="457200" y="6356350"/>
            <a:ext cx="1981200" cy="365125"/>
          </a:xfrm>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27325AB-3EE5-40A5-B4CC-330B24C07290}"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4CA509-C7E5-43C1-A6B5-34B74CB918B9}" type="datetime1">
              <a:rPr lang="en-US"/>
              <a:pPr>
                <a:defRPr/>
              </a:pPr>
              <a:t>9/17/2012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9DE01EB1-D0E3-4A76-8015-02DCB6A2384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B095871-1BC2-45FB-A811-35E81F814DE3}" type="datetime1">
              <a:rPr lang="en-US"/>
              <a:pPr>
                <a:defRPr/>
              </a:pPr>
              <a:t>9/17/2012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79DF7C8B-5148-47A3-ADB7-1D6842EFCE7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A62C208-F9EB-49F6-BB07-2F8D05511F71}" type="datetime1">
              <a:rPr lang="en-US"/>
              <a:pPr>
                <a:defRPr/>
              </a:pPr>
              <a:t>9/17/2012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7" name="Slide Number Placeholder 5"/>
          <p:cNvSpPr>
            <a:spLocks noGrp="1"/>
          </p:cNvSpPr>
          <p:nvPr>
            <p:ph type="sldNum" sz="quarter" idx="12"/>
          </p:nvPr>
        </p:nvSpPr>
        <p:spPr/>
        <p:txBody>
          <a:bodyPr/>
          <a:lstStyle>
            <a:lvl1pPr>
              <a:defRPr/>
            </a:lvl1pPr>
          </a:lstStyle>
          <a:p>
            <a:pPr>
              <a:defRPr/>
            </a:pPr>
            <a:fld id="{FE22EDBD-F9DD-436F-9E11-C98F3263DA5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057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599"/>
            <a:ext cx="4040188" cy="3230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057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599"/>
            <a:ext cx="4041775" cy="3230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E1A2529-540F-4742-94E8-3EDE2B4C6361}" type="datetime1">
              <a:rPr lang="en-US"/>
              <a:pPr>
                <a:defRPr/>
              </a:pPr>
              <a:t>9/17/2012</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9" name="Slide Number Placeholder 5"/>
          <p:cNvSpPr>
            <a:spLocks noGrp="1"/>
          </p:cNvSpPr>
          <p:nvPr>
            <p:ph type="sldNum" sz="quarter" idx="12"/>
          </p:nvPr>
        </p:nvSpPr>
        <p:spPr/>
        <p:txBody>
          <a:bodyPr/>
          <a:lstStyle>
            <a:lvl1pPr>
              <a:defRPr/>
            </a:lvl1pPr>
          </a:lstStyle>
          <a:p>
            <a:pPr>
              <a:defRPr/>
            </a:pPr>
            <a:fld id="{2B5A626E-A50E-46C5-A11A-7B0A66613F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CD54BA2-C9AF-4BFF-8FCF-026673C0B344}" type="datetime1">
              <a:rPr lang="en-US"/>
              <a:pPr>
                <a:defRPr/>
              </a:pPr>
              <a:t>9/17/2012</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5" name="Slide Number Placeholder 5"/>
          <p:cNvSpPr>
            <a:spLocks noGrp="1"/>
          </p:cNvSpPr>
          <p:nvPr>
            <p:ph type="sldNum" sz="quarter" idx="12"/>
          </p:nvPr>
        </p:nvSpPr>
        <p:spPr/>
        <p:txBody>
          <a:bodyPr/>
          <a:lstStyle>
            <a:lvl1pPr>
              <a:defRPr/>
            </a:lvl1pPr>
          </a:lstStyle>
          <a:p>
            <a:pPr>
              <a:defRPr/>
            </a:pPr>
            <a:fld id="{AC997A3F-66B4-4B3E-BD65-CCD4FE3B8AD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6FA31C-7337-4FF3-8443-4C3C48669609}" type="datetime1">
              <a:rPr lang="en-US"/>
              <a:pPr>
                <a:defRPr/>
              </a:pPr>
              <a:t>9/17/2012</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4" name="Slide Number Placeholder 5"/>
          <p:cNvSpPr>
            <a:spLocks noGrp="1"/>
          </p:cNvSpPr>
          <p:nvPr>
            <p:ph type="sldNum" sz="quarter" idx="12"/>
          </p:nvPr>
        </p:nvSpPr>
        <p:spPr/>
        <p:txBody>
          <a:bodyPr/>
          <a:lstStyle>
            <a:lvl1pPr>
              <a:defRPr/>
            </a:lvl1pPr>
          </a:lstStyle>
          <a:p>
            <a:pPr>
              <a:defRPr/>
            </a:pPr>
            <a:fld id="{33829972-A847-40B1-BB3A-6495D789F4A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9017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981200"/>
            <a:ext cx="30083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9C0F91-F530-44EE-93ED-33448A5FAB19}" type="datetime1">
              <a:rPr lang="en-US"/>
              <a:pPr>
                <a:defRPr/>
              </a:pPr>
              <a:t>9/17/2012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7" name="Slide Number Placeholder 5"/>
          <p:cNvSpPr>
            <a:spLocks noGrp="1"/>
          </p:cNvSpPr>
          <p:nvPr>
            <p:ph type="sldNum" sz="quarter" idx="12"/>
          </p:nvPr>
        </p:nvSpPr>
        <p:spPr/>
        <p:txBody>
          <a:bodyPr/>
          <a:lstStyle>
            <a:lvl1pPr>
              <a:defRPr/>
            </a:lvl1pPr>
          </a:lstStyle>
          <a:p>
            <a:pPr>
              <a:defRPr/>
            </a:pPr>
            <a:fld id="{6433D628-924C-44CB-9BC2-B3B2D5FB309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1999"/>
            <a:ext cx="5486400" cy="3965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6EA32A-BA78-4AD7-9489-C25E9D58EB75}" type="datetime1">
              <a:rPr lang="en-US"/>
              <a:pPr>
                <a:defRPr/>
              </a:pPr>
              <a:t>9/17/2012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7" name="Slide Number Placeholder 5"/>
          <p:cNvSpPr>
            <a:spLocks noGrp="1"/>
          </p:cNvSpPr>
          <p:nvPr>
            <p:ph type="sldNum" sz="quarter" idx="12"/>
          </p:nvPr>
        </p:nvSpPr>
        <p:spPr/>
        <p:txBody>
          <a:bodyPr/>
          <a:lstStyle>
            <a:lvl1pPr>
              <a:defRPr/>
            </a:lvl1pPr>
          </a:lstStyle>
          <a:p>
            <a:pPr>
              <a:defRPr/>
            </a:pPr>
            <a:fld id="{4D2CE761-7034-4715-9635-504D2E547C0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838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2209800"/>
            <a:ext cx="8229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1750" y="6400800"/>
            <a:ext cx="882650" cy="457200"/>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4FAB92E-0D6E-4200-9753-2AAE560A4905}" type="datetime1">
              <a:rPr lang="en-US"/>
              <a:pPr>
                <a:defRPr/>
              </a:pPr>
              <a:t>9/17/2012</a:t>
            </a:fld>
            <a:endParaRPr lang="en-US" dirty="0"/>
          </a:p>
        </p:txBody>
      </p:sp>
      <p:sp>
        <p:nvSpPr>
          <p:cNvPr id="5" name="Footer Placeholder 4"/>
          <p:cNvSpPr>
            <a:spLocks noGrp="1"/>
          </p:cNvSpPr>
          <p:nvPr>
            <p:ph type="ftr" sz="quarter" idx="3"/>
          </p:nvPr>
        </p:nvSpPr>
        <p:spPr>
          <a:xfrm>
            <a:off x="914400" y="6400800"/>
            <a:ext cx="7315200" cy="457200"/>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en-US"/>
              <a:t>Content contained is licensed under a Creative Commons Attribution-ShareAlike 3.0 Unported License</a:t>
            </a:r>
          </a:p>
        </p:txBody>
      </p:sp>
      <p:sp>
        <p:nvSpPr>
          <p:cNvPr id="6" name="Slide Number Placeholder 5"/>
          <p:cNvSpPr>
            <a:spLocks noGrp="1"/>
          </p:cNvSpPr>
          <p:nvPr>
            <p:ph type="sldNum" sz="quarter" idx="4"/>
          </p:nvPr>
        </p:nvSpPr>
        <p:spPr>
          <a:xfrm>
            <a:off x="8229600" y="6400800"/>
            <a:ext cx="906463" cy="4286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71AC209-023C-495B-B2D3-189AC0EEB6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Lst>
  <p:timing>
    <p:tnLst>
      <p:par>
        <p:cTn id="1" dur="indefinite" restart="never" nodeType="tmRoot"/>
      </p:par>
    </p:tnLst>
  </p:timing>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isbe.net/common_core/default.ht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literacyleader.com/" TargetMode="External"/><Relationship Id="rId2" Type="http://schemas.openxmlformats.org/officeDocument/2006/relationships/hyperlink" Target="http://www.writingfix.com/"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betterlesson.com/" TargetMode="External"/><Relationship Id="rId2" Type="http://schemas.openxmlformats.org/officeDocument/2006/relationships/hyperlink" Target="http://www.superteacherworksheets.com/full-ela.html" TargetMode="External"/><Relationship Id="rId1" Type="http://schemas.openxmlformats.org/officeDocument/2006/relationships/slideLayout" Target="../slideLayouts/slideLayout12.xml"/><Relationship Id="rId4" Type="http://schemas.openxmlformats.org/officeDocument/2006/relationships/hyperlink" Target="http://www.learner.org/jnorth/tm/InstrucStrats_40Best.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freeology.com/graphicorgs/page/12/"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http://www.washingtonco.k12.nc.us/siteimages/images/uploads/Graphic%20Organizers%20for%20Reading.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edsitement.neh.gov/lesson-plans" TargetMode="External"/><Relationship Id="rId2" Type="http://schemas.openxmlformats.org/officeDocument/2006/relationships/hyperlink" Target="http://www.curriculum21.com/clearinghous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fcrr.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readwritethink.org/" TargetMode="External"/><Relationship Id="rId4" Type="http://schemas.openxmlformats.org/officeDocument/2006/relationships/hyperlink" Target="http://ies.ed.gov/ncee/wwc/"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bitstrips.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thescriptorium.net/" TargetMode="External"/><Relationship Id="rId4" Type="http://schemas.openxmlformats.org/officeDocument/2006/relationships/hyperlink" Target="http://www.ala.org/ala/mgrps/divs/yalsa/booklistsawards/booklistsbook.cf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schooltube.com/videos" TargetMode="External"/><Relationship Id="rId2" Type="http://schemas.openxmlformats.org/officeDocument/2006/relationships/hyperlink" Target="http://www.clrn.org/fdti/" TargetMode="External"/><Relationship Id="rId1" Type="http://schemas.openxmlformats.org/officeDocument/2006/relationships/slideLayout" Target="../slideLayouts/slideLayout2.xml"/><Relationship Id="rId4" Type="http://schemas.openxmlformats.org/officeDocument/2006/relationships/hyperlink" Target="http://www.teachertube.co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adlit.org/" TargetMode="External"/><Relationship Id="rId2" Type="http://schemas.openxmlformats.org/officeDocument/2006/relationships/hyperlink" Target="http://www.curriki.org/" TargetMode="External"/><Relationship Id="rId1" Type="http://schemas.openxmlformats.org/officeDocument/2006/relationships/slideLayout" Target="../slideLayouts/slideLayout2.xml"/><Relationship Id="rId4" Type="http://schemas.openxmlformats.org/officeDocument/2006/relationships/hyperlink" Target="http://www.khanacademy.or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tilesig.wikispaces.com/Cool+Tool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p21.org/storage/documents/P21CommonCoreToolkit.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engageny.org/resource/close-reading-of-text-mlk-letter-from-birmingham-jai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p21.org/" TargetMode="External"/><Relationship Id="rId2" Type="http://schemas.openxmlformats.org/officeDocument/2006/relationships/hyperlink" Target="http://www.hunt-institute.org/elements/media/files/2011_Hunt_SHEEO_meeting_issue_brief.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corestandards.org/about-the-standards/key-points-in-english-language-arts" TargetMode="External"/><Relationship Id="rId2" Type="http://schemas.openxmlformats.org/officeDocument/2006/relationships/hyperlink" Target="http://www.corestandards.org/the-standard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mailto:krhodus@stclair.k12.il.us" TargetMode="External"/><Relationship Id="rId3" Type="http://schemas.openxmlformats.org/officeDocument/2006/relationships/hyperlink" Target="mailto:smccuske@isbe.net" TargetMode="External"/><Relationship Id="rId7" Type="http://schemas.openxmlformats.org/officeDocument/2006/relationships/hyperlink" Target="mailto:ksykes@i-kan.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mailto:jbrown@kidsroe.org" TargetMode="External"/><Relationship Id="rId5" Type="http://schemas.openxmlformats.org/officeDocument/2006/relationships/hyperlink" Target="mailto:arobinson@dupage.k12.il.us" TargetMode="External"/><Relationship Id="rId4" Type="http://schemas.openxmlformats.org/officeDocument/2006/relationships/hyperlink" Target="mailto:eiwersen@s-cook.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Core English Language Arts Standards K-12</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Prepares students for college and careers</a:t>
            </a:r>
          </a:p>
          <a:p>
            <a:r>
              <a:rPr lang="en-US" dirty="0" smtClean="0"/>
              <a:t>Research and evidence based</a:t>
            </a:r>
          </a:p>
          <a:p>
            <a:r>
              <a:rPr lang="en-US" dirty="0" smtClean="0"/>
              <a:t>Aligned with college and work expectations</a:t>
            </a:r>
          </a:p>
          <a:p>
            <a:r>
              <a:rPr lang="en-US" dirty="0" smtClean="0"/>
              <a:t>Rigorous</a:t>
            </a:r>
          </a:p>
          <a:p>
            <a:r>
              <a:rPr lang="en-US" dirty="0" smtClean="0"/>
              <a:t>Internationally benchmarked</a:t>
            </a:r>
          </a:p>
          <a:p>
            <a:r>
              <a:rPr lang="en-US" dirty="0" smtClean="0"/>
              <a:t>Structured around the four strands; reading, writing, speaking and listening, and language grades K-12</a:t>
            </a:r>
          </a:p>
          <a:p>
            <a:r>
              <a:rPr lang="en-US" dirty="0" smtClean="0"/>
              <a:t>Provides content area literacy 6-12</a:t>
            </a:r>
          </a:p>
          <a:p>
            <a:endParaRPr lang="en-US" sz="1500" dirty="0" smtClean="0"/>
          </a:p>
          <a:p>
            <a:pPr algn="r">
              <a:buNone/>
            </a:pPr>
            <a:r>
              <a:rPr lang="en-US" sz="1500" dirty="0" smtClean="0"/>
              <a:t>National Governors Association/Chief State School Officers (2010)</a:t>
            </a:r>
            <a:endParaRPr lang="en-US" sz="1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Content Area Literacy</a:t>
            </a:r>
            <a:br>
              <a:rPr lang="en-US" dirty="0" smtClean="0"/>
            </a:br>
            <a:endParaRPr lang="en-US" dirty="0"/>
          </a:p>
        </p:txBody>
      </p:sp>
      <p:sp>
        <p:nvSpPr>
          <p:cNvPr id="3" name="Content Placeholder 2"/>
          <p:cNvSpPr>
            <a:spLocks noGrp="1"/>
          </p:cNvSpPr>
          <p:nvPr>
            <p:ph idx="1"/>
          </p:nvPr>
        </p:nvSpPr>
        <p:spPr/>
        <p:txBody>
          <a:bodyPr/>
          <a:lstStyle/>
          <a:p>
            <a:r>
              <a:rPr lang="en-US" dirty="0" smtClean="0"/>
              <a:t>Content area teachers emphasize reading and writing in planning and delivery</a:t>
            </a:r>
          </a:p>
          <a:p>
            <a:r>
              <a:rPr lang="en-US" dirty="0" smtClean="0"/>
              <a:t>Content area teachers and literacy teachers share responsibility of students’ literacy development</a:t>
            </a:r>
            <a:endParaRPr lang="en-US"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5638800" cy="1219200"/>
          </a:xfrm>
        </p:spPr>
        <p:txBody>
          <a:bodyPr/>
          <a:lstStyle/>
          <a:p>
            <a:r>
              <a:rPr lang="en-US" dirty="0" smtClean="0"/>
              <a:t>Writing to Argue or Explain</a:t>
            </a:r>
            <a:endParaRPr lang="en-US" dirty="0"/>
          </a:p>
        </p:txBody>
      </p:sp>
      <p:sp>
        <p:nvSpPr>
          <p:cNvPr id="3" name="Content Placeholder 2"/>
          <p:cNvSpPr>
            <a:spLocks noGrp="1"/>
          </p:cNvSpPr>
          <p:nvPr>
            <p:ph idx="1"/>
          </p:nvPr>
        </p:nvSpPr>
        <p:spPr/>
        <p:txBody>
          <a:bodyPr/>
          <a:lstStyle/>
          <a:p>
            <a:pPr marL="339725" indent="-339725" fontAlgn="auto">
              <a:spcBef>
                <a:spcPts val="580"/>
              </a:spcBef>
              <a:spcAft>
                <a:spcPts val="1200"/>
              </a:spcAft>
              <a:buClr>
                <a:schemeClr val="accent4"/>
              </a:buClr>
              <a:buFont typeface="Wingdings 2"/>
              <a:buChar char=""/>
              <a:defRPr/>
            </a:pPr>
            <a:r>
              <a:rPr lang="en-US" sz="2800" dirty="0" smtClean="0"/>
              <a:t>Writing to sources and writing an argument based on evidence and conveying complex information should be part of instruction.</a:t>
            </a:r>
          </a:p>
          <a:p>
            <a:pPr marL="339725" indent="-339725" fontAlgn="auto">
              <a:spcBef>
                <a:spcPts val="580"/>
              </a:spcBef>
              <a:spcAft>
                <a:spcPts val="1200"/>
              </a:spcAft>
              <a:buClr>
                <a:schemeClr val="accent4"/>
              </a:buClr>
              <a:buFont typeface="Wingdings 2"/>
              <a:buChar char=""/>
              <a:defRPr/>
            </a:pPr>
            <a:r>
              <a:rPr lang="en-US" sz="2800" dirty="0" smtClean="0"/>
              <a:t>Writing prompts should be tied to texts.</a:t>
            </a:r>
          </a:p>
          <a:p>
            <a:pPr marL="339725" indent="-339725" fontAlgn="auto">
              <a:spcBef>
                <a:spcPts val="580"/>
              </a:spcBef>
              <a:spcAft>
                <a:spcPts val="1200"/>
              </a:spcAft>
              <a:buClr>
                <a:schemeClr val="accent4"/>
              </a:buClr>
              <a:buFont typeface="Wingdings 2"/>
              <a:buChar char=""/>
              <a:defRPr/>
            </a:pPr>
            <a:r>
              <a:rPr lang="en-US" sz="2800" dirty="0" smtClean="0"/>
              <a:t>Students should be writing arguments/taking stances and using evidence from sources to support their positions.</a:t>
            </a:r>
          </a:p>
          <a:p>
            <a:endParaRPr lang="en-US"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pic>
        <p:nvPicPr>
          <p:cNvPr id="5" name="Picture 4" descr="C:\Users\user\AppData\Local\Microsoft\Windows\Temporary Internet Files\Content.IE5\FOPMBLQZ\MP900399745[1].jpg"/>
          <p:cNvPicPr>
            <a:picLocks noChangeAspect="1" noChangeArrowheads="1"/>
          </p:cNvPicPr>
          <p:nvPr/>
        </p:nvPicPr>
        <p:blipFill>
          <a:blip r:embed="rId3" cstate="print"/>
          <a:srcRect/>
          <a:stretch>
            <a:fillRect/>
          </a:stretch>
        </p:blipFill>
        <p:spPr bwMode="auto">
          <a:xfrm>
            <a:off x="6248400" y="304800"/>
            <a:ext cx="2362200" cy="2036379"/>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Discussion</a:t>
            </a:r>
            <a:endParaRPr lang="en-US" dirty="0"/>
          </a:p>
        </p:txBody>
      </p:sp>
      <p:sp>
        <p:nvSpPr>
          <p:cNvPr id="3" name="Content Placeholder 2"/>
          <p:cNvSpPr>
            <a:spLocks noGrp="1"/>
          </p:cNvSpPr>
          <p:nvPr>
            <p:ph idx="1"/>
          </p:nvPr>
        </p:nvSpPr>
        <p:spPr/>
        <p:txBody>
          <a:bodyPr/>
          <a:lstStyle/>
          <a:p>
            <a:pPr marL="339725" indent="-339725" fontAlgn="auto">
              <a:spcBef>
                <a:spcPts val="580"/>
              </a:spcBef>
              <a:spcAft>
                <a:spcPts val="1200"/>
              </a:spcAft>
              <a:buClr>
                <a:schemeClr val="accent4"/>
              </a:buClr>
              <a:buNone/>
              <a:defRPr/>
            </a:pPr>
            <a:r>
              <a:rPr lang="en-US" sz="2800" dirty="0" smtClean="0"/>
              <a:t>Teachers will….</a:t>
            </a:r>
          </a:p>
          <a:p>
            <a:pPr marL="339725" indent="-339725" fontAlgn="auto">
              <a:spcBef>
                <a:spcPts val="580"/>
              </a:spcBef>
              <a:spcAft>
                <a:spcPts val="1200"/>
              </a:spcAft>
              <a:buClr>
                <a:schemeClr val="accent4"/>
              </a:buClr>
              <a:buFont typeface="Wingdings 2"/>
              <a:buChar char=""/>
              <a:defRPr/>
            </a:pPr>
            <a:r>
              <a:rPr lang="en-US" sz="2800" dirty="0" smtClean="0"/>
              <a:t>Foster rich discussions dependent on common text</a:t>
            </a:r>
          </a:p>
          <a:p>
            <a:pPr marL="339725" indent="-339725" fontAlgn="auto">
              <a:spcBef>
                <a:spcPts val="580"/>
              </a:spcBef>
              <a:spcAft>
                <a:spcPts val="1200"/>
              </a:spcAft>
              <a:buClr>
                <a:schemeClr val="accent4"/>
              </a:buClr>
              <a:buFont typeface="Wingdings 2"/>
              <a:buChar char=""/>
              <a:defRPr/>
            </a:pPr>
            <a:r>
              <a:rPr lang="en-US" sz="2800" dirty="0" smtClean="0"/>
              <a:t>Focus on higher- level questioning  </a:t>
            </a:r>
          </a:p>
          <a:p>
            <a:pPr marL="339725" indent="-339725" fontAlgn="auto">
              <a:spcBef>
                <a:spcPts val="580"/>
              </a:spcBef>
              <a:spcAft>
                <a:spcPts val="1200"/>
              </a:spcAft>
              <a:buClr>
                <a:schemeClr val="accent4"/>
              </a:buClr>
              <a:buFont typeface="Wingdings 2"/>
              <a:buChar char=""/>
              <a:defRPr/>
            </a:pPr>
            <a:r>
              <a:rPr lang="en-US" sz="2800" dirty="0" smtClean="0"/>
              <a:t>Focus on connections to text</a:t>
            </a:r>
          </a:p>
          <a:p>
            <a:pPr marL="339725" indent="-339725" fontAlgn="auto">
              <a:spcBef>
                <a:spcPts val="580"/>
              </a:spcBef>
              <a:spcAft>
                <a:spcPts val="1200"/>
              </a:spcAft>
              <a:buClr>
                <a:schemeClr val="accent4"/>
              </a:buClr>
              <a:buFont typeface="Wingdings 2"/>
              <a:buChar char=""/>
              <a:defRPr/>
            </a:pPr>
            <a:r>
              <a:rPr lang="en-US" sz="2800" dirty="0" smtClean="0"/>
              <a:t>Develop habits for making arguments in discussion and writing</a:t>
            </a:r>
            <a:endParaRPr lang="en-US" sz="2800"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Academic Vocabulary</a:t>
            </a:r>
            <a:br>
              <a:rPr lang="en-US" dirty="0" smtClean="0"/>
            </a:br>
            <a:endParaRPr lang="en-US" dirty="0"/>
          </a:p>
        </p:txBody>
      </p:sp>
      <p:sp>
        <p:nvSpPr>
          <p:cNvPr id="3" name="Content Placeholder 2"/>
          <p:cNvSpPr>
            <a:spLocks noGrp="1"/>
          </p:cNvSpPr>
          <p:nvPr>
            <p:ph idx="1"/>
          </p:nvPr>
        </p:nvSpPr>
        <p:spPr/>
        <p:txBody>
          <a:bodyPr/>
          <a:lstStyle/>
          <a:p>
            <a:pPr marL="274320" indent="-274320" fontAlgn="auto">
              <a:lnSpc>
                <a:spcPct val="80000"/>
              </a:lnSpc>
              <a:spcBef>
                <a:spcPts val="580"/>
              </a:spcBef>
              <a:spcAft>
                <a:spcPts val="0"/>
              </a:spcAft>
              <a:buFont typeface="Wingdings 2"/>
              <a:buChar char=""/>
              <a:defRPr/>
            </a:pPr>
            <a:r>
              <a:rPr lang="en-US" sz="2000" dirty="0" smtClean="0">
                <a:solidFill>
                  <a:schemeClr val="tx1">
                    <a:lumMod val="75000"/>
                  </a:schemeClr>
                </a:solidFill>
                <a:effectLst>
                  <a:outerShdw blurRad="38100" dist="38100" dir="2700000" sx="1000" sy="1000" algn="tl">
                    <a:srgbClr val="000000"/>
                  </a:outerShdw>
                </a:effectLst>
              </a:rPr>
              <a:t>Tier One Words- </a:t>
            </a:r>
            <a:r>
              <a:rPr lang="en-US" sz="2000" dirty="0" smtClean="0">
                <a:effectLst>
                  <a:outerShdw blurRad="38100" dist="38100" dir="2700000" sx="1000" sy="1000" algn="tl">
                    <a:srgbClr val="000000"/>
                  </a:outerShdw>
                </a:effectLst>
              </a:rPr>
              <a:t>Consist of basic words and rarely require instructional attention in school and highly frequent in life: </a:t>
            </a:r>
            <a:r>
              <a:rPr lang="en-US" sz="2000" i="1" dirty="0" smtClean="0">
                <a:effectLst>
                  <a:outerShdw blurRad="38100" dist="38100" dir="2700000" sx="1000" sy="1000" algn="tl">
                    <a:srgbClr val="000000"/>
                  </a:outerShdw>
                </a:effectLst>
                <a:latin typeface="Bookman Old Style" pitchFamily="18" charset="0"/>
              </a:rPr>
              <a:t>clock, baby, ball, happy, walk, run</a:t>
            </a:r>
            <a:r>
              <a:rPr lang="en-US" sz="2000" dirty="0" smtClean="0">
                <a:effectLst>
                  <a:outerShdw blurRad="38100" dist="38100" dir="2700000" sx="1000" sy="1000" algn="tl">
                    <a:srgbClr val="000000"/>
                  </a:outerShdw>
                </a:effectLst>
              </a:rPr>
              <a:t>.</a:t>
            </a:r>
            <a:br>
              <a:rPr lang="en-US" sz="2000" dirty="0" smtClean="0">
                <a:effectLst>
                  <a:outerShdw blurRad="38100" dist="38100" dir="2700000" sx="1000" sy="1000" algn="tl">
                    <a:srgbClr val="000000"/>
                  </a:outerShdw>
                </a:effectLst>
              </a:rPr>
            </a:br>
            <a:endParaRPr lang="en-US" sz="2000" dirty="0" smtClean="0">
              <a:effectLst>
                <a:outerShdw blurRad="38100" dist="38100" dir="2700000" sx="1000" sy="1000" algn="tl">
                  <a:srgbClr val="000000"/>
                </a:outerShdw>
              </a:effectLst>
            </a:endParaRPr>
          </a:p>
          <a:p>
            <a:pPr marL="274320" indent="-274320" fontAlgn="auto">
              <a:lnSpc>
                <a:spcPct val="80000"/>
              </a:lnSpc>
              <a:spcBef>
                <a:spcPts val="580"/>
              </a:spcBef>
              <a:spcAft>
                <a:spcPts val="0"/>
              </a:spcAft>
              <a:buFont typeface="Wingdings 2"/>
              <a:buChar char=""/>
              <a:defRPr/>
            </a:pPr>
            <a:r>
              <a:rPr lang="en-US" sz="2000" dirty="0" smtClean="0">
                <a:solidFill>
                  <a:schemeClr val="tx1">
                    <a:lumMod val="75000"/>
                  </a:schemeClr>
                </a:solidFill>
                <a:effectLst>
                  <a:outerShdw blurRad="38100" dist="38100" dir="2700000" sx="1000" sy="1000" algn="tl">
                    <a:srgbClr val="000000"/>
                  </a:outerShdw>
                </a:effectLst>
              </a:rPr>
              <a:t>Tier Two Words </a:t>
            </a:r>
            <a:r>
              <a:rPr lang="en-US" sz="2000" dirty="0" smtClean="0">
                <a:effectLst>
                  <a:outerShdw blurRad="38100" dist="38100" dir="2700000" sx="1000" sy="1000" algn="tl">
                    <a:srgbClr val="000000"/>
                  </a:outerShdw>
                </a:effectLst>
              </a:rPr>
              <a:t>- High frequency use for mature language users and found across a variety of knowledge domains: </a:t>
            </a:r>
            <a:r>
              <a:rPr lang="en-US" sz="2000" i="1" dirty="0" smtClean="0">
                <a:effectLst>
                  <a:outerShdw blurRad="38100" dist="38100" dir="2700000" sx="1000" sy="1000" algn="tl">
                    <a:srgbClr val="000000"/>
                  </a:outerShdw>
                </a:effectLst>
                <a:latin typeface="Bookman Old Style" pitchFamily="18" charset="0"/>
              </a:rPr>
              <a:t>coincidence, absurd, industrious, fortunate</a:t>
            </a:r>
            <a:r>
              <a:rPr lang="en-US" sz="2000" i="1" dirty="0" smtClean="0">
                <a:effectLst>
                  <a:outerShdw blurRad="38100" dist="38100" dir="2700000" sx="1000" sy="1000" algn="tl">
                    <a:srgbClr val="000000"/>
                  </a:outerShdw>
                </a:effectLst>
              </a:rPr>
              <a:t>.</a:t>
            </a:r>
            <a:br>
              <a:rPr lang="en-US" sz="2000" i="1" dirty="0" smtClean="0">
                <a:effectLst>
                  <a:outerShdw blurRad="38100" dist="38100" dir="2700000" sx="1000" sy="1000" algn="tl">
                    <a:srgbClr val="000000"/>
                  </a:outerShdw>
                </a:effectLst>
              </a:rPr>
            </a:br>
            <a:endParaRPr lang="en-US" sz="2000" i="1" dirty="0" smtClean="0">
              <a:effectLst>
                <a:outerShdw blurRad="38100" dist="38100" dir="2700000" sx="1000" sy="1000" algn="tl">
                  <a:srgbClr val="000000"/>
                </a:outerShdw>
              </a:effectLst>
            </a:endParaRPr>
          </a:p>
          <a:p>
            <a:pPr marL="274320" indent="-274320" fontAlgn="auto">
              <a:lnSpc>
                <a:spcPct val="80000"/>
              </a:lnSpc>
              <a:spcBef>
                <a:spcPts val="580"/>
              </a:spcBef>
              <a:spcAft>
                <a:spcPts val="0"/>
              </a:spcAft>
              <a:buFont typeface="Wingdings 2"/>
              <a:buChar char=""/>
              <a:defRPr/>
            </a:pPr>
            <a:r>
              <a:rPr lang="en-US" sz="2000" dirty="0" smtClean="0">
                <a:solidFill>
                  <a:schemeClr val="tx1">
                    <a:lumMod val="75000"/>
                  </a:schemeClr>
                </a:solidFill>
                <a:effectLst>
                  <a:outerShdw blurRad="38100" dist="38100" dir="2700000" sx="1000" sy="1000" algn="tl">
                    <a:srgbClr val="000000"/>
                  </a:outerShdw>
                </a:effectLst>
              </a:rPr>
              <a:t>Tier Three Words </a:t>
            </a:r>
            <a:r>
              <a:rPr lang="en-US" sz="2000" dirty="0" smtClean="0">
                <a:effectLst>
                  <a:outerShdw blurRad="38100" dist="38100" dir="2700000" sx="1000" sy="1000" algn="tl">
                    <a:srgbClr val="000000"/>
                  </a:outerShdw>
                </a:effectLst>
              </a:rPr>
              <a:t>- Low frequency use and limited to specific knowledge domains: </a:t>
            </a:r>
            <a:r>
              <a:rPr lang="en-US" sz="2000" i="1" dirty="0" smtClean="0">
                <a:effectLst>
                  <a:outerShdw blurRad="38100" dist="38100" dir="2700000" sx="1000" sy="1000" algn="tl">
                    <a:srgbClr val="000000"/>
                  </a:outerShdw>
                </a:effectLst>
                <a:latin typeface="Bookman Old Style" pitchFamily="18" charset="0"/>
              </a:rPr>
              <a:t>isotope, lathe, peninsula, refinery,</a:t>
            </a:r>
            <a:r>
              <a:rPr lang="en-US" sz="2000" dirty="0" smtClean="0">
                <a:effectLst>
                  <a:outerShdw blurRad="38100" dist="38100" dir="2700000" sx="1000" sy="1000" algn="tl">
                    <a:srgbClr val="000000"/>
                  </a:outerShdw>
                </a:effectLst>
                <a:latin typeface="Bookman Old Style" pitchFamily="18" charset="0"/>
              </a:rPr>
              <a:t> </a:t>
            </a:r>
            <a:r>
              <a:rPr lang="en-US" sz="2000" dirty="0" smtClean="0">
                <a:effectLst>
                  <a:outerShdw blurRad="38100" dist="38100" dir="2700000" sx="1000" sy="1000" algn="tl">
                    <a:srgbClr val="000000"/>
                  </a:outerShdw>
                </a:effectLst>
              </a:rPr>
              <a:t>etc. Best learned when teaching specific content lessons such as geography, science.</a:t>
            </a:r>
            <a:r>
              <a:rPr lang="en-US" sz="1800" dirty="0" smtClean="0">
                <a:effectLst>
                  <a:outerShdw blurRad="38100" dist="38100" dir="2700000" sx="1000" sy="1000" algn="tl">
                    <a:srgbClr val="000000"/>
                  </a:outerShdw>
                </a:effectLst>
              </a:rPr>
              <a:t/>
            </a:r>
            <a:br>
              <a:rPr lang="en-US" sz="1800" dirty="0" smtClean="0">
                <a:effectLst>
                  <a:outerShdw blurRad="38100" dist="38100" dir="2700000" sx="1000" sy="1000" algn="tl">
                    <a:srgbClr val="000000"/>
                  </a:outerShdw>
                </a:effectLst>
              </a:rPr>
            </a:br>
            <a:endParaRPr lang="en-US" sz="1800" dirty="0" smtClean="0">
              <a:effectLst>
                <a:outerShdw blurRad="38100" dist="38100" dir="2700000" sx="1000" sy="1000" algn="tl">
                  <a:srgbClr val="000000"/>
                </a:outerShdw>
              </a:effectLst>
            </a:endParaRPr>
          </a:p>
          <a:p>
            <a:pPr marL="274320" indent="-274320" algn="r" fontAlgn="auto">
              <a:lnSpc>
                <a:spcPct val="80000"/>
              </a:lnSpc>
              <a:spcBef>
                <a:spcPts val="580"/>
              </a:spcBef>
              <a:spcAft>
                <a:spcPts val="0"/>
              </a:spcAft>
              <a:buNone/>
              <a:defRPr/>
            </a:pPr>
            <a:r>
              <a:rPr lang="en-US" sz="1800" b="1" dirty="0" smtClean="0">
                <a:effectLst>
                  <a:outerShdw blurRad="38100" dist="38100" dir="2700000" sx="1000" sy="1000" algn="tl">
                    <a:srgbClr val="000000"/>
                  </a:outerShdw>
                </a:effectLst>
              </a:rPr>
              <a:t/>
            </a:r>
            <a:br>
              <a:rPr lang="en-US" sz="1800" b="1" dirty="0" smtClean="0">
                <a:effectLst>
                  <a:outerShdw blurRad="38100" dist="38100" dir="2700000" sx="1000" sy="1000" algn="tl">
                    <a:srgbClr val="000000"/>
                  </a:outerShdw>
                </a:effectLst>
              </a:rPr>
            </a:br>
            <a:r>
              <a:rPr lang="en-US" sz="1800" b="1" i="1" dirty="0" smtClean="0">
                <a:effectLst>
                  <a:outerShdw blurRad="38100" dist="38100" dir="2700000" sx="1000" sy="1000" algn="tl">
                    <a:srgbClr val="000000"/>
                  </a:outerShdw>
                </a:effectLst>
              </a:rPr>
              <a:t>Beck, I.L., </a:t>
            </a:r>
            <a:r>
              <a:rPr lang="en-US" sz="1800" b="1" i="1" dirty="0" err="1" smtClean="0">
                <a:effectLst>
                  <a:outerShdw blurRad="38100" dist="38100" dir="2700000" sx="1000" sy="1000" algn="tl">
                    <a:srgbClr val="000000"/>
                  </a:outerShdw>
                </a:effectLst>
              </a:rPr>
              <a:t>McKeown</a:t>
            </a:r>
            <a:r>
              <a:rPr lang="en-US" sz="1800" b="1" i="1" dirty="0" smtClean="0">
                <a:effectLst>
                  <a:outerShdw blurRad="38100" dist="38100" dir="2700000" sx="1000" sy="1000" algn="tl">
                    <a:srgbClr val="000000"/>
                  </a:outerShdw>
                </a:effectLst>
              </a:rPr>
              <a:t>, M.G., &amp; </a:t>
            </a:r>
            <a:r>
              <a:rPr lang="en-US" sz="1800" b="1" i="1" dirty="0" err="1" smtClean="0">
                <a:effectLst>
                  <a:outerShdw blurRad="38100" dist="38100" dir="2700000" sx="1000" sy="1000" algn="tl">
                    <a:srgbClr val="000000"/>
                  </a:outerShdw>
                </a:effectLst>
              </a:rPr>
              <a:t>Kucan</a:t>
            </a:r>
            <a:r>
              <a:rPr lang="en-US" sz="1800" b="1" i="1" dirty="0" smtClean="0">
                <a:effectLst>
                  <a:outerShdw blurRad="38100" dist="38100" dir="2700000" sx="1000" sy="1000" algn="tl">
                    <a:srgbClr val="000000"/>
                  </a:outerShdw>
                </a:effectLst>
              </a:rPr>
              <a:t>, L. (2002).  </a:t>
            </a:r>
          </a:p>
          <a:p>
            <a:endParaRPr lang="en-US" sz="1800"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Integration of Research and Media Skills</a:t>
            </a:r>
            <a:br>
              <a:rPr lang="en-US" dirty="0" smtClean="0"/>
            </a:br>
            <a:endParaRPr lang="en-US" dirty="0"/>
          </a:p>
        </p:txBody>
      </p:sp>
      <p:sp>
        <p:nvSpPr>
          <p:cNvPr id="3" name="Content Placeholder 2"/>
          <p:cNvSpPr>
            <a:spLocks noGrp="1"/>
          </p:cNvSpPr>
          <p:nvPr>
            <p:ph idx="1"/>
          </p:nvPr>
        </p:nvSpPr>
        <p:spPr/>
        <p:txBody>
          <a:bodyPr/>
          <a:lstStyle/>
          <a:p>
            <a:endParaRPr lang="en-US" dirty="0" smtClean="0"/>
          </a:p>
          <a:p>
            <a:r>
              <a:rPr lang="en-US" dirty="0" smtClean="0"/>
              <a:t>Critically read print and digital media</a:t>
            </a:r>
          </a:p>
          <a:p>
            <a:r>
              <a:rPr lang="en-US" dirty="0" smtClean="0"/>
              <a:t>Critically consume and synthesize research</a:t>
            </a:r>
          </a:p>
          <a:p>
            <a:r>
              <a:rPr lang="en-US" dirty="0" smtClean="0"/>
              <a:t>Know uses of technology to fit purpose</a:t>
            </a:r>
          </a:p>
          <a:p>
            <a:endParaRPr lang="en-US" dirty="0" smtClean="0"/>
          </a:p>
          <a:p>
            <a:pPr algn="r">
              <a:buNone/>
            </a:pPr>
            <a:r>
              <a:rPr lang="en-US" sz="1400" dirty="0" smtClean="0"/>
              <a:t>National Governors Association/Chief State School Officers (2010)</a:t>
            </a:r>
          </a:p>
          <a:p>
            <a:endParaRPr lang="en-US" dirty="0"/>
          </a:p>
        </p:txBody>
      </p:sp>
      <p:sp>
        <p:nvSpPr>
          <p:cNvPr id="4" name="Footer Placeholder 3"/>
          <p:cNvSpPr>
            <a:spLocks noGrp="1"/>
          </p:cNvSpPr>
          <p:nvPr>
            <p:ph type="ftr" sz="quarter" idx="11"/>
          </p:nvPr>
        </p:nvSpPr>
        <p:spPr/>
        <p:txBody>
          <a:bodyPr/>
          <a:lstStyle/>
          <a:p>
            <a:pPr>
              <a:defRPr/>
            </a:pPr>
            <a:r>
              <a:rPr lang="en-US" dirty="0" smtClean="0"/>
              <a:t>Content contained is licensed under a Creative Commons Attribution-</a:t>
            </a:r>
            <a:r>
              <a:rPr lang="en-US" dirty="0" err="1" smtClean="0"/>
              <a:t>ShareAlike</a:t>
            </a:r>
            <a:r>
              <a:rPr lang="en-US" dirty="0" smtClean="0"/>
              <a:t> 3.0 </a:t>
            </a:r>
            <a:r>
              <a:rPr lang="en-US" dirty="0" err="1" smtClean="0"/>
              <a:t>Unported</a:t>
            </a:r>
            <a:r>
              <a:rPr lang="en-US" dirty="0" smtClean="0"/>
              <a:t> License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762000"/>
          </a:xfrm>
        </p:spPr>
        <p:txBody>
          <a:bodyPr/>
          <a:lstStyle/>
          <a:p>
            <a:r>
              <a:rPr lang="en-US" sz="3600" dirty="0" smtClean="0"/>
              <a:t>Projected Outcomes</a:t>
            </a:r>
            <a:endParaRPr lang="en-US" sz="3600" dirty="0"/>
          </a:p>
        </p:txBody>
      </p:sp>
      <p:sp>
        <p:nvSpPr>
          <p:cNvPr id="3" name="Content Placeholder 2"/>
          <p:cNvSpPr>
            <a:spLocks noGrp="1"/>
          </p:cNvSpPr>
          <p:nvPr>
            <p:ph idx="1"/>
          </p:nvPr>
        </p:nvSpPr>
        <p:spPr>
          <a:xfrm>
            <a:off x="457200" y="1600200"/>
            <a:ext cx="8229600" cy="4038600"/>
          </a:xfrm>
        </p:spPr>
        <p:txBody>
          <a:bodyPr/>
          <a:lstStyle/>
          <a:p>
            <a:r>
              <a:rPr lang="en-US" dirty="0" smtClean="0"/>
              <a:t>Presentations throughout state</a:t>
            </a:r>
          </a:p>
          <a:p>
            <a:r>
              <a:rPr lang="en-US" dirty="0" smtClean="0"/>
              <a:t>Standard strategy suggestions</a:t>
            </a:r>
          </a:p>
          <a:p>
            <a:r>
              <a:rPr lang="en-US" dirty="0" smtClean="0"/>
              <a:t>Formative assessment suggestions</a:t>
            </a:r>
          </a:p>
          <a:p>
            <a:r>
              <a:rPr lang="en-US" dirty="0" smtClean="0"/>
              <a:t>Common Core Clearinghouse</a:t>
            </a:r>
          </a:p>
          <a:p>
            <a:pPr lvl="1">
              <a:buNone/>
            </a:pPr>
            <a:r>
              <a:rPr lang="en-US" dirty="0" smtClean="0">
                <a:hlinkClick r:id="rId3"/>
              </a:rPr>
              <a:t>www.isbe.net/common_core/default.htm</a:t>
            </a:r>
            <a:endParaRPr lang="en-US" dirty="0" smtClean="0"/>
          </a:p>
          <a:p>
            <a:pPr lvl="1">
              <a:buNone/>
            </a:pPr>
            <a:endParaRPr lang="en-US"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ELA Coding System</a:t>
            </a:r>
            <a:br>
              <a:rPr lang="en-US" dirty="0" smtClean="0"/>
            </a:br>
            <a:r>
              <a:rPr lang="en-US" sz="1800" b="1" dirty="0" smtClean="0"/>
              <a:t>Each strand is abbreviated in the standards</a:t>
            </a:r>
            <a:endParaRPr lang="en-US" b="1" dirty="0"/>
          </a:p>
        </p:txBody>
      </p:sp>
      <p:sp>
        <p:nvSpPr>
          <p:cNvPr id="13" name="Text Placeholder 12"/>
          <p:cNvSpPr>
            <a:spLocks noGrp="1"/>
          </p:cNvSpPr>
          <p:nvPr>
            <p:ph type="body" idx="1"/>
          </p:nvPr>
        </p:nvSpPr>
        <p:spPr/>
        <p:txBody>
          <a:bodyPr/>
          <a:lstStyle/>
          <a:p>
            <a:r>
              <a:rPr lang="en-US" u="sng" dirty="0" smtClean="0"/>
              <a:t>Grades K-5 </a:t>
            </a:r>
            <a:endParaRPr lang="en-US" u="sng" dirty="0"/>
          </a:p>
        </p:txBody>
      </p:sp>
      <p:sp>
        <p:nvSpPr>
          <p:cNvPr id="14" name="Content Placeholder 13"/>
          <p:cNvSpPr>
            <a:spLocks noGrp="1"/>
          </p:cNvSpPr>
          <p:nvPr>
            <p:ph sz="half" idx="2"/>
          </p:nvPr>
        </p:nvSpPr>
        <p:spPr/>
        <p:txBody>
          <a:bodyPr/>
          <a:lstStyle/>
          <a:p>
            <a:r>
              <a:rPr lang="en-US" sz="2000" dirty="0" smtClean="0"/>
              <a:t>Reading Foundational </a:t>
            </a:r>
            <a:r>
              <a:rPr lang="en-US" sz="2000" b="1" dirty="0" smtClean="0"/>
              <a:t>(RF)</a:t>
            </a:r>
          </a:p>
          <a:p>
            <a:r>
              <a:rPr lang="en-US" sz="2000" dirty="0" smtClean="0"/>
              <a:t>Reading Literature </a:t>
            </a:r>
            <a:r>
              <a:rPr lang="en-US" sz="2000" b="1" dirty="0" smtClean="0"/>
              <a:t>(RL)</a:t>
            </a:r>
          </a:p>
          <a:p>
            <a:r>
              <a:rPr lang="en-US" sz="2000" dirty="0" smtClean="0"/>
              <a:t>Reading for Informational </a:t>
            </a:r>
            <a:r>
              <a:rPr lang="en-US" sz="2000" b="1" dirty="0" smtClean="0"/>
              <a:t>(RI)</a:t>
            </a:r>
          </a:p>
          <a:p>
            <a:r>
              <a:rPr lang="en-US" sz="2000" dirty="0" smtClean="0"/>
              <a:t>Writing </a:t>
            </a:r>
            <a:r>
              <a:rPr lang="en-US" sz="2000" b="1" dirty="0" smtClean="0"/>
              <a:t>(W)</a:t>
            </a:r>
          </a:p>
          <a:p>
            <a:r>
              <a:rPr lang="en-US" sz="2000" dirty="0" smtClean="0"/>
              <a:t>Speaking and Listening </a:t>
            </a:r>
            <a:r>
              <a:rPr lang="en-US" sz="2000" b="1" dirty="0" smtClean="0"/>
              <a:t>(SL)</a:t>
            </a:r>
          </a:p>
          <a:p>
            <a:r>
              <a:rPr lang="en-US" sz="2000" dirty="0" smtClean="0"/>
              <a:t>Language </a:t>
            </a:r>
            <a:r>
              <a:rPr lang="en-US" sz="2000" b="1" dirty="0" smtClean="0"/>
              <a:t>(L)</a:t>
            </a:r>
          </a:p>
          <a:p>
            <a:endParaRPr lang="en-US" dirty="0"/>
          </a:p>
        </p:txBody>
      </p:sp>
      <p:sp>
        <p:nvSpPr>
          <p:cNvPr id="15" name="Text Placeholder 14"/>
          <p:cNvSpPr>
            <a:spLocks noGrp="1"/>
          </p:cNvSpPr>
          <p:nvPr>
            <p:ph type="body" sz="quarter" idx="3"/>
          </p:nvPr>
        </p:nvSpPr>
        <p:spPr/>
        <p:txBody>
          <a:bodyPr/>
          <a:lstStyle/>
          <a:p>
            <a:r>
              <a:rPr lang="en-US" u="sng" dirty="0" smtClean="0"/>
              <a:t>Grades 6-12</a:t>
            </a:r>
            <a:endParaRPr lang="en-US" u="sng" dirty="0"/>
          </a:p>
        </p:txBody>
      </p:sp>
      <p:sp>
        <p:nvSpPr>
          <p:cNvPr id="16" name="Content Placeholder 15"/>
          <p:cNvSpPr>
            <a:spLocks noGrp="1"/>
          </p:cNvSpPr>
          <p:nvPr>
            <p:ph sz="quarter" idx="4"/>
          </p:nvPr>
        </p:nvSpPr>
        <p:spPr/>
        <p:txBody>
          <a:bodyPr/>
          <a:lstStyle/>
          <a:p>
            <a:r>
              <a:rPr lang="en-US" sz="2000" dirty="0" smtClean="0"/>
              <a:t>Reading Literature </a:t>
            </a:r>
            <a:r>
              <a:rPr lang="en-US" sz="2000" b="1" dirty="0" smtClean="0"/>
              <a:t>(RL)</a:t>
            </a:r>
          </a:p>
          <a:p>
            <a:r>
              <a:rPr lang="en-US" sz="2000" dirty="0" smtClean="0"/>
              <a:t>Reading Informational </a:t>
            </a:r>
            <a:r>
              <a:rPr lang="en-US" sz="2000" b="1" dirty="0" smtClean="0"/>
              <a:t>(RI)</a:t>
            </a:r>
          </a:p>
          <a:p>
            <a:r>
              <a:rPr lang="en-US" sz="2000" dirty="0" smtClean="0"/>
              <a:t>Reading for History </a:t>
            </a:r>
            <a:r>
              <a:rPr lang="en-US" sz="2000" b="1" dirty="0" smtClean="0"/>
              <a:t>(RH)</a:t>
            </a:r>
          </a:p>
          <a:p>
            <a:r>
              <a:rPr lang="en-US" sz="2000" dirty="0" smtClean="0"/>
              <a:t>Reading Standards for Science and Technical Subjects </a:t>
            </a:r>
            <a:r>
              <a:rPr lang="en-US" sz="2000" b="1" dirty="0" smtClean="0"/>
              <a:t>(RST)</a:t>
            </a:r>
          </a:p>
          <a:p>
            <a:r>
              <a:rPr lang="en-US" sz="2000" dirty="0" smtClean="0"/>
              <a:t>Writing for History, Science and Technical Subjects.</a:t>
            </a:r>
            <a:r>
              <a:rPr lang="en-US" sz="2000" b="1" dirty="0" smtClean="0"/>
              <a:t>(WHST)</a:t>
            </a:r>
          </a:p>
          <a:p>
            <a:r>
              <a:rPr lang="en-US" sz="2000" dirty="0" smtClean="0"/>
              <a:t>Speaking and Listening </a:t>
            </a:r>
            <a:r>
              <a:rPr lang="en-US" sz="2000" b="1" dirty="0" smtClean="0"/>
              <a:t>(SL)</a:t>
            </a:r>
          </a:p>
          <a:p>
            <a:r>
              <a:rPr lang="en-US" sz="2000" dirty="0" smtClean="0"/>
              <a:t>Language </a:t>
            </a:r>
            <a:r>
              <a:rPr lang="en-US" sz="2000" b="1" dirty="0" smtClean="0"/>
              <a:t>(L)</a:t>
            </a:r>
            <a:endParaRPr lang="en-US" sz="20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304800" y="2209800"/>
            <a:ext cx="82296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u="sng" dirty="0" smtClean="0">
                <a:ln w="11430"/>
                <a:solidFill>
                  <a:schemeClr val="accent1"/>
                </a:solidFill>
                <a:effectLst>
                  <a:outerShdw blurRad="50800" dist="39000" dir="5460000" algn="tl">
                    <a:srgbClr val="000000">
                      <a:alpha val="38000"/>
                    </a:srgbClr>
                  </a:outerShdw>
                </a:effectLst>
              </a:rPr>
              <a:t>Reading Strand</a:t>
            </a:r>
            <a:r>
              <a:rPr lang="en-US" sz="3200" b="1" dirty="0" smtClean="0">
                <a:ln w="11430"/>
                <a:solidFill>
                  <a:schemeClr val="accent1"/>
                </a:solidFill>
                <a:effectLst>
                  <a:outerShdw blurRad="50800" dist="39000" dir="5460000" algn="tl">
                    <a:srgbClr val="000000">
                      <a:alpha val="38000"/>
                    </a:srgbClr>
                  </a:outerShdw>
                </a:effectLst>
              </a:rPr>
              <a:t>   </a:t>
            </a:r>
            <a:r>
              <a:rPr lang="en-US" sz="3200" b="1" u="sng" dirty="0" smtClean="0">
                <a:ln w="11430"/>
                <a:solidFill>
                  <a:schemeClr val="accent3"/>
                </a:solidFill>
                <a:effectLst>
                  <a:outerShdw blurRad="50800" dist="39000" dir="5460000" algn="tl">
                    <a:srgbClr val="000000">
                      <a:alpha val="38000"/>
                    </a:srgbClr>
                  </a:outerShdw>
                </a:effectLst>
              </a:rPr>
              <a:t>Grade Level</a:t>
            </a:r>
            <a:r>
              <a:rPr lang="en-US" sz="3200" b="1" dirty="0" smtClean="0">
                <a:ln w="11430"/>
                <a:solidFill>
                  <a:schemeClr val="accent3"/>
                </a:solidFill>
                <a:effectLst>
                  <a:outerShdw blurRad="50800" dist="39000" dir="5460000" algn="tl">
                    <a:srgbClr val="000000">
                      <a:alpha val="38000"/>
                    </a:srgbClr>
                  </a:outerShdw>
                </a:effectLst>
              </a:rPr>
              <a:t>    </a:t>
            </a:r>
            <a:r>
              <a:rPr lang="en-US" sz="3200" b="1" u="sng" dirty="0" smtClean="0">
                <a:ln w="11430"/>
                <a:solidFill>
                  <a:schemeClr val="accent2"/>
                </a:solidFill>
                <a:effectLst>
                  <a:outerShdw blurRad="50800" dist="39000" dir="5460000" algn="tl">
                    <a:srgbClr val="000000">
                      <a:alpha val="38000"/>
                    </a:srgbClr>
                  </a:outerShdw>
                </a:effectLst>
              </a:rPr>
              <a:t>Standard </a:t>
            </a:r>
            <a:endParaRPr lang="en-US" sz="3200" b="1" u="sng" dirty="0">
              <a:ln w="11430"/>
              <a:solidFill>
                <a:schemeClr val="accent2"/>
              </a:solidFill>
              <a:effectLst>
                <a:outerShdw blurRad="50800" dist="39000" dir="5460000" algn="tl">
                  <a:srgbClr val="000000">
                    <a:alpha val="38000"/>
                  </a:srgbClr>
                </a:outerShdw>
              </a:effectLst>
            </a:endParaRPr>
          </a:p>
        </p:txBody>
      </p:sp>
      <p:sp>
        <p:nvSpPr>
          <p:cNvPr id="7" name="Footer Placeholder 6"/>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
        <p:nvSpPr>
          <p:cNvPr id="86017" name="AutoShape 1"/>
          <p:cNvSpPr>
            <a:spLocks noChangeArrowheads="1"/>
          </p:cNvSpPr>
          <p:nvPr/>
        </p:nvSpPr>
        <p:spPr bwMode="auto">
          <a:xfrm>
            <a:off x="304800" y="3429000"/>
            <a:ext cx="3206750" cy="990600"/>
          </a:xfrm>
          <a:prstGeom prst="roundRect">
            <a:avLst>
              <a:gd name="adj" fmla="val 16667"/>
            </a:avLst>
          </a:prstGeom>
          <a:solidFill>
            <a:schemeClr val="accent1">
              <a:lumMod val="40000"/>
              <a:lumOff val="60000"/>
            </a:schemeClr>
          </a:solidFill>
          <a:ln w="9525">
            <a:solidFill>
              <a:srgbClr val="000000"/>
            </a:solidFill>
            <a:round/>
            <a:headEnd/>
            <a:tailEnd/>
          </a:ln>
          <a:effectLst>
            <a:outerShdw blurRad="50800" dist="38100" dir="5400000" algn="t" rotWithShape="0">
              <a:prstClr val="black">
                <a:alpha val="40000"/>
              </a:prstClr>
            </a:outerShdw>
            <a:reflection blurRad="6350" stA="50000" endA="300" endPos="55000" dir="5400000" sy="-100000" algn="bl" rotWithShape="0"/>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b="1" dirty="0" smtClean="0">
                <a:latin typeface="Calibri" pitchFamily="34" charset="0"/>
                <a:ea typeface="Calibri" pitchFamily="34" charset="0"/>
                <a:cs typeface="Times New Roman" pitchFamily="18" charset="0"/>
              </a:rPr>
              <a:t>READING LITERATURE</a:t>
            </a:r>
            <a:endPar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first section of the code represents   one of the strands, in this case, Reading Literature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018" name="AutoShape 2"/>
          <p:cNvSpPr>
            <a:spLocks noChangeArrowheads="1"/>
          </p:cNvSpPr>
          <p:nvPr/>
        </p:nvSpPr>
        <p:spPr bwMode="auto">
          <a:xfrm>
            <a:off x="3200400" y="4114800"/>
            <a:ext cx="3352800" cy="1219200"/>
          </a:xfrm>
          <a:prstGeom prst="roundRect">
            <a:avLst>
              <a:gd name="adj" fmla="val 16667"/>
            </a:avLst>
          </a:prstGeom>
          <a:solidFill>
            <a:schemeClr val="accent3">
              <a:lumMod val="40000"/>
              <a:lumOff val="60000"/>
            </a:schemeClr>
          </a:solidFill>
          <a:ln w="19050">
            <a:solidFill>
              <a:srgbClr val="000000"/>
            </a:solidFill>
            <a:round/>
            <a:headEnd/>
            <a:tailEnd/>
          </a:ln>
          <a:effectLst>
            <a:outerShdw blurRad="50800" dist="38100" dir="5400000" algn="t" rotWithShape="0">
              <a:prstClr val="black">
                <a:alpha val="40000"/>
              </a:prstClr>
            </a:outerShdw>
            <a:reflection blurRad="6350" stA="50000" endA="300" endPos="55000" dir="5400000" sy="-100000" algn="bl" rotWithShape="0"/>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b="1" dirty="0" smtClean="0">
                <a:latin typeface="Calibri" pitchFamily="34" charset="0"/>
                <a:ea typeface="Calibri" pitchFamily="34" charset="0"/>
                <a:cs typeface="Times New Roman" pitchFamily="18" charset="0"/>
              </a:rPr>
              <a:t>GRADE 6</a:t>
            </a:r>
            <a:endPar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This section represents the grade level for the standard, in this case, grade six</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019" name="AutoShape 3"/>
          <p:cNvSpPr>
            <a:spLocks noChangeArrowheads="1"/>
          </p:cNvSpPr>
          <p:nvPr/>
        </p:nvSpPr>
        <p:spPr bwMode="auto">
          <a:xfrm>
            <a:off x="5410200" y="5029200"/>
            <a:ext cx="3733800" cy="1143000"/>
          </a:xfrm>
          <a:prstGeom prst="roundRect">
            <a:avLst>
              <a:gd name="adj" fmla="val 16667"/>
            </a:avLst>
          </a:prstGeom>
          <a:solidFill>
            <a:schemeClr val="accent2">
              <a:lumMod val="40000"/>
              <a:lumOff val="60000"/>
            </a:schemeClr>
          </a:solidFill>
          <a:ln w="19050">
            <a:solidFill>
              <a:srgbClr val="000000"/>
            </a:solidFill>
            <a:round/>
            <a:headEnd/>
            <a:tailEnd/>
          </a:ln>
          <a:effectLst>
            <a:outerShdw blurRad="50800" dist="38100" dir="5400000" algn="t" rotWithShape="0">
              <a:prstClr val="black">
                <a:alpha val="40000"/>
              </a:prstClr>
            </a:outerShdw>
            <a:reflection blurRad="6350" stA="50000" endA="300" endPos="90000" dir="5400000" sy="-100000" algn="bl" rotWithShape="0"/>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b="1" dirty="0" smtClean="0">
                <a:latin typeface="Calibri" pitchFamily="34" charset="0"/>
                <a:ea typeface="Calibri" pitchFamily="34" charset="0"/>
                <a:cs typeface="Times New Roman" pitchFamily="18" charset="0"/>
              </a:rPr>
              <a:t>STANDARD 2</a:t>
            </a:r>
            <a:endParaRPr lang="en-US" sz="1400"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third section represents </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number for the standard itself, in this case, standard 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0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6024" name="Rectangle 8"/>
          <p:cNvSpPr>
            <a:spLocks noChangeArrowheads="1"/>
          </p:cNvSpPr>
          <p:nvPr/>
        </p:nvSpPr>
        <p:spPr bwMode="auto">
          <a:xfrm>
            <a:off x="762000" y="1066800"/>
            <a:ext cx="6858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6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itchFamily="34" charset="0"/>
                <a:ea typeface="Calibri" pitchFamily="34" charset="0"/>
                <a:cs typeface="Times New Roman" pitchFamily="18" charset="0"/>
              </a:rPr>
              <a:t>  </a:t>
            </a:r>
            <a:r>
              <a:rPr kumimoji="0" lang="en-US" sz="8000" b="1" i="0" u="none" strike="noStrike" normalizeH="0" baseline="0" dirty="0" smtClean="0">
                <a:ln w="11430"/>
                <a:solidFill>
                  <a:schemeClr val="accent1"/>
                </a:solidFill>
                <a:effectLst>
                  <a:outerShdw blurRad="50800" dist="39000" dir="5460000" algn="tl">
                    <a:srgbClr val="000000">
                      <a:alpha val="38000"/>
                    </a:srgbClr>
                  </a:outerShdw>
                </a:effectLst>
                <a:latin typeface="Calibri" pitchFamily="34" charset="0"/>
                <a:ea typeface="Calibri" pitchFamily="34" charset="0"/>
                <a:cs typeface="Times New Roman" pitchFamily="18" charset="0"/>
              </a:rPr>
              <a:t>RL.</a:t>
            </a:r>
            <a:r>
              <a:rPr kumimoji="0" lang="en-US" sz="8000" b="1" i="0" u="none" strike="noStrike" normalizeH="0" baseline="0" dirty="0" smtClean="0">
                <a:ln w="11430"/>
                <a:solidFill>
                  <a:schemeClr val="accent3"/>
                </a:solidFill>
                <a:effectLst>
                  <a:outerShdw blurRad="50800" dist="39000" dir="5460000" algn="tl">
                    <a:srgbClr val="000000">
                      <a:alpha val="38000"/>
                    </a:srgbClr>
                  </a:outerShdw>
                </a:effectLst>
                <a:latin typeface="Calibri" pitchFamily="34" charset="0"/>
                <a:ea typeface="Calibri" pitchFamily="34" charset="0"/>
                <a:cs typeface="Times New Roman" pitchFamily="18" charset="0"/>
              </a:rPr>
              <a:t>6.</a:t>
            </a:r>
            <a:r>
              <a:rPr kumimoji="0" lang="en-US" sz="8000" b="1" i="0" u="none" strike="noStrike" normalizeH="0" baseline="0" dirty="0" smtClean="0">
                <a:ln w="11430"/>
                <a:solidFill>
                  <a:schemeClr val="accent2"/>
                </a:solidFill>
                <a:effectLst>
                  <a:outerShdw blurRad="50800" dist="39000" dir="5460000" algn="tl">
                    <a:srgbClr val="000000">
                      <a:alpha val="38000"/>
                    </a:srgbClr>
                  </a:outerShdw>
                </a:effectLst>
                <a:latin typeface="Calibri" pitchFamily="34" charset="0"/>
                <a:ea typeface="Calibri" pitchFamily="34" charset="0"/>
                <a:cs typeface="Times New Roman" pitchFamily="18" charset="0"/>
              </a:rPr>
              <a:t>2</a:t>
            </a:r>
            <a:endParaRPr kumimoji="0" lang="en-US" sz="8000" b="1" i="0" u="none" strike="noStrike" normalizeH="0" baseline="0" dirty="0" smtClean="0">
              <a:ln w="11430"/>
              <a:solidFill>
                <a:schemeClr val="accent2"/>
              </a:solidFill>
              <a:effectLst>
                <a:outerShdw blurRad="50800" dist="39000" dir="5460000" algn="tl">
                  <a:srgbClr val="000000">
                    <a:alpha val="38000"/>
                  </a:srgbClr>
                </a:outerShdw>
              </a:effectLst>
              <a:latin typeface="Arial" pitchFamily="34" charset="0"/>
              <a:cs typeface="Arial" pitchFamily="34" charset="0"/>
            </a:endParaRPr>
          </a:p>
        </p:txBody>
      </p:sp>
      <p:cxnSp>
        <p:nvCxnSpPr>
          <p:cNvPr id="22" name="Straight Arrow Connector 21"/>
          <p:cNvCxnSpPr/>
          <p:nvPr/>
        </p:nvCxnSpPr>
        <p:spPr>
          <a:xfrm>
            <a:off x="5029200" y="3276600"/>
            <a:ext cx="0" cy="762000"/>
          </a:xfrm>
          <a:prstGeom prst="straightConnector1">
            <a:avLst/>
          </a:prstGeom>
          <a:ln w="50800">
            <a:solidFill>
              <a:schemeClr val="accent3"/>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543800" y="3200400"/>
            <a:ext cx="0" cy="1752600"/>
          </a:xfrm>
          <a:prstGeom prst="straightConnector1">
            <a:avLst/>
          </a:prstGeom>
          <a:ln w="50800" cmpd="thickThin">
            <a:solidFill>
              <a:schemeClr val="accent2"/>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447800" y="838200"/>
            <a:ext cx="6858000" cy="523220"/>
          </a:xfrm>
          <a:prstGeom prst="rect">
            <a:avLst/>
          </a:prstGeom>
          <a:noFill/>
        </p:spPr>
        <p:txBody>
          <a:bodyPr wrap="square" rtlCol="0">
            <a:spAutoFit/>
          </a:bodyPr>
          <a:lstStyle/>
          <a:p>
            <a:r>
              <a:rPr lang="en-US" sz="2800" dirty="0" smtClean="0"/>
              <a:t>There are </a:t>
            </a:r>
            <a:r>
              <a:rPr lang="en-US" sz="2800" b="1" dirty="0" smtClean="0"/>
              <a:t>3 parts </a:t>
            </a:r>
            <a:r>
              <a:rPr lang="en-US" sz="2800" dirty="0" smtClean="0"/>
              <a:t>to each coded standard</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pic>
        <p:nvPicPr>
          <p:cNvPr id="1026" name="Picture 2"/>
          <p:cNvPicPr>
            <a:picLocks noChangeAspect="1" noChangeArrowheads="1"/>
          </p:cNvPicPr>
          <p:nvPr/>
        </p:nvPicPr>
        <p:blipFill>
          <a:blip r:embed="rId4" cstate="print"/>
          <a:srcRect l="22255" t="25000" r="22694" b="7292"/>
          <a:stretch>
            <a:fillRect/>
          </a:stretch>
        </p:blipFill>
        <p:spPr bwMode="auto">
          <a:xfrm>
            <a:off x="0" y="762000"/>
            <a:ext cx="9144000" cy="57912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pic>
        <p:nvPicPr>
          <p:cNvPr id="2050" name="Picture 2"/>
          <p:cNvPicPr>
            <a:picLocks noChangeAspect="1" noChangeArrowheads="1"/>
          </p:cNvPicPr>
          <p:nvPr/>
        </p:nvPicPr>
        <p:blipFill>
          <a:blip r:embed="rId2" cstate="print"/>
          <a:srcRect l="22255" t="19792" r="22694" b="10417"/>
          <a:stretch>
            <a:fillRect/>
          </a:stretch>
        </p:blipFill>
        <p:spPr bwMode="auto">
          <a:xfrm>
            <a:off x="0" y="685800"/>
            <a:ext cx="9144000" cy="5791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College and Career Ready Students</a:t>
            </a:r>
            <a:r>
              <a:rPr lang="en-US" sz="4000" dirty="0" smtClean="0"/>
              <a:t/>
            </a:r>
            <a:br>
              <a:rPr lang="en-US" sz="4000" dirty="0" smtClean="0"/>
            </a:br>
            <a:endParaRPr lang="en-US" sz="4000" dirty="0"/>
          </a:p>
        </p:txBody>
      </p:sp>
      <p:sp>
        <p:nvSpPr>
          <p:cNvPr id="3" name="Content Placeholder 2"/>
          <p:cNvSpPr>
            <a:spLocks noGrp="1"/>
          </p:cNvSpPr>
          <p:nvPr>
            <p:ph idx="1"/>
          </p:nvPr>
        </p:nvSpPr>
        <p:spPr/>
        <p:txBody>
          <a:bodyPr>
            <a:normAutofit fontScale="92500" lnSpcReduction="20000"/>
          </a:bodyPr>
          <a:lstStyle/>
          <a:p>
            <a:r>
              <a:rPr lang="en-US" dirty="0" smtClean="0"/>
              <a:t>Establish independence</a:t>
            </a:r>
          </a:p>
          <a:p>
            <a:r>
              <a:rPr lang="en-US" dirty="0" smtClean="0"/>
              <a:t>Acquire a strong content knowledge base</a:t>
            </a:r>
          </a:p>
          <a:p>
            <a:r>
              <a:rPr lang="en-US" dirty="0" smtClean="0"/>
              <a:t>Adapt communication to audience, task, purpose or discipline</a:t>
            </a:r>
          </a:p>
          <a:p>
            <a:r>
              <a:rPr lang="en-US" dirty="0" smtClean="0"/>
              <a:t>Comprehend, critique and question</a:t>
            </a:r>
          </a:p>
          <a:p>
            <a:r>
              <a:rPr lang="en-US" dirty="0" smtClean="0"/>
              <a:t>Cite and evaluate evidence</a:t>
            </a:r>
          </a:p>
          <a:p>
            <a:r>
              <a:rPr lang="en-US" dirty="0" smtClean="0"/>
              <a:t>Use technology and digital media thoughtfully</a:t>
            </a:r>
          </a:p>
          <a:p>
            <a:r>
              <a:rPr lang="en-US" dirty="0" smtClean="0"/>
              <a:t>Understand other perspectives and cultures</a:t>
            </a:r>
          </a:p>
          <a:p>
            <a:pPr algn="r">
              <a:buNone/>
            </a:pPr>
            <a:r>
              <a:rPr lang="en-US" sz="1600" dirty="0" smtClean="0"/>
              <a:t>National Governors Association/Chief State School Officers (2010)</a:t>
            </a:r>
          </a:p>
          <a:p>
            <a:endParaRPr lang="en-US" dirty="0" smtClean="0"/>
          </a:p>
          <a:p>
            <a:pPr algn="r"/>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pic>
        <p:nvPicPr>
          <p:cNvPr id="3074" name="Picture 2"/>
          <p:cNvPicPr>
            <a:picLocks noChangeAspect="1" noChangeArrowheads="1"/>
          </p:cNvPicPr>
          <p:nvPr/>
        </p:nvPicPr>
        <p:blipFill>
          <a:blip r:embed="rId2" cstate="print"/>
          <a:srcRect l="20498" t="21875" r="22108" b="7291"/>
          <a:stretch>
            <a:fillRect/>
          </a:stretch>
        </p:blipFill>
        <p:spPr bwMode="auto">
          <a:xfrm>
            <a:off x="0" y="685800"/>
            <a:ext cx="9144000" cy="5867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752600"/>
            <a:ext cx="7696200" cy="4541837"/>
          </a:xfrm>
        </p:spPr>
        <p:txBody>
          <a:bodyPr>
            <a:normAutofit/>
          </a:bodyPr>
          <a:lstStyle/>
          <a:p>
            <a:pPr>
              <a:buNone/>
            </a:pPr>
            <a:r>
              <a:rPr lang="en-US" sz="2800" dirty="0" smtClean="0">
                <a:hlinkClick r:id="rId2"/>
              </a:rPr>
              <a:t>www.writingfix.com</a:t>
            </a:r>
            <a:endParaRPr lang="en-US" sz="2800" dirty="0" smtClean="0"/>
          </a:p>
          <a:p>
            <a:pPr>
              <a:buNone/>
            </a:pPr>
            <a:r>
              <a:rPr lang="en-US" sz="2800" dirty="0" smtClean="0"/>
              <a:t>This site includes 6 Traits of Writing, writing prompts, sample lessons, anchor text suggestions, and interactive components.</a:t>
            </a:r>
          </a:p>
          <a:p>
            <a:pPr>
              <a:buNone/>
            </a:pPr>
            <a:r>
              <a:rPr lang="en-US" sz="2800" u="sng" dirty="0" smtClean="0">
                <a:hlinkClick r:id="rId3"/>
              </a:rPr>
              <a:t>http://www.literacyleader.com/</a:t>
            </a:r>
            <a:endParaRPr lang="en-US" sz="2800" u="sng" dirty="0" smtClean="0"/>
          </a:p>
          <a:p>
            <a:pPr>
              <a:buNone/>
            </a:pPr>
            <a:r>
              <a:rPr lang="en-US" sz="2800" dirty="0" smtClean="0"/>
              <a:t>Teachers and learners will find resources and can share best practices for teaching students to effectively read, write, listen, speak, and think</a:t>
            </a:r>
            <a:r>
              <a:rPr lang="en-US" sz="2400" dirty="0" smtClean="0"/>
              <a:t>.</a:t>
            </a:r>
          </a:p>
        </p:txBody>
      </p:sp>
      <p:sp>
        <p:nvSpPr>
          <p:cNvPr id="3" name="Title 2"/>
          <p:cNvSpPr>
            <a:spLocks noGrp="1"/>
          </p:cNvSpPr>
          <p:nvPr>
            <p:ph type="title"/>
          </p:nvPr>
        </p:nvSpPr>
        <p:spPr>
          <a:xfrm>
            <a:off x="457200" y="838200"/>
            <a:ext cx="8229600" cy="838200"/>
          </a:xfrm>
        </p:spPr>
        <p:txBody>
          <a:bodyPr/>
          <a:lstStyle/>
          <a:p>
            <a:r>
              <a:rPr lang="en-US" dirty="0" smtClean="0">
                <a:solidFill>
                  <a:schemeClr val="tx1"/>
                </a:solidFill>
              </a:rPr>
              <a:t>Resources</a:t>
            </a:r>
            <a:endParaRPr lang="en-US" dirty="0">
              <a:solidFill>
                <a:schemeClr val="tx2"/>
              </a:solidFill>
              <a:latin typeface="Elephant" pitchFamily="18"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200" dirty="0" smtClean="0">
                <a:hlinkClick r:id="rId2"/>
              </a:rPr>
              <a:t>http://www.superteacherworksheets.com/full-ela.html </a:t>
            </a:r>
            <a:endParaRPr lang="en-US" sz="2200" dirty="0" smtClean="0"/>
          </a:p>
          <a:p>
            <a:pPr>
              <a:buNone/>
            </a:pPr>
            <a:r>
              <a:rPr lang="en-US" sz="2200" dirty="0" smtClean="0"/>
              <a:t>This site includes sample reading texts and printable poems for different grade levels along with practice sheets for grammar.</a:t>
            </a:r>
          </a:p>
          <a:p>
            <a:pPr>
              <a:buNone/>
            </a:pPr>
            <a:r>
              <a:rPr lang="en-US" sz="2200" dirty="0" smtClean="0">
                <a:hlinkClick r:id="rId3"/>
              </a:rPr>
              <a:t>http://betterlesson.com/ </a:t>
            </a:r>
            <a:endParaRPr lang="en-US" sz="2200" dirty="0" smtClean="0"/>
          </a:p>
          <a:p>
            <a:pPr>
              <a:buNone/>
            </a:pPr>
            <a:r>
              <a:rPr lang="en-US" sz="2200" dirty="0" smtClean="0"/>
              <a:t>This site has cross curricular lesson plans for free. Registration is required to access parts of the site.</a:t>
            </a:r>
          </a:p>
          <a:p>
            <a:pPr>
              <a:buNone/>
            </a:pPr>
            <a:r>
              <a:rPr lang="en-US" sz="2200" dirty="0" smtClean="0">
                <a:hlinkClick r:id="rId4"/>
              </a:rPr>
              <a:t>http://www.learner.org/jnorth/tm/InstrucStrats_40Best.html </a:t>
            </a:r>
            <a:endParaRPr lang="en-US" sz="2200" dirty="0" smtClean="0"/>
          </a:p>
          <a:p>
            <a:pPr>
              <a:buNone/>
            </a:pPr>
            <a:r>
              <a:rPr lang="en-US" sz="2200" dirty="0" smtClean="0"/>
              <a:t>Journey North’s lessons and activities provide teachers with  resources engaging students in real-world investigations and incorporating content area reading strategies.</a:t>
            </a:r>
          </a:p>
        </p:txBody>
      </p:sp>
      <p:sp>
        <p:nvSpPr>
          <p:cNvPr id="3" name="Title 2"/>
          <p:cNvSpPr>
            <a:spLocks noGrp="1"/>
          </p:cNvSpPr>
          <p:nvPr>
            <p:ph type="title"/>
          </p:nvPr>
        </p:nvSpPr>
        <p:spPr/>
        <p:txBody>
          <a:bodyPr/>
          <a:lstStyle/>
          <a:p>
            <a:r>
              <a:rPr lang="en-US" dirty="0" smtClean="0">
                <a:solidFill>
                  <a:schemeClr val="tx1"/>
                </a:solidFill>
              </a:rPr>
              <a:t>Resources</a:t>
            </a:r>
            <a:endParaRPr lang="en-US" dirty="0">
              <a:solidFill>
                <a:schemeClr val="tx1"/>
              </a:solidFill>
            </a:endParaRPr>
          </a:p>
        </p:txBody>
      </p:sp>
      <p:sp>
        <p:nvSpPr>
          <p:cNvPr id="4" name="Footer Placeholder 3"/>
          <p:cNvSpPr>
            <a:spLocks noGrp="1"/>
          </p:cNvSpPr>
          <p:nvPr>
            <p:ph type="ftr" sz="quarter" idx="11"/>
          </p:nvPr>
        </p:nvSpPr>
        <p:spPr/>
        <p:txBody>
          <a:bodyPr/>
          <a:lstStyle/>
          <a:p>
            <a:pPr>
              <a:defRPr/>
            </a:pPr>
            <a:r>
              <a:rPr lang="en-US" dirty="0" smtClean="0"/>
              <a:t>Content contained is licensed under a Creative Commons Attribution-</a:t>
            </a:r>
            <a:r>
              <a:rPr lang="en-US" dirty="0" err="1" smtClean="0"/>
              <a:t>ShareAlike</a:t>
            </a:r>
            <a:r>
              <a:rPr lang="en-US" dirty="0" smtClean="0"/>
              <a:t> 3.0 </a:t>
            </a:r>
            <a:r>
              <a:rPr lang="en-US" dirty="0" err="1" smtClean="0"/>
              <a:t>Unported</a:t>
            </a:r>
            <a:r>
              <a:rPr lang="en-US" dirty="0" smtClean="0"/>
              <a:t> License</a:t>
            </a:r>
          </a:p>
          <a:p>
            <a:pPr>
              <a:defRPr/>
            </a:pPr>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800" dirty="0" smtClean="0">
                <a:hlinkClick r:id="rId3"/>
              </a:rPr>
              <a:t>http://freeology.com/graphicorgs/page/12/</a:t>
            </a:r>
            <a:endParaRPr lang="en-US" sz="2800" dirty="0" smtClean="0"/>
          </a:p>
          <a:p>
            <a:pPr>
              <a:buNone/>
            </a:pPr>
            <a:r>
              <a:rPr lang="en-US" sz="2800" dirty="0" smtClean="0"/>
              <a:t>Nearly 100 free, printable graphic organizers for a wide variety of topics can be accessed.</a:t>
            </a:r>
          </a:p>
          <a:p>
            <a:pPr>
              <a:buNone/>
            </a:pPr>
            <a:r>
              <a:rPr lang="en-US" sz="2800" dirty="0" smtClean="0">
                <a:hlinkClick r:id="rId4"/>
              </a:rPr>
              <a:t>http://www.washingtonco.k12.nc.us/siteimages/images/uploads/Graphic%20Organizers%20for%20Reading.pdf</a:t>
            </a:r>
            <a:r>
              <a:rPr lang="en-US" sz="2800" dirty="0" smtClean="0"/>
              <a:t> </a:t>
            </a:r>
            <a:r>
              <a:rPr lang="en-US" sz="2800" dirty="0" smtClean="0">
                <a:solidFill>
                  <a:srgbClr val="FF0000"/>
                </a:solidFill>
              </a:rPr>
              <a:t>*</a:t>
            </a:r>
            <a:endParaRPr lang="en-US" sz="2800" dirty="0" smtClean="0"/>
          </a:p>
          <a:p>
            <a:pPr>
              <a:buNone/>
            </a:pPr>
            <a:r>
              <a:rPr lang="en-US" sz="2800" dirty="0" smtClean="0">
                <a:ea typeface="Times New Roman"/>
                <a:cs typeface="Times New Roman"/>
              </a:rPr>
              <a:t>Graphic organizers can be accessed that connect to specific reading skills with a focus on informational strategies in upper elementary and middle school.</a:t>
            </a:r>
            <a:endParaRPr lang="en-US" sz="2800" dirty="0" smtClean="0"/>
          </a:p>
          <a:p>
            <a:endParaRPr lang="en-US" sz="2000" dirty="0"/>
          </a:p>
        </p:txBody>
      </p:sp>
      <p:sp>
        <p:nvSpPr>
          <p:cNvPr id="3" name="Title 2"/>
          <p:cNvSpPr>
            <a:spLocks noGrp="1"/>
          </p:cNvSpPr>
          <p:nvPr>
            <p:ph type="title"/>
          </p:nvPr>
        </p:nvSpPr>
        <p:spPr>
          <a:xfrm>
            <a:off x="457200" y="381000"/>
            <a:ext cx="8229600" cy="1143000"/>
          </a:xfrm>
        </p:spPr>
        <p:txBody>
          <a:bodyPr/>
          <a:lstStyle/>
          <a:p>
            <a:r>
              <a:rPr lang="en-US" dirty="0" smtClean="0">
                <a:solidFill>
                  <a:schemeClr val="tx1"/>
                </a:solidFill>
              </a:rPr>
              <a:t>Resources</a:t>
            </a:r>
            <a:endParaRPr lang="en-US" dirty="0"/>
          </a:p>
        </p:txBody>
      </p:sp>
      <p:sp>
        <p:nvSpPr>
          <p:cNvPr id="4" name="Footer Placeholder 3"/>
          <p:cNvSpPr>
            <a:spLocks noGrp="1"/>
          </p:cNvSpPr>
          <p:nvPr>
            <p:ph type="ftr" sz="quarter" idx="11"/>
          </p:nvPr>
        </p:nvSpPr>
        <p:spPr/>
        <p:txBody>
          <a:bodyPr/>
          <a:lstStyle/>
          <a:p>
            <a:pPr>
              <a:defRPr/>
            </a:pPr>
            <a:r>
              <a:rPr lang="en-US" dirty="0" smtClean="0"/>
              <a:t>Content contained is licensed under a Creative Commons Attribution-</a:t>
            </a:r>
            <a:r>
              <a:rPr lang="en-US" dirty="0" err="1" smtClean="0"/>
              <a:t>ShareAlike</a:t>
            </a:r>
            <a:r>
              <a:rPr lang="en-US" dirty="0" smtClean="0"/>
              <a:t> 3.0 </a:t>
            </a:r>
            <a:r>
              <a:rPr lang="en-US" dirty="0" err="1" smtClean="0"/>
              <a:t>Unported</a:t>
            </a:r>
            <a:r>
              <a:rPr lang="en-US" dirty="0" smtClean="0"/>
              <a:t> License</a:t>
            </a:r>
          </a:p>
          <a:p>
            <a:pPr>
              <a:defRPr/>
            </a:pP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pPr>
              <a:defRPr/>
            </a:pPr>
            <a:r>
              <a:rPr lang="en-US" dirty="0" smtClean="0"/>
              <a:t>Content contained is licensed under a Creative Commons Attribution-</a:t>
            </a:r>
            <a:r>
              <a:rPr lang="en-US" dirty="0" err="1" smtClean="0"/>
              <a:t>ShareAlike</a:t>
            </a:r>
            <a:r>
              <a:rPr lang="en-US" dirty="0" smtClean="0"/>
              <a:t> 3.0 </a:t>
            </a:r>
            <a:r>
              <a:rPr lang="en-US" dirty="0" err="1" smtClean="0"/>
              <a:t>Unported</a:t>
            </a:r>
            <a:r>
              <a:rPr lang="en-US" dirty="0" smtClean="0"/>
              <a:t> License</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057400" y="0"/>
            <a:ext cx="12192000" cy="7620000"/>
          </a:xfrm>
          <a:prstGeom prst="rect">
            <a:avLst/>
          </a:prstGeom>
          <a:noFill/>
          <a:ln w="9525">
            <a:noFill/>
            <a:miter lim="800000"/>
            <a:headEnd/>
            <a:tailEnd/>
          </a:ln>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pic>
        <p:nvPicPr>
          <p:cNvPr id="2050" name="Picture 2"/>
          <p:cNvPicPr>
            <a:picLocks noChangeAspect="1" noChangeArrowheads="1"/>
          </p:cNvPicPr>
          <p:nvPr/>
        </p:nvPicPr>
        <p:blipFill>
          <a:blip r:embed="rId3" cstate="print"/>
          <a:srcRect/>
          <a:stretch>
            <a:fillRect/>
          </a:stretch>
        </p:blipFill>
        <p:spPr bwMode="auto">
          <a:xfrm>
            <a:off x="-2362200" y="0"/>
            <a:ext cx="12192000" cy="7620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pPr>
              <a:buNone/>
            </a:pPr>
            <a:r>
              <a:rPr lang="en-US" sz="2400" dirty="0" smtClean="0">
                <a:hlinkClick r:id="rId2"/>
              </a:rPr>
              <a:t>http://www.curriculum21.com/clearinghouse</a:t>
            </a:r>
            <a:endParaRPr lang="en-US" sz="2400" dirty="0" smtClean="0"/>
          </a:p>
          <a:p>
            <a:pPr>
              <a:buNone/>
            </a:pPr>
            <a:r>
              <a:rPr lang="en-US" sz="2400" dirty="0" smtClean="0"/>
              <a:t>Curriculum 21 provides a clearinghouse of resources for  educators  including curriculum mapping templates.</a:t>
            </a:r>
          </a:p>
          <a:p>
            <a:pPr>
              <a:buNone/>
            </a:pPr>
            <a:r>
              <a:rPr lang="en-US" sz="2400" dirty="0" smtClean="0">
                <a:hlinkClick r:id="rId3"/>
              </a:rPr>
              <a:t>http://edsitement.neh.gov/lesson-plans</a:t>
            </a:r>
            <a:endParaRPr lang="en-US" sz="2400" dirty="0" smtClean="0"/>
          </a:p>
          <a:p>
            <a:pPr>
              <a:buNone/>
            </a:pPr>
            <a:r>
              <a:rPr lang="en-US" sz="2400" dirty="0" err="1" smtClean="0"/>
              <a:t>EDSITEment</a:t>
            </a:r>
            <a:r>
              <a:rPr lang="en-US" sz="2400" dirty="0" smtClean="0"/>
              <a:t> is a  member of the </a:t>
            </a:r>
            <a:r>
              <a:rPr lang="en-US" sz="2400" dirty="0" err="1" smtClean="0"/>
              <a:t>Thinkfinity</a:t>
            </a:r>
            <a:r>
              <a:rPr lang="en-US" sz="2400" dirty="0" smtClean="0"/>
              <a:t> Consortium   offering a library of free lesson plans in humanities.</a:t>
            </a:r>
            <a:endParaRPr lang="en-US" sz="2400" dirty="0"/>
          </a:p>
        </p:txBody>
      </p:sp>
      <p:sp>
        <p:nvSpPr>
          <p:cNvPr id="4" name="Footer Placeholder 3"/>
          <p:cNvSpPr>
            <a:spLocks noGrp="1"/>
          </p:cNvSpPr>
          <p:nvPr>
            <p:ph type="ftr" sz="quarter" idx="11"/>
          </p:nvPr>
        </p:nvSpPr>
        <p:spPr/>
        <p:txBody>
          <a:bodyPr/>
          <a:lstStyle/>
          <a:p>
            <a:pPr>
              <a:defRPr/>
            </a:pPr>
            <a:r>
              <a:rPr lang="en-US" dirty="0" smtClean="0"/>
              <a:t>Content contained is licensed under a Creative Commons Attribution-</a:t>
            </a:r>
            <a:r>
              <a:rPr lang="en-US" dirty="0" err="1" smtClean="0"/>
              <a:t>ShareAlike</a:t>
            </a:r>
            <a:r>
              <a:rPr lang="en-US" dirty="0" smtClean="0"/>
              <a:t> 3.0 </a:t>
            </a:r>
            <a:r>
              <a:rPr lang="en-US" dirty="0" err="1" smtClean="0"/>
              <a:t>Unported</a:t>
            </a:r>
            <a:r>
              <a:rPr lang="en-US" dirty="0" smtClean="0"/>
              <a:t> License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pPr>
              <a:buNone/>
            </a:pPr>
            <a:r>
              <a:rPr lang="en-US" sz="2400" dirty="0" smtClean="0">
                <a:hlinkClick r:id="rId3"/>
              </a:rPr>
              <a:t>http://www.fcrr.org</a:t>
            </a:r>
            <a:endParaRPr lang="en-US" sz="2400" dirty="0" smtClean="0"/>
          </a:p>
          <a:p>
            <a:pPr>
              <a:buNone/>
            </a:pPr>
            <a:r>
              <a:rPr lang="en-US" sz="2400" dirty="0" smtClean="0"/>
              <a:t> For a resource guide, summary table of supplemental reading programs or comprehensive reading programs view Florida Center for Reading Research.</a:t>
            </a:r>
          </a:p>
          <a:p>
            <a:pPr>
              <a:buNone/>
            </a:pPr>
            <a:r>
              <a:rPr lang="en-US" sz="2400" dirty="0" smtClean="0">
                <a:hlinkClick r:id="rId4"/>
              </a:rPr>
              <a:t>http://ies.ed.gov/ncee/wwc/</a:t>
            </a:r>
            <a:r>
              <a:rPr lang="en-US" sz="2400" dirty="0" smtClean="0"/>
              <a:t> </a:t>
            </a:r>
            <a:r>
              <a:rPr lang="en-US" sz="2400" dirty="0" smtClean="0">
                <a:solidFill>
                  <a:srgbClr val="FF0000"/>
                </a:solidFill>
              </a:rPr>
              <a:t>*</a:t>
            </a:r>
          </a:p>
          <a:p>
            <a:pPr>
              <a:buNone/>
            </a:pPr>
            <a:r>
              <a:rPr lang="en-US" sz="2400" dirty="0" smtClean="0"/>
              <a:t>The What Works Clearinghouse provides educators with information needed to make evidence-based decisions.</a:t>
            </a:r>
          </a:p>
          <a:p>
            <a:pPr>
              <a:buNone/>
            </a:pPr>
            <a:r>
              <a:rPr lang="en-US" sz="2400" dirty="0" smtClean="0">
                <a:hlinkClick r:id="rId5"/>
              </a:rPr>
              <a:t>www.readwritethink.org</a:t>
            </a:r>
            <a:endParaRPr lang="en-US" sz="2400" dirty="0" smtClean="0"/>
          </a:p>
          <a:p>
            <a:pPr>
              <a:buNone/>
            </a:pPr>
            <a:r>
              <a:rPr lang="en-US" sz="2400" dirty="0" smtClean="0"/>
              <a:t>Read, write, think has literacy lesson plans for teachers for grades K-12.</a:t>
            </a:r>
          </a:p>
          <a:p>
            <a:endParaRPr lang="en-US" dirty="0"/>
          </a:p>
        </p:txBody>
      </p:sp>
      <p:sp>
        <p:nvSpPr>
          <p:cNvPr id="4" name="Footer Placeholder 3"/>
          <p:cNvSpPr>
            <a:spLocks noGrp="1"/>
          </p:cNvSpPr>
          <p:nvPr>
            <p:ph type="ftr" sz="quarter" idx="11"/>
          </p:nvPr>
        </p:nvSpPr>
        <p:spPr/>
        <p:txBody>
          <a:bodyPr/>
          <a:lstStyle/>
          <a:p>
            <a:r>
              <a:rPr lang="en-US" smtClean="0"/>
              <a:t>Content contained is licensed under a Creative Commons Attribution-ShareAlike 3.0 Unported License</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t>Content contained is licensed under a Creative Commons Attribution-</a:t>
            </a:r>
            <a:r>
              <a:rPr lang="en-US" dirty="0" err="1" smtClean="0"/>
              <a:t>ShareAlike</a:t>
            </a:r>
            <a:r>
              <a:rPr lang="en-US" dirty="0" smtClean="0"/>
              <a:t> 3.0 </a:t>
            </a:r>
            <a:r>
              <a:rPr lang="en-US" dirty="0" err="1" smtClean="0"/>
              <a:t>Unported</a:t>
            </a:r>
            <a:r>
              <a:rPr lang="en-US" dirty="0" smtClean="0"/>
              <a:t> License</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1371600" y="-457200"/>
            <a:ext cx="12192000" cy="7620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533400" y="1905000"/>
            <a:ext cx="8153400" cy="4343400"/>
          </a:xfrm>
        </p:spPr>
        <p:txBody>
          <a:bodyPr/>
          <a:lstStyle/>
          <a:p>
            <a:pPr>
              <a:buNone/>
            </a:pPr>
            <a:r>
              <a:rPr lang="en-US" sz="3000" dirty="0" smtClean="0">
                <a:solidFill>
                  <a:prstClr val="black"/>
                </a:solidFill>
                <a:latin typeface="Gill Sans MT"/>
                <a:hlinkClick r:id="rId3"/>
              </a:rPr>
              <a:t>www.bitstrips.com</a:t>
            </a:r>
            <a:endParaRPr lang="en-US" sz="3000" dirty="0" smtClean="0">
              <a:solidFill>
                <a:prstClr val="black"/>
              </a:solidFill>
              <a:latin typeface="Gill Sans MT"/>
            </a:endParaRPr>
          </a:p>
          <a:p>
            <a:pPr>
              <a:buNone/>
            </a:pPr>
            <a:r>
              <a:rPr lang="en-US" sz="2800" dirty="0" err="1" smtClean="0">
                <a:solidFill>
                  <a:srgbClr val="000000"/>
                </a:solidFill>
                <a:latin typeface="arial"/>
              </a:rPr>
              <a:t>Bitstrips</a:t>
            </a:r>
            <a:r>
              <a:rPr lang="en-US" sz="2800" dirty="0" smtClean="0">
                <a:solidFill>
                  <a:srgbClr val="000000"/>
                </a:solidFill>
                <a:latin typeface="arial"/>
              </a:rPr>
              <a:t> is a comic strip creator for students.</a:t>
            </a:r>
          </a:p>
          <a:p>
            <a:pPr>
              <a:buNone/>
            </a:pPr>
            <a:r>
              <a:rPr lang="en-US" sz="2800" dirty="0" smtClean="0">
                <a:hlinkClick r:id="rId4"/>
              </a:rPr>
              <a:t>http://www.ala.org/ala/mgrps/divs/yalsa/booklistsawards/booklistsbook.cfm</a:t>
            </a:r>
            <a:r>
              <a:rPr lang="en-US" sz="2800" dirty="0" smtClean="0"/>
              <a:t> </a:t>
            </a:r>
          </a:p>
          <a:p>
            <a:pPr>
              <a:buNone/>
            </a:pPr>
            <a:r>
              <a:rPr lang="en-US" sz="2800" dirty="0" smtClean="0">
                <a:solidFill>
                  <a:srgbClr val="000000"/>
                </a:solidFill>
                <a:latin typeface="arial"/>
              </a:rPr>
              <a:t>This site incorporates g</a:t>
            </a:r>
            <a:r>
              <a:rPr lang="en-US" sz="2800" dirty="0" smtClean="0"/>
              <a:t>raphic novel booklists from the American Library Association.</a:t>
            </a:r>
            <a:endParaRPr lang="en-US" sz="3000" dirty="0" smtClean="0">
              <a:solidFill>
                <a:prstClr val="black"/>
              </a:solidFill>
              <a:latin typeface="Gill Sans MT"/>
            </a:endParaRPr>
          </a:p>
          <a:p>
            <a:pPr>
              <a:buNone/>
            </a:pPr>
            <a:r>
              <a:rPr lang="en-US" sz="2800" dirty="0" smtClean="0">
                <a:hlinkClick r:id="rId5"/>
              </a:rPr>
              <a:t>www.thescriptorium.net</a:t>
            </a:r>
            <a:endParaRPr lang="en-US" sz="2800" dirty="0" smtClean="0"/>
          </a:p>
          <a:p>
            <a:pPr>
              <a:buNone/>
            </a:pPr>
            <a:r>
              <a:rPr lang="en-US" sz="2800" dirty="0" smtClean="0">
                <a:solidFill>
                  <a:srgbClr val="000000"/>
                </a:solidFill>
                <a:latin typeface="arial"/>
              </a:rPr>
              <a:t>The scriptorium is a webzine for writers.</a:t>
            </a:r>
            <a:endParaRPr lang="en-US" sz="2800" dirty="0"/>
          </a:p>
        </p:txBody>
      </p:sp>
      <p:sp>
        <p:nvSpPr>
          <p:cNvPr id="4" name="Footer Placeholder 3"/>
          <p:cNvSpPr>
            <a:spLocks noGrp="1"/>
          </p:cNvSpPr>
          <p:nvPr>
            <p:ph type="ftr" sz="quarter" idx="11"/>
          </p:nvPr>
        </p:nvSpPr>
        <p:spPr/>
        <p:txBody>
          <a:bodyPr/>
          <a:lstStyle/>
          <a:p>
            <a:pPr>
              <a:defRPr/>
            </a:pPr>
            <a:r>
              <a:rPr lang="en-US" dirty="0" smtClean="0"/>
              <a:t>Content contained is licensed under a Creative Commons Attribution-</a:t>
            </a:r>
            <a:r>
              <a:rPr lang="en-US" dirty="0" err="1" smtClean="0"/>
              <a:t>ShareAlike</a:t>
            </a:r>
            <a:r>
              <a:rPr lang="en-US" dirty="0" smtClean="0"/>
              <a:t> 3.0 </a:t>
            </a:r>
            <a:r>
              <a:rPr lang="en-US" dirty="0" err="1" smtClean="0"/>
              <a:t>Unported</a:t>
            </a:r>
            <a:r>
              <a:rPr lang="en-US" dirty="0" smtClean="0"/>
              <a:t> License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Core English Language Arts Standards K-12</a:t>
            </a:r>
            <a:endParaRPr lang="en-US" dirty="0"/>
          </a:p>
        </p:txBody>
      </p:sp>
      <p:sp>
        <p:nvSpPr>
          <p:cNvPr id="3" name="Content Placeholder 2"/>
          <p:cNvSpPr>
            <a:spLocks noGrp="1"/>
          </p:cNvSpPr>
          <p:nvPr>
            <p:ph idx="1"/>
          </p:nvPr>
        </p:nvSpPr>
        <p:spPr/>
        <p:txBody>
          <a:bodyPr>
            <a:normAutofit fontScale="92500" lnSpcReduction="10000"/>
          </a:bodyPr>
          <a:lstStyle/>
          <a:p>
            <a:pPr marL="596646" lvl="1" indent="-514350">
              <a:buFont typeface="Arial" charset="0"/>
              <a:buChar char="•"/>
            </a:pPr>
            <a:r>
              <a:rPr lang="en-US" sz="3000" dirty="0" smtClean="0"/>
              <a:t>Common Core Anchor Standards and grade level standards</a:t>
            </a:r>
          </a:p>
          <a:p>
            <a:pPr marL="596646" indent="-514350"/>
            <a:r>
              <a:rPr lang="en-US" dirty="0" smtClean="0"/>
              <a:t>Reading, writing, speaking and listening, and language are interrelated</a:t>
            </a:r>
          </a:p>
          <a:p>
            <a:pPr marL="596646" indent="-514350"/>
            <a:r>
              <a:rPr lang="en-US" dirty="0" smtClean="0"/>
              <a:t>Research and media skills are embedded</a:t>
            </a:r>
          </a:p>
          <a:p>
            <a:pPr marL="596646" indent="-514350"/>
            <a:r>
              <a:rPr lang="en-US" dirty="0" smtClean="0"/>
              <a:t>Responsibility for literacy instruction shared by English instructors and content area teachers</a:t>
            </a:r>
          </a:p>
          <a:p>
            <a:pPr marL="596646" indent="-514350" algn="r">
              <a:buNone/>
            </a:pPr>
            <a:r>
              <a:rPr lang="en-US" sz="1500" dirty="0" smtClean="0"/>
              <a:t>National Governors Association/Chief State School Officers (2010)</a:t>
            </a:r>
          </a:p>
          <a:p>
            <a:pPr marL="596646" indent="-514350"/>
            <a:endParaRPr lang="en-US" dirty="0" smtClean="0"/>
          </a:p>
          <a:p>
            <a:pPr marL="596646" indent="-514350">
              <a:buNone/>
            </a:pPr>
            <a:endParaRPr lang="en-US" sz="1200" dirty="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pPr>
              <a:buNone/>
            </a:pPr>
            <a:r>
              <a:rPr lang="en-US" sz="2800" dirty="0" smtClean="0">
                <a:hlinkClick r:id="rId2"/>
              </a:rPr>
              <a:t>www.clrn.org/fdti/</a:t>
            </a:r>
            <a:endParaRPr lang="en-US" sz="2800" dirty="0" smtClean="0"/>
          </a:p>
          <a:p>
            <a:pPr>
              <a:buNone/>
            </a:pPr>
            <a:r>
              <a:rPr lang="en-US" sz="2800" dirty="0" smtClean="0"/>
              <a:t>Digital textbooks can be accessed on this site.</a:t>
            </a:r>
          </a:p>
          <a:p>
            <a:pPr>
              <a:buNone/>
            </a:pPr>
            <a:r>
              <a:rPr lang="en-US" sz="2800" dirty="0" smtClean="0">
                <a:hlinkClick r:id="rId3"/>
              </a:rPr>
              <a:t>http://www.schooltube.com/videos</a:t>
            </a:r>
            <a:endParaRPr lang="en-US" sz="2800" dirty="0" smtClean="0"/>
          </a:p>
          <a:p>
            <a:pPr>
              <a:buNone/>
            </a:pPr>
            <a:r>
              <a:rPr lang="en-US" sz="2800" dirty="0" smtClean="0"/>
              <a:t>School Tube is a site that has royalty free music, videos and lesson plans for video production and digital storytelling.</a:t>
            </a:r>
          </a:p>
          <a:p>
            <a:pPr>
              <a:buNone/>
            </a:pPr>
            <a:r>
              <a:rPr lang="en-US" sz="2800" dirty="0" smtClean="0">
                <a:hlinkClick r:id="rId4"/>
              </a:rPr>
              <a:t>http://www.teachertube.com/</a:t>
            </a:r>
            <a:endParaRPr lang="en-US" sz="2800" dirty="0" smtClean="0"/>
          </a:p>
          <a:p>
            <a:pPr>
              <a:buNone/>
            </a:pPr>
            <a:r>
              <a:rPr lang="en-US" sz="2800" dirty="0" smtClean="0"/>
              <a:t>Teacher Tube has videos, audio clips and photos.</a:t>
            </a:r>
          </a:p>
          <a:p>
            <a:pPr>
              <a:buNone/>
            </a:pPr>
            <a:endParaRPr lang="en-US" sz="2800"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pPr>
              <a:buNone/>
            </a:pPr>
            <a:r>
              <a:rPr lang="en-US" sz="2200" dirty="0" smtClean="0">
                <a:hlinkClick r:id="rId2"/>
              </a:rPr>
              <a:t>http://www.curriki.org/</a:t>
            </a:r>
            <a:endParaRPr lang="en-US" sz="2200" dirty="0" smtClean="0"/>
          </a:p>
          <a:p>
            <a:pPr>
              <a:buNone/>
            </a:pPr>
            <a:r>
              <a:rPr lang="en-US" sz="2200" dirty="0" err="1" smtClean="0"/>
              <a:t>Curriki</a:t>
            </a:r>
            <a:r>
              <a:rPr lang="en-US" sz="2200" dirty="0" smtClean="0"/>
              <a:t> includes content area information for teachers, parents and students.</a:t>
            </a:r>
          </a:p>
          <a:p>
            <a:pPr>
              <a:buNone/>
            </a:pPr>
            <a:r>
              <a:rPr lang="en-US" sz="2200" dirty="0" smtClean="0">
                <a:hlinkClick r:id="rId3"/>
              </a:rPr>
              <a:t>http://www.adlit.org/</a:t>
            </a:r>
            <a:endParaRPr lang="en-US" sz="2200" dirty="0" smtClean="0"/>
          </a:p>
          <a:p>
            <a:pPr>
              <a:buNone/>
            </a:pPr>
            <a:r>
              <a:rPr lang="en-US" sz="2200" dirty="0" smtClean="0"/>
              <a:t>Adolescent Literacy has resources for teachers including book lists, teaching strategies as well as research reports for parents and teachers of students grades 4-12.</a:t>
            </a:r>
          </a:p>
          <a:p>
            <a:pPr>
              <a:buNone/>
            </a:pPr>
            <a:r>
              <a:rPr lang="en-US" sz="2200" dirty="0" smtClean="0">
                <a:hlinkClick r:id="rId4"/>
              </a:rPr>
              <a:t>http://www.khanacademy.org</a:t>
            </a:r>
            <a:r>
              <a:rPr lang="en-US" sz="2200" dirty="0" smtClean="0"/>
              <a:t> </a:t>
            </a:r>
          </a:p>
          <a:p>
            <a:pPr>
              <a:buNone/>
            </a:pPr>
            <a:r>
              <a:rPr lang="en-US" sz="2200" dirty="0" smtClean="0"/>
              <a:t>Kahn Academy has a K-12 grade library of videos of lessons for students, parents and teachers.</a:t>
            </a:r>
            <a:endParaRPr lang="en-US" sz="2200"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pPr>
              <a:buNone/>
            </a:pPr>
            <a:r>
              <a:rPr lang="en-US" sz="2600" dirty="0" smtClean="0">
                <a:hlinkClick r:id="rId3"/>
              </a:rPr>
              <a:t>http://tilesig.wikispaces.com/Cool+Tools</a:t>
            </a:r>
            <a:endParaRPr lang="en-US" sz="2600" dirty="0" smtClean="0"/>
          </a:p>
          <a:p>
            <a:pPr>
              <a:buNone/>
            </a:pPr>
            <a:r>
              <a:rPr lang="en-US" sz="2600" dirty="0" smtClean="0">
                <a:solidFill>
                  <a:srgbClr val="000000"/>
                </a:solidFill>
              </a:rPr>
              <a:t>Tools to enhance literacy is from the Technology In Literacy Education Special Interest Group which is affiliated with the International Reading Association.</a:t>
            </a:r>
          </a:p>
          <a:p>
            <a:pPr>
              <a:buNone/>
            </a:pPr>
            <a:r>
              <a:rPr lang="en-US" sz="2600" dirty="0" smtClean="0">
                <a:hlinkClick r:id="rId4"/>
              </a:rPr>
              <a:t>http://www.p21.org/storage/documents/P21CommonCoreToolkit.pdf</a:t>
            </a:r>
            <a:r>
              <a:rPr lang="en-US" sz="2600" dirty="0" smtClean="0">
                <a:solidFill>
                  <a:srgbClr val="FF0000"/>
                </a:solidFill>
              </a:rPr>
              <a:t> *</a:t>
            </a:r>
            <a:endParaRPr lang="en-US" sz="2600" dirty="0" smtClean="0"/>
          </a:p>
          <a:p>
            <a:pPr>
              <a:buNone/>
            </a:pPr>
            <a:r>
              <a:rPr lang="en-US" sz="2600" dirty="0" smtClean="0"/>
              <a:t>This is a guide to align the Common Core Standards with the framework for 21</a:t>
            </a:r>
            <a:r>
              <a:rPr lang="en-US" sz="2600" baseline="30000" dirty="0" smtClean="0"/>
              <a:t>st</a:t>
            </a:r>
            <a:r>
              <a:rPr lang="en-US" sz="2600" dirty="0" smtClean="0"/>
              <a:t> century skills.</a:t>
            </a:r>
          </a:p>
          <a:p>
            <a:pPr>
              <a:buNone/>
            </a:pPr>
            <a:endParaRPr lang="en-US" sz="2800" dirty="0"/>
          </a:p>
        </p:txBody>
      </p:sp>
      <p:sp>
        <p:nvSpPr>
          <p:cNvPr id="4" name="Footer Placeholder 3"/>
          <p:cNvSpPr>
            <a:spLocks noGrp="1"/>
          </p:cNvSpPr>
          <p:nvPr>
            <p:ph type="ftr" sz="quarter" idx="11"/>
          </p:nvPr>
        </p:nvSpPr>
        <p:spPr/>
        <p:txBody>
          <a:bodyPr/>
          <a:lstStyle/>
          <a:p>
            <a:pPr>
              <a:defRPr/>
            </a:pPr>
            <a:r>
              <a:rPr lang="en-US" dirty="0" smtClean="0"/>
              <a:t>Content contained is licensed under a Creative Commons Attribution-</a:t>
            </a:r>
            <a:r>
              <a:rPr lang="en-US" dirty="0" err="1" smtClean="0"/>
              <a:t>ShareAlike</a:t>
            </a:r>
            <a:r>
              <a:rPr lang="en-US" dirty="0" smtClean="0"/>
              <a:t> 3.0 </a:t>
            </a:r>
            <a:r>
              <a:rPr lang="en-US" dirty="0" err="1" smtClean="0"/>
              <a:t>Unported</a:t>
            </a:r>
            <a:r>
              <a:rPr lang="en-US" dirty="0" smtClean="0"/>
              <a:t> License</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pic>
        <p:nvPicPr>
          <p:cNvPr id="3" name="Picture 2"/>
          <p:cNvPicPr>
            <a:picLocks noChangeAspect="1" noChangeArrowheads="1"/>
          </p:cNvPicPr>
          <p:nvPr/>
        </p:nvPicPr>
        <p:blipFill>
          <a:blip r:embed="rId3" cstate="print"/>
          <a:srcRect/>
          <a:stretch>
            <a:fillRect/>
          </a:stretch>
        </p:blipFill>
        <p:spPr bwMode="auto">
          <a:xfrm>
            <a:off x="-1905000" y="-381000"/>
            <a:ext cx="12192000" cy="7620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sz="2600" dirty="0" smtClean="0">
                <a:effectLst>
                  <a:outerShdw blurRad="38100" dist="38100" dir="2700000" sx="1000" sy="1000" algn="tl">
                    <a:srgbClr val="000000"/>
                  </a:outerShdw>
                </a:effectLst>
              </a:rPr>
              <a:t>Beck, I.L., </a:t>
            </a:r>
            <a:r>
              <a:rPr lang="en-US" sz="2600" dirty="0" err="1" smtClean="0">
                <a:effectLst>
                  <a:outerShdw blurRad="38100" dist="38100" dir="2700000" sx="1000" sy="1000" algn="tl">
                    <a:srgbClr val="000000"/>
                  </a:outerShdw>
                </a:effectLst>
              </a:rPr>
              <a:t>McKeown</a:t>
            </a:r>
            <a:r>
              <a:rPr lang="en-US" sz="2600" dirty="0" smtClean="0">
                <a:effectLst>
                  <a:outerShdw blurRad="38100" dist="38100" dir="2700000" sx="1000" sy="1000" algn="tl">
                    <a:srgbClr val="000000"/>
                  </a:outerShdw>
                </a:effectLst>
              </a:rPr>
              <a:t>, M.G., &amp; </a:t>
            </a:r>
            <a:r>
              <a:rPr lang="en-US" sz="2600" dirty="0" err="1" smtClean="0">
                <a:effectLst>
                  <a:outerShdw blurRad="38100" dist="38100" dir="2700000" sx="1000" sy="1000" algn="tl">
                    <a:srgbClr val="000000"/>
                  </a:outerShdw>
                </a:effectLst>
              </a:rPr>
              <a:t>Kucan</a:t>
            </a:r>
            <a:r>
              <a:rPr lang="en-US" sz="2600" dirty="0" smtClean="0">
                <a:effectLst>
                  <a:outerShdw blurRad="38100" dist="38100" dir="2700000" sx="1000" sy="1000" algn="tl">
                    <a:srgbClr val="000000"/>
                  </a:outerShdw>
                </a:effectLst>
              </a:rPr>
              <a:t>, L. (2002).  Bringing words to life: Robust Vocabulary Instruction.  NY: Guilford Press.</a:t>
            </a:r>
          </a:p>
          <a:p>
            <a:pPr>
              <a:buNone/>
            </a:pPr>
            <a:r>
              <a:rPr lang="en-US" sz="2600" dirty="0" smtClean="0">
                <a:effectLst>
                  <a:outerShdw blurRad="38100" dist="38100" dir="2700000" sx="1000" sy="1000" algn="tl">
                    <a:srgbClr val="000000"/>
                  </a:outerShdw>
                </a:effectLst>
              </a:rPr>
              <a:t>Coleman, D. (2011). Close reading of text: Letter from Birmingham jail, Martin Luther King Jr. </a:t>
            </a:r>
            <a:r>
              <a:rPr lang="en-US" sz="2600" dirty="0" err="1" smtClean="0">
                <a:effectLst>
                  <a:outerShdw blurRad="38100" dist="38100" dir="2700000" sx="1000" sy="1000" algn="tl">
                    <a:srgbClr val="000000"/>
                  </a:outerShdw>
                </a:effectLst>
              </a:rPr>
              <a:t>Retreived</a:t>
            </a:r>
            <a:r>
              <a:rPr lang="en-US" sz="2600" dirty="0" smtClean="0">
                <a:effectLst>
                  <a:outerShdw blurRad="38100" dist="38100" dir="2700000" sx="1000" sy="1000" algn="tl">
                    <a:srgbClr val="000000"/>
                  </a:outerShdw>
                </a:effectLst>
              </a:rPr>
              <a:t> January 25, 2012. </a:t>
            </a:r>
            <a:r>
              <a:rPr lang="en-US" sz="2600" dirty="0" smtClean="0">
                <a:effectLst>
                  <a:outerShdw blurRad="38100" dist="38100" dir="2700000" sx="1000" sy="1000" algn="tl">
                    <a:srgbClr val="000000"/>
                  </a:outerShdw>
                </a:effectLst>
                <a:hlinkClick r:id="rId2"/>
              </a:rPr>
              <a:t>http://engageny.org/resource/close-reading-of-text-mlk-letter-from-birmingham-jail/</a:t>
            </a:r>
            <a:r>
              <a:rPr lang="en-US" sz="2600" dirty="0" smtClean="0">
                <a:effectLst>
                  <a:outerShdw blurRad="38100" dist="38100" dir="2700000" sx="1000" sy="1000" algn="tl">
                    <a:srgbClr val="000000"/>
                  </a:outerShdw>
                </a:effectLst>
              </a:rPr>
              <a:t>.</a:t>
            </a:r>
          </a:p>
          <a:p>
            <a:endParaRPr lang="en-US" sz="2600"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None/>
            </a:pPr>
            <a:r>
              <a:rPr lang="en-US" dirty="0" smtClean="0"/>
              <a:t>James B. Hunt Institute for Educational Leadership and Policy (2011). Issue Brief. Higher Ed and the Common Core Standards: Critical Connection.  Retrieved January 5, 2012 </a:t>
            </a:r>
            <a:r>
              <a:rPr lang="en-US" u="sng" dirty="0" smtClean="0">
                <a:hlinkClick r:id="rId2"/>
              </a:rPr>
              <a:t>http://www.hunt-institute.org/elements/media/files/2011_Hunt_SHEEO_meeting_issue_brief.pdf</a:t>
            </a:r>
            <a:r>
              <a:rPr lang="en-US" u="sng" dirty="0" smtClean="0"/>
              <a:t>.</a:t>
            </a:r>
            <a:endParaRPr lang="en-US" dirty="0" smtClean="0">
              <a:hlinkClick r:id="rId3"/>
            </a:endParaRPr>
          </a:p>
          <a:p>
            <a:endParaRPr lang="en-US"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33400"/>
          </a:xfrm>
        </p:spPr>
        <p:txBody>
          <a:bodyPr/>
          <a:lstStyle/>
          <a:p>
            <a:r>
              <a:rPr lang="en-US" dirty="0" smtClean="0"/>
              <a:t>References</a:t>
            </a:r>
            <a:endParaRPr lang="en-US" dirty="0"/>
          </a:p>
        </p:txBody>
      </p:sp>
      <p:sp>
        <p:nvSpPr>
          <p:cNvPr id="3" name="Content Placeholder 2"/>
          <p:cNvSpPr>
            <a:spLocks noGrp="1"/>
          </p:cNvSpPr>
          <p:nvPr>
            <p:ph idx="1"/>
          </p:nvPr>
        </p:nvSpPr>
        <p:spPr>
          <a:xfrm>
            <a:off x="457200" y="1371600"/>
            <a:ext cx="8229600" cy="5029200"/>
          </a:xfrm>
        </p:spPr>
        <p:txBody>
          <a:bodyPr/>
          <a:lstStyle/>
          <a:p>
            <a:pPr>
              <a:buNone/>
            </a:pPr>
            <a:r>
              <a:rPr lang="en-US" sz="2800" dirty="0" smtClean="0"/>
              <a:t>National Governors Association/Council of Chief State School Officers (2010). Common Core State Standards: English Language Arts. Retrieved January 11, 2012 from </a:t>
            </a:r>
            <a:r>
              <a:rPr lang="en-US" sz="2800" dirty="0" smtClean="0">
                <a:hlinkClick r:id="rId2"/>
              </a:rPr>
              <a:t>www.corestandards.org/the-standards</a:t>
            </a:r>
            <a:r>
              <a:rPr lang="en-US" sz="2800" dirty="0" smtClean="0"/>
              <a:t> .</a:t>
            </a:r>
          </a:p>
          <a:p>
            <a:pPr>
              <a:buNone/>
            </a:pPr>
            <a:r>
              <a:rPr lang="en-US" sz="2800" dirty="0" smtClean="0"/>
              <a:t>National Governors Association/Council of Chief State School Officers (2010). Key Points in English Language Arts. Retrieved January 5, 2012 from </a:t>
            </a:r>
            <a:r>
              <a:rPr lang="en-US" sz="2800" u="sng" dirty="0" smtClean="0">
                <a:hlinkClick r:id="rId3"/>
              </a:rPr>
              <a:t>http://www.corestandards.org/about-the-standards/key-points-in-english-language-arts</a:t>
            </a:r>
            <a:r>
              <a:rPr lang="en-US" sz="2800" dirty="0" smtClean="0"/>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609600"/>
          </a:xfrm>
        </p:spPr>
        <p:txBody>
          <a:bodyPr/>
          <a:lstStyle/>
          <a:p>
            <a:r>
              <a:rPr lang="en-US" dirty="0" smtClean="0"/>
              <a:t>Contact Information</a:t>
            </a:r>
            <a:endParaRPr lang="en-US"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
        <p:nvSpPr>
          <p:cNvPr id="5" name="Content Placeholder 4"/>
          <p:cNvSpPr>
            <a:spLocks noGrp="1"/>
          </p:cNvSpPr>
          <p:nvPr>
            <p:ph idx="1"/>
          </p:nvPr>
        </p:nvSpPr>
        <p:spPr>
          <a:xfrm>
            <a:off x="609600" y="1676400"/>
            <a:ext cx="8229600" cy="4572000"/>
          </a:xfrm>
        </p:spPr>
        <p:txBody>
          <a:bodyPr/>
          <a:lstStyle/>
          <a:p>
            <a:pPr algn="ctr">
              <a:buNone/>
            </a:pPr>
            <a:endParaRPr lang="en-US" sz="1800" dirty="0" smtClean="0"/>
          </a:p>
          <a:p>
            <a:pPr algn="ctr">
              <a:buNone/>
            </a:pPr>
            <a:endParaRPr lang="en-US" sz="1800" dirty="0" smtClean="0"/>
          </a:p>
          <a:p>
            <a:pPr algn="ctr">
              <a:buNone/>
            </a:pPr>
            <a:endParaRPr lang="en-US" sz="1800" dirty="0"/>
          </a:p>
          <a:p>
            <a:pPr algn="ctr">
              <a:buNone/>
            </a:pPr>
            <a:endParaRPr lang="en-US" sz="1800" dirty="0"/>
          </a:p>
          <a:p>
            <a:pPr algn="ctr">
              <a:buNone/>
            </a:pPr>
            <a:r>
              <a:rPr lang="en-US" sz="1800" dirty="0" smtClean="0"/>
              <a:t>Sarah </a:t>
            </a:r>
            <a:r>
              <a:rPr lang="en-US" sz="1800" dirty="0" err="1" smtClean="0"/>
              <a:t>McCusker</a:t>
            </a:r>
            <a:r>
              <a:rPr lang="en-US" sz="1800" dirty="0" smtClean="0"/>
              <a:t>, ISBE, Springfield </a:t>
            </a:r>
            <a:r>
              <a:rPr lang="en-US" sz="1800" dirty="0" smtClean="0">
                <a:hlinkClick r:id="rId3"/>
              </a:rPr>
              <a:t>smccuske@isbe.net</a:t>
            </a:r>
            <a:r>
              <a:rPr lang="en-US" sz="1800" dirty="0" smtClean="0"/>
              <a:t> </a:t>
            </a:r>
            <a:r>
              <a:rPr lang="en-US" sz="1800" dirty="0" smtClean="0"/>
              <a:t>(217) </a:t>
            </a:r>
            <a:r>
              <a:rPr lang="en-US" sz="1800" dirty="0" smtClean="0"/>
              <a:t>524-4832</a:t>
            </a:r>
            <a:endParaRPr lang="en-US" sz="1800" dirty="0" smtClean="0"/>
          </a:p>
          <a:p>
            <a:pPr algn="ctr">
              <a:buNone/>
            </a:pPr>
            <a:r>
              <a:rPr lang="en-US" sz="1800" dirty="0" smtClean="0"/>
              <a:t>Erik Iwersen, Area I-A,B,D  </a:t>
            </a:r>
            <a:r>
              <a:rPr lang="en-US" sz="1800" dirty="0" smtClean="0">
                <a:hlinkClick r:id="rId4"/>
              </a:rPr>
              <a:t>eiwersen@s-cook.org</a:t>
            </a:r>
            <a:r>
              <a:rPr lang="en-US" sz="1800" dirty="0" smtClean="0"/>
              <a:t> </a:t>
            </a:r>
            <a:r>
              <a:rPr lang="en-US" sz="1800" dirty="0" smtClean="0"/>
              <a:t>(</a:t>
            </a:r>
            <a:r>
              <a:rPr lang="en-US" sz="1800" dirty="0" smtClean="0"/>
              <a:t>708) 544-4891 </a:t>
            </a:r>
            <a:endParaRPr lang="en-US" sz="1800" dirty="0" smtClean="0"/>
          </a:p>
          <a:p>
            <a:pPr algn="ctr">
              <a:buNone/>
            </a:pPr>
            <a:r>
              <a:rPr lang="en-US" sz="1800" dirty="0" smtClean="0"/>
              <a:t>Amy </a:t>
            </a:r>
            <a:r>
              <a:rPr lang="en-US" sz="1800" dirty="0" smtClean="0"/>
              <a:t>Robinson, Area I-C </a:t>
            </a:r>
            <a:r>
              <a:rPr lang="en-US" sz="1800" dirty="0" smtClean="0">
                <a:hlinkClick r:id="rId5"/>
              </a:rPr>
              <a:t>arobinson@dupage.k12.il.us</a:t>
            </a:r>
            <a:r>
              <a:rPr lang="en-US" sz="1800" dirty="0" smtClean="0"/>
              <a:t> </a:t>
            </a:r>
            <a:r>
              <a:rPr lang="en-US" sz="1800" dirty="0" smtClean="0"/>
              <a:t>(</a:t>
            </a:r>
            <a:r>
              <a:rPr lang="en-US" sz="1800" dirty="0" smtClean="0"/>
              <a:t>630) </a:t>
            </a:r>
            <a:r>
              <a:rPr lang="en-US" sz="1800" dirty="0" smtClean="0"/>
              <a:t>495-6080</a:t>
            </a:r>
          </a:p>
          <a:p>
            <a:pPr algn="ctr">
              <a:buNone/>
            </a:pPr>
            <a:r>
              <a:rPr lang="en-US" sz="1800" dirty="0" smtClean="0"/>
              <a:t>Jill </a:t>
            </a:r>
            <a:r>
              <a:rPr lang="en-US" sz="1800" dirty="0" smtClean="0"/>
              <a:t>Brown,  Area II  </a:t>
            </a:r>
            <a:r>
              <a:rPr lang="en-US" sz="1800" dirty="0" smtClean="0">
                <a:hlinkClick r:id="rId6"/>
              </a:rPr>
              <a:t>jbrown@kidsroe.org</a:t>
            </a:r>
            <a:r>
              <a:rPr lang="en-US" sz="1800" dirty="0"/>
              <a:t> </a:t>
            </a:r>
            <a:r>
              <a:rPr lang="en-US" sz="1800" dirty="0" smtClean="0"/>
              <a:t>(815</a:t>
            </a:r>
            <a:r>
              <a:rPr lang="en-US" sz="1800" dirty="0" smtClean="0"/>
              <a:t>) </a:t>
            </a:r>
            <a:r>
              <a:rPr lang="en-US" sz="1800" dirty="0" smtClean="0"/>
              <a:t>636-3060</a:t>
            </a:r>
          </a:p>
          <a:p>
            <a:pPr algn="ctr">
              <a:buNone/>
            </a:pPr>
            <a:r>
              <a:rPr lang="en-US" sz="1800" dirty="0" smtClean="0"/>
              <a:t>Katy </a:t>
            </a:r>
            <a:r>
              <a:rPr lang="en-US" sz="1800" dirty="0" smtClean="0"/>
              <a:t>Sykes, Area III and IV </a:t>
            </a:r>
            <a:r>
              <a:rPr lang="en-US" sz="1800" dirty="0" smtClean="0">
                <a:hlinkClick r:id="rId7"/>
              </a:rPr>
              <a:t>ksykes@i-kan.org</a:t>
            </a:r>
            <a:r>
              <a:rPr lang="en-US" sz="1800" dirty="0" smtClean="0"/>
              <a:t> </a:t>
            </a:r>
            <a:r>
              <a:rPr lang="en-US" sz="1800" dirty="0" smtClean="0"/>
              <a:t>(</a:t>
            </a:r>
            <a:r>
              <a:rPr lang="en-US" sz="1800" dirty="0" smtClean="0"/>
              <a:t>815) 937-2950  </a:t>
            </a:r>
            <a:endParaRPr lang="en-US" sz="1800" dirty="0" smtClean="0"/>
          </a:p>
          <a:p>
            <a:pPr algn="ctr">
              <a:buNone/>
            </a:pPr>
            <a:r>
              <a:rPr lang="en-US" sz="1800" dirty="0" err="1" smtClean="0"/>
              <a:t>Kathi</a:t>
            </a:r>
            <a:r>
              <a:rPr lang="en-US" sz="1800" dirty="0" smtClean="0"/>
              <a:t> </a:t>
            </a:r>
            <a:r>
              <a:rPr lang="en-US" sz="1800" dirty="0" smtClean="0"/>
              <a:t>Rhodus, Area V and VI </a:t>
            </a:r>
            <a:r>
              <a:rPr lang="en-US" sz="1800" dirty="0" smtClean="0">
                <a:hlinkClick r:id="rId8"/>
              </a:rPr>
              <a:t>krhodus@stclair.k12.il.us</a:t>
            </a:r>
            <a:r>
              <a:rPr lang="en-US" sz="1800" dirty="0" smtClean="0"/>
              <a:t> </a:t>
            </a:r>
            <a:r>
              <a:rPr lang="en-US" sz="1800" dirty="0" smtClean="0"/>
              <a:t>(</a:t>
            </a:r>
            <a:r>
              <a:rPr lang="en-US" sz="1800" dirty="0" smtClean="0"/>
              <a:t>618) 825-3900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Structure of Common Core English Language Arts Standards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Sections</a:t>
            </a:r>
          </a:p>
          <a:p>
            <a:pPr lvl="1"/>
            <a:r>
              <a:rPr lang="en-US" dirty="0" smtClean="0"/>
              <a:t>K-5 ELA , 6-12 ELA , 6-12 history/social studies, science and technical subjects</a:t>
            </a:r>
          </a:p>
          <a:p>
            <a:r>
              <a:rPr lang="en-US" dirty="0" smtClean="0"/>
              <a:t>Strands</a:t>
            </a:r>
          </a:p>
          <a:p>
            <a:pPr lvl="1"/>
            <a:r>
              <a:rPr lang="en-US" dirty="0" smtClean="0"/>
              <a:t>Reading, writing, speaking and listening, language</a:t>
            </a:r>
          </a:p>
          <a:p>
            <a:r>
              <a:rPr lang="en-US" dirty="0" smtClean="0"/>
              <a:t>Text complexity</a:t>
            </a:r>
          </a:p>
          <a:p>
            <a:r>
              <a:rPr lang="en-US" dirty="0" smtClean="0"/>
              <a:t>Writing types and skills</a:t>
            </a:r>
          </a:p>
          <a:p>
            <a:r>
              <a:rPr lang="en-US" dirty="0" smtClean="0"/>
              <a:t>Connection of reading and writing</a:t>
            </a:r>
          </a:p>
          <a:p>
            <a:r>
              <a:rPr lang="en-US" smtClean="0"/>
              <a:t>Collaborative discussion</a:t>
            </a:r>
            <a:endParaRPr lang="en-US" dirty="0" smtClean="0"/>
          </a:p>
          <a:p>
            <a:r>
              <a:rPr lang="en-US" dirty="0" smtClean="0"/>
              <a:t>Conventions and vocabulary</a:t>
            </a:r>
          </a:p>
          <a:p>
            <a:r>
              <a:rPr lang="en-US" dirty="0" smtClean="0"/>
              <a:t>Appendices </a:t>
            </a:r>
          </a:p>
          <a:p>
            <a:pPr algn="r">
              <a:buNone/>
            </a:pPr>
            <a:r>
              <a:rPr lang="en-US" sz="2200" dirty="0" smtClean="0"/>
              <a:t>National Governors Association/Chief State School Officers (2010)</a:t>
            </a:r>
          </a:p>
          <a:p>
            <a:pPr algn="r"/>
            <a:endParaRPr lang="en-US" dirty="0" smtClean="0"/>
          </a:p>
          <a:p>
            <a:pPr lvl="1">
              <a:buNone/>
            </a:pP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Not Covered by the Standards?</a:t>
            </a:r>
            <a:endParaRPr lang="en-US" dirty="0"/>
          </a:p>
        </p:txBody>
      </p:sp>
      <p:sp>
        <p:nvSpPr>
          <p:cNvPr id="22531" name="Content Placeholder 2"/>
          <p:cNvSpPr>
            <a:spLocks noGrp="1"/>
          </p:cNvSpPr>
          <p:nvPr>
            <p:ph idx="1"/>
          </p:nvPr>
        </p:nvSpPr>
        <p:spPr/>
        <p:txBody>
          <a:bodyPr rtlCol="0">
            <a:normAutofit/>
          </a:bodyPr>
          <a:lstStyle/>
          <a:p>
            <a:pPr marL="690563" indent="-339725" eaLnBrk="1" fontAlgn="auto" hangingPunct="1">
              <a:lnSpc>
                <a:spcPts val="3300"/>
              </a:lnSpc>
              <a:spcBef>
                <a:spcPts val="0"/>
              </a:spcBef>
              <a:spcAft>
                <a:spcPts val="600"/>
              </a:spcAft>
              <a:buClr>
                <a:schemeClr val="accent4"/>
              </a:buClr>
              <a:defRPr/>
            </a:pPr>
            <a:r>
              <a:rPr lang="en-US" sz="2800" dirty="0" smtClean="0"/>
              <a:t>How teachers should implement</a:t>
            </a:r>
          </a:p>
          <a:p>
            <a:pPr marL="690563" indent="-339725" eaLnBrk="1" fontAlgn="auto" hangingPunct="1">
              <a:lnSpc>
                <a:spcPts val="3300"/>
              </a:lnSpc>
              <a:spcBef>
                <a:spcPts val="0"/>
              </a:spcBef>
              <a:spcAft>
                <a:spcPts val="600"/>
              </a:spcAft>
              <a:buClr>
                <a:schemeClr val="accent4"/>
              </a:buClr>
              <a:defRPr/>
            </a:pPr>
            <a:r>
              <a:rPr lang="en-US" sz="2800" dirty="0" smtClean="0"/>
              <a:t>All that can be taught</a:t>
            </a:r>
          </a:p>
          <a:p>
            <a:pPr marL="690563" indent="-339725" eaLnBrk="1" fontAlgn="auto" hangingPunct="1">
              <a:lnSpc>
                <a:spcPts val="3300"/>
              </a:lnSpc>
              <a:spcBef>
                <a:spcPts val="0"/>
              </a:spcBef>
              <a:spcAft>
                <a:spcPts val="600"/>
              </a:spcAft>
              <a:buClr>
                <a:schemeClr val="accent4"/>
              </a:buClr>
              <a:defRPr/>
            </a:pPr>
            <a:r>
              <a:rPr lang="en-US" sz="2800" dirty="0" smtClean="0"/>
              <a:t>Advanced work</a:t>
            </a:r>
          </a:p>
          <a:p>
            <a:pPr marL="690563" indent="-339725" eaLnBrk="1" fontAlgn="auto" hangingPunct="1">
              <a:lnSpc>
                <a:spcPts val="3300"/>
              </a:lnSpc>
              <a:spcBef>
                <a:spcPts val="0"/>
              </a:spcBef>
              <a:spcAft>
                <a:spcPts val="600"/>
              </a:spcAft>
              <a:buClr>
                <a:schemeClr val="accent4"/>
              </a:buClr>
              <a:defRPr/>
            </a:pPr>
            <a:r>
              <a:rPr lang="en-US" sz="2800" dirty="0" smtClean="0"/>
              <a:t>Interventions or materials needed for students below grade level</a:t>
            </a:r>
          </a:p>
          <a:p>
            <a:pPr marL="690563" indent="-339725" eaLnBrk="1" fontAlgn="auto" hangingPunct="1">
              <a:lnSpc>
                <a:spcPts val="3300"/>
              </a:lnSpc>
              <a:spcBef>
                <a:spcPts val="0"/>
              </a:spcBef>
              <a:spcAft>
                <a:spcPts val="600"/>
              </a:spcAft>
              <a:buClr>
                <a:schemeClr val="accent4"/>
              </a:buClr>
              <a:defRPr/>
            </a:pPr>
            <a:r>
              <a:rPr lang="en-US" sz="2800" dirty="0" smtClean="0"/>
              <a:t>Defined support for English language learners and students with special needs</a:t>
            </a:r>
          </a:p>
          <a:p>
            <a:pPr indent="0" algn="r" fontAlgn="auto">
              <a:spcAft>
                <a:spcPts val="0"/>
              </a:spcAft>
              <a:buClr>
                <a:srgbClr val="F8BD52"/>
              </a:buClr>
              <a:buNone/>
              <a:defRPr/>
            </a:pPr>
            <a:r>
              <a:rPr lang="en-US" sz="1400" dirty="0" smtClean="0"/>
              <a:t>National Governors Association/Chief State School Officers (2010)</a:t>
            </a:r>
          </a:p>
          <a:p>
            <a:pPr indent="0" algn="r" eaLnBrk="1" fontAlgn="auto" hangingPunct="1">
              <a:spcAft>
                <a:spcPts val="0"/>
              </a:spcAft>
              <a:buClr>
                <a:srgbClr val="F8BD52"/>
              </a:buClr>
              <a:buFont typeface="Arial" pitchFamily="34" charset="0"/>
              <a:buNone/>
              <a:defRPr/>
            </a:pPr>
            <a:endParaRPr lang="en-US" sz="1400" i="1" dirty="0" smtClean="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Key Ideas</a:t>
            </a:r>
            <a:endParaRPr lang="en-US" dirty="0"/>
          </a:p>
        </p:txBody>
      </p:sp>
      <p:sp>
        <p:nvSpPr>
          <p:cNvPr id="9" name="Content Placeholder 8"/>
          <p:cNvSpPr>
            <a:spLocks noGrp="1"/>
          </p:cNvSpPr>
          <p:nvPr>
            <p:ph idx="1"/>
          </p:nvPr>
        </p:nvSpPr>
        <p:spPr/>
        <p:txBody>
          <a:bodyPr/>
          <a:lstStyle/>
          <a:p>
            <a:r>
              <a:rPr lang="en-US" sz="2800" dirty="0" smtClean="0"/>
              <a:t>Text complexity</a:t>
            </a:r>
          </a:p>
          <a:p>
            <a:r>
              <a:rPr lang="en-US" sz="2800" dirty="0" smtClean="0"/>
              <a:t>Balance of informational and narrative text</a:t>
            </a:r>
            <a:endParaRPr lang="en-US" sz="2800" i="1" dirty="0" smtClean="0"/>
          </a:p>
          <a:p>
            <a:r>
              <a:rPr lang="en-US" sz="2800" dirty="0" smtClean="0"/>
              <a:t>Content area literacy</a:t>
            </a:r>
          </a:p>
          <a:p>
            <a:r>
              <a:rPr lang="en-US" sz="2800" dirty="0" smtClean="0"/>
              <a:t> Writing to argue or explain</a:t>
            </a:r>
          </a:p>
          <a:p>
            <a:r>
              <a:rPr lang="en-US" sz="2800" dirty="0" smtClean="0"/>
              <a:t> Academic discussion</a:t>
            </a:r>
          </a:p>
          <a:p>
            <a:r>
              <a:rPr lang="en-US" sz="2800" dirty="0" smtClean="0"/>
              <a:t> Academic vocabulary</a:t>
            </a:r>
          </a:p>
          <a:p>
            <a:r>
              <a:rPr lang="en-US" sz="2800" dirty="0" smtClean="0"/>
              <a:t>Integration of research and media skills</a:t>
            </a:r>
          </a:p>
          <a:p>
            <a:pPr algn="r">
              <a:buNone/>
            </a:pPr>
            <a:r>
              <a:rPr lang="en-US" sz="1400" dirty="0" smtClean="0"/>
              <a:t>National Governors Association/Chief State School Officers (2010)</a:t>
            </a:r>
          </a:p>
          <a:p>
            <a:endParaRPr lang="en-US" sz="2800" dirty="0" smtClean="0"/>
          </a:p>
          <a:p>
            <a:pPr algn="r"/>
            <a:endParaRPr lang="en-US" sz="2800" dirty="0"/>
          </a:p>
        </p:txBody>
      </p:sp>
      <p:pic>
        <p:nvPicPr>
          <p:cNvPr id="4" name="Picture 7" descr="C:\Users\user\AppData\Local\Microsoft\Windows\Temporary Internet Files\Content.IE5\140KMZWB\MP900438363[1].jpg"/>
          <p:cNvPicPr>
            <a:picLocks noChangeAspect="1" noChangeArrowheads="1"/>
          </p:cNvPicPr>
          <p:nvPr/>
        </p:nvPicPr>
        <p:blipFill>
          <a:blip r:embed="rId3" cstate="print"/>
          <a:srcRect/>
          <a:stretch>
            <a:fillRect/>
          </a:stretch>
        </p:blipFill>
        <p:spPr bwMode="auto">
          <a:xfrm>
            <a:off x="6705600" y="533400"/>
            <a:ext cx="1838527" cy="213359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Complexity</a:t>
            </a:r>
            <a:endParaRPr lang="en-US" dirty="0"/>
          </a:p>
        </p:txBody>
      </p:sp>
      <p:sp>
        <p:nvSpPr>
          <p:cNvPr id="3" name="Content Placeholder 2"/>
          <p:cNvSpPr>
            <a:spLocks noGrp="1"/>
          </p:cNvSpPr>
          <p:nvPr>
            <p:ph idx="1"/>
          </p:nvPr>
        </p:nvSpPr>
        <p:spPr/>
        <p:txBody>
          <a:bodyPr/>
          <a:lstStyle/>
          <a:p>
            <a:pPr marL="274320" indent="-274320" fontAlgn="auto">
              <a:spcBef>
                <a:spcPts val="580"/>
              </a:spcBef>
              <a:spcAft>
                <a:spcPts val="0"/>
              </a:spcAft>
              <a:buFont typeface="Wingdings 2"/>
              <a:buChar char=""/>
              <a:defRPr/>
            </a:pPr>
            <a:r>
              <a:rPr lang="en-US" dirty="0" smtClean="0"/>
              <a:t>Staircase of complexity</a:t>
            </a:r>
          </a:p>
          <a:p>
            <a:pPr marL="274320" indent="-274320" fontAlgn="auto">
              <a:spcBef>
                <a:spcPts val="580"/>
              </a:spcBef>
              <a:spcAft>
                <a:spcPts val="0"/>
              </a:spcAft>
              <a:buFont typeface="Wingdings 2"/>
              <a:buChar char=""/>
              <a:defRPr/>
            </a:pPr>
            <a:r>
              <a:rPr lang="en-US" dirty="0" smtClean="0"/>
              <a:t>Each grade level, another step of growth</a:t>
            </a:r>
          </a:p>
          <a:p>
            <a:pPr marL="274320" indent="-274320" fontAlgn="auto">
              <a:spcBef>
                <a:spcPts val="580"/>
              </a:spcBef>
              <a:spcAft>
                <a:spcPts val="0"/>
              </a:spcAft>
              <a:buFont typeface="Wingdings 2"/>
              <a:buChar char=""/>
              <a:defRPr/>
            </a:pPr>
            <a:r>
              <a:rPr lang="en-US" dirty="0" smtClean="0"/>
              <a:t>More time for close and careful reading</a:t>
            </a:r>
          </a:p>
          <a:p>
            <a:pPr marL="274320" indent="-274320" fontAlgn="auto">
              <a:spcBef>
                <a:spcPts val="580"/>
              </a:spcBef>
              <a:spcAft>
                <a:spcPts val="0"/>
              </a:spcAft>
              <a:buFont typeface="Wingdings 2"/>
              <a:buChar char=""/>
              <a:defRPr/>
            </a:pPr>
            <a:r>
              <a:rPr lang="en-US" dirty="0" smtClean="0"/>
              <a:t>Appropriate and necessary scaffolding and supports for students reading below grade level</a:t>
            </a:r>
          </a:p>
          <a:p>
            <a:endParaRPr lang="en-US"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pic>
        <p:nvPicPr>
          <p:cNvPr id="5" name="Picture 2" descr="C:\Documents and Settings\jbrown\Local Settings\Temporary Internet Files\Content.IE5\CFWBZPGC\MC900441884[1].wmf"/>
          <p:cNvPicPr>
            <a:picLocks noChangeAspect="1" noChangeArrowheads="1"/>
          </p:cNvPicPr>
          <p:nvPr/>
        </p:nvPicPr>
        <p:blipFill>
          <a:blip r:embed="rId3" cstate="print"/>
          <a:srcRect/>
          <a:stretch>
            <a:fillRect/>
          </a:stretch>
        </p:blipFill>
        <p:spPr bwMode="auto">
          <a:xfrm>
            <a:off x="6781800" y="4800600"/>
            <a:ext cx="1787525" cy="1447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pic>
        <p:nvPicPr>
          <p:cNvPr id="2051" name="Picture 3"/>
          <p:cNvPicPr>
            <a:picLocks noChangeAspect="1" noChangeArrowheads="1"/>
          </p:cNvPicPr>
          <p:nvPr/>
        </p:nvPicPr>
        <p:blipFill>
          <a:blip r:embed="rId3" cstate="print"/>
          <a:srcRect/>
          <a:stretch>
            <a:fillRect/>
          </a:stretch>
        </p:blipFill>
        <p:spPr bwMode="auto">
          <a:xfrm>
            <a:off x="0" y="0"/>
            <a:ext cx="9753600" cy="7315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of Informational and Narrative Text</a:t>
            </a:r>
            <a:endParaRPr lang="en-US" dirty="0"/>
          </a:p>
        </p:txBody>
      </p:sp>
      <p:sp>
        <p:nvSpPr>
          <p:cNvPr id="4" name="Footer Placeholder 3"/>
          <p:cNvSpPr>
            <a:spLocks noGrp="1"/>
          </p:cNvSpPr>
          <p:nvPr>
            <p:ph type="ftr" sz="quarter" idx="11"/>
          </p:nvPr>
        </p:nvSpPr>
        <p:spPr/>
        <p:txBody>
          <a:bodyPr/>
          <a:lstStyle/>
          <a:p>
            <a:pPr>
              <a:defRPr/>
            </a:pPr>
            <a:r>
              <a:rPr lang="en-US" dirty="0" smtClean="0"/>
              <a:t>Content contained is licensed under a Creative Commons Attribution-</a:t>
            </a:r>
            <a:r>
              <a:rPr lang="en-US" dirty="0" err="1" smtClean="0"/>
              <a:t>ShareAlike</a:t>
            </a:r>
            <a:r>
              <a:rPr lang="en-US" dirty="0" smtClean="0"/>
              <a:t> 3.0 </a:t>
            </a:r>
            <a:r>
              <a:rPr lang="en-US" dirty="0" err="1" smtClean="0"/>
              <a:t>Unported</a:t>
            </a:r>
            <a:r>
              <a:rPr lang="en-US" dirty="0" smtClean="0"/>
              <a:t> License</a:t>
            </a:r>
            <a:endParaRPr lang="en-US" dirty="0"/>
          </a:p>
        </p:txBody>
      </p:sp>
      <p:pic>
        <p:nvPicPr>
          <p:cNvPr id="5" name="Picture 5" descr="C:\Users\user\AppData\Local\Microsoft\Windows\Temporary Internet Files\Content.IE5\FOPMBLQZ\MC900030082[1].wmf"/>
          <p:cNvPicPr>
            <a:picLocks noGrp="1" noChangeAspect="1" noChangeArrowheads="1"/>
          </p:cNvPicPr>
          <p:nvPr>
            <p:ph idx="1"/>
          </p:nvPr>
        </p:nvPicPr>
        <p:blipFill>
          <a:blip r:embed="rId3" cstate="print"/>
          <a:srcRect/>
          <a:stretch>
            <a:fillRect/>
          </a:stretch>
        </p:blipFill>
        <p:spPr bwMode="auto">
          <a:xfrm>
            <a:off x="6858000" y="3352800"/>
            <a:ext cx="1607515" cy="1346911"/>
          </a:xfrm>
          <a:prstGeom prst="rect">
            <a:avLst/>
          </a:prstGeom>
          <a:noFill/>
          <a:ln w="9525">
            <a:noFill/>
            <a:miter lim="800000"/>
            <a:headEnd/>
            <a:tailEnd/>
          </a:ln>
        </p:spPr>
      </p:pic>
      <p:pic>
        <p:nvPicPr>
          <p:cNvPr id="6" name="Picture 2" descr="C:\Users\user\AppData\Local\Microsoft\Windows\Temporary Internet Files\Content.IE5\FOPMBLQZ\MP900314269[1].jpg"/>
          <p:cNvPicPr>
            <a:picLocks noChangeAspect="1" noChangeArrowheads="1"/>
          </p:cNvPicPr>
          <p:nvPr/>
        </p:nvPicPr>
        <p:blipFill>
          <a:blip r:embed="rId4" cstate="print"/>
          <a:srcRect/>
          <a:stretch>
            <a:fillRect/>
          </a:stretch>
        </p:blipFill>
        <p:spPr bwMode="auto">
          <a:xfrm>
            <a:off x="6477000" y="4876800"/>
            <a:ext cx="2133600" cy="1401763"/>
          </a:xfrm>
          <a:prstGeom prst="rect">
            <a:avLst/>
          </a:prstGeom>
          <a:noFill/>
          <a:ln w="9525">
            <a:noFill/>
            <a:miter lim="800000"/>
            <a:headEnd/>
            <a:tailEnd/>
          </a:ln>
        </p:spPr>
      </p:pic>
      <p:sp>
        <p:nvSpPr>
          <p:cNvPr id="7" name="Rectangle 6"/>
          <p:cNvSpPr/>
          <p:nvPr/>
        </p:nvSpPr>
        <p:spPr>
          <a:xfrm>
            <a:off x="381000" y="2057400"/>
            <a:ext cx="6172200" cy="6694140"/>
          </a:xfrm>
          <a:prstGeom prst="rect">
            <a:avLst/>
          </a:prstGeom>
        </p:spPr>
        <p:txBody>
          <a:bodyPr wrap="square">
            <a:spAutoFit/>
          </a:bodyPr>
          <a:lstStyle/>
          <a:p>
            <a:pPr marL="339725" lvl="0" indent="-339725" fontAlgn="auto">
              <a:spcBef>
                <a:spcPts val="580"/>
              </a:spcBef>
              <a:spcAft>
                <a:spcPts val="1200"/>
              </a:spcAft>
              <a:buClr>
                <a:srgbClr val="8064A2"/>
              </a:buClr>
              <a:defRPr/>
            </a:pPr>
            <a:r>
              <a:rPr lang="en-US" sz="3100" dirty="0" smtClean="0">
                <a:solidFill>
                  <a:prstClr val="black"/>
                </a:solidFill>
                <a:latin typeface="Arial"/>
                <a:cs typeface="+mn-cs"/>
              </a:rPr>
              <a:t>   Distribution of informational passages by grade according to 2009 NAEP Reading Framework</a:t>
            </a:r>
          </a:p>
          <a:p>
            <a:pPr marL="339725" lvl="0" indent="-339725" fontAlgn="auto">
              <a:spcBef>
                <a:spcPts val="580"/>
              </a:spcBef>
              <a:spcAft>
                <a:spcPts val="1200"/>
              </a:spcAft>
              <a:buClr>
                <a:srgbClr val="8064A2"/>
              </a:buClr>
              <a:buFont typeface="Arial" pitchFamily="34" charset="0"/>
              <a:buChar char="•"/>
              <a:defRPr/>
            </a:pPr>
            <a:r>
              <a:rPr lang="en-US" sz="3100" smtClean="0">
                <a:solidFill>
                  <a:prstClr val="black"/>
                </a:solidFill>
                <a:latin typeface="Arial"/>
                <a:cs typeface="+mn-cs"/>
              </a:rPr>
              <a:t> 50</a:t>
            </a:r>
            <a:r>
              <a:rPr lang="en-US" sz="3100" dirty="0" smtClean="0">
                <a:solidFill>
                  <a:prstClr val="black"/>
                </a:solidFill>
                <a:latin typeface="Arial"/>
                <a:cs typeface="+mn-cs"/>
              </a:rPr>
              <a:t>% K-5 </a:t>
            </a:r>
          </a:p>
          <a:p>
            <a:pPr marL="339725" lvl="0" indent="-339725" fontAlgn="auto">
              <a:spcBef>
                <a:spcPts val="580"/>
              </a:spcBef>
              <a:spcAft>
                <a:spcPts val="1200"/>
              </a:spcAft>
              <a:buClr>
                <a:srgbClr val="8064A2"/>
              </a:buClr>
              <a:buFont typeface="Arial" pitchFamily="34" charset="0"/>
              <a:buChar char="•"/>
              <a:defRPr/>
            </a:pPr>
            <a:r>
              <a:rPr lang="en-US" sz="3100" dirty="0" smtClean="0">
                <a:solidFill>
                  <a:prstClr val="black"/>
                </a:solidFill>
                <a:latin typeface="Arial"/>
                <a:cs typeface="+mn-cs"/>
              </a:rPr>
              <a:t> 55% by grade 8 </a:t>
            </a:r>
          </a:p>
          <a:p>
            <a:pPr marL="339725" lvl="0" indent="-339725" fontAlgn="auto">
              <a:spcBef>
                <a:spcPts val="580"/>
              </a:spcBef>
              <a:spcAft>
                <a:spcPts val="1200"/>
              </a:spcAft>
              <a:buClr>
                <a:srgbClr val="8064A2"/>
              </a:buClr>
              <a:buFont typeface="Arial" pitchFamily="34" charset="0"/>
              <a:buChar char="•"/>
              <a:defRPr/>
            </a:pPr>
            <a:r>
              <a:rPr lang="en-US" sz="3100" dirty="0" smtClean="0">
                <a:solidFill>
                  <a:prstClr val="black"/>
                </a:solidFill>
                <a:latin typeface="Arial"/>
                <a:cs typeface="+mn-cs"/>
              </a:rPr>
              <a:t> 70% by grade 12</a:t>
            </a:r>
          </a:p>
          <a:p>
            <a:pPr marL="339725" lvl="0" indent="-339725" algn="r" fontAlgn="auto">
              <a:spcBef>
                <a:spcPts val="580"/>
              </a:spcBef>
              <a:spcAft>
                <a:spcPts val="1200"/>
              </a:spcAft>
              <a:buClr>
                <a:srgbClr val="8064A2"/>
              </a:buClr>
              <a:defRPr/>
            </a:pPr>
            <a:r>
              <a:rPr lang="en-US" sz="1400" dirty="0" smtClean="0"/>
              <a:t>National Governors Association/Chief State School Officers (2010)</a:t>
            </a:r>
          </a:p>
          <a:p>
            <a:pPr marL="339725" lvl="0" indent="-339725" fontAlgn="auto">
              <a:spcBef>
                <a:spcPts val="580"/>
              </a:spcBef>
              <a:spcAft>
                <a:spcPts val="1200"/>
              </a:spcAft>
              <a:buClr>
                <a:srgbClr val="8064A2"/>
              </a:buClr>
              <a:buFont typeface="Arial" pitchFamily="34" charset="0"/>
              <a:buChar char="•"/>
              <a:defRPr/>
            </a:pPr>
            <a:endParaRPr lang="en-US" sz="3100" dirty="0" smtClean="0">
              <a:solidFill>
                <a:prstClr val="black"/>
              </a:solidFill>
              <a:latin typeface="Arial"/>
              <a:cs typeface="+mn-cs"/>
            </a:endParaRPr>
          </a:p>
          <a:p>
            <a:pPr marL="339725" lvl="0" indent="-339725" fontAlgn="auto">
              <a:spcBef>
                <a:spcPts val="580"/>
              </a:spcBef>
              <a:spcAft>
                <a:spcPts val="1200"/>
              </a:spcAft>
              <a:buClr>
                <a:srgbClr val="8064A2"/>
              </a:buClr>
              <a:buFont typeface="Arial" pitchFamily="34" charset="0"/>
              <a:buChar char="•"/>
              <a:defRPr/>
            </a:pPr>
            <a:endParaRPr lang="en-US" sz="3100" dirty="0" smtClean="0">
              <a:solidFill>
                <a:prstClr val="black"/>
              </a:solidFill>
              <a:latin typeface="Arial"/>
              <a:cs typeface="+mn-cs"/>
            </a:endParaRPr>
          </a:p>
          <a:p>
            <a:pPr marL="339725" lvl="0" indent="-339725" algn="r" fontAlgn="auto">
              <a:spcBef>
                <a:spcPts val="580"/>
              </a:spcBef>
              <a:spcAft>
                <a:spcPts val="1200"/>
              </a:spcAft>
              <a:buClr>
                <a:srgbClr val="8064A2"/>
              </a:buClr>
              <a:defRPr/>
            </a:pPr>
            <a:r>
              <a:rPr lang="en-US" sz="3100" dirty="0" smtClean="0">
                <a:solidFill>
                  <a:prstClr val="black"/>
                </a:solidFill>
                <a:latin typeface="Arial"/>
                <a:cs typeface="+mn-cs"/>
              </a:rPr>
              <a:t>   </a:t>
            </a:r>
            <a:endParaRPr lang="en-US" dirty="0"/>
          </a:p>
        </p:txBody>
      </p:sp>
    </p:spTree>
  </p:cSld>
  <p:clrMapOvr>
    <a:masterClrMapping/>
  </p:clrMapOvr>
</p:sld>
</file>

<file path=ppt/theme/theme1.xml><?xml version="1.0" encoding="utf-8"?>
<a:theme xmlns:a="http://schemas.openxmlformats.org/drawingml/2006/main" name="IBSEtemplate_old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SB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2988822C20F24E83D1DD5E4C131AA0" ma:contentTypeVersion="34" ma:contentTypeDescription="Create a new document." ma:contentTypeScope="" ma:versionID="510b8621ca45b380240d45fcf3ee2da5">
  <xsd:schema xmlns:xsd="http://www.w3.org/2001/XMLSchema" xmlns:xs="http://www.w3.org/2001/XMLSchema" xmlns:p="http://schemas.microsoft.com/office/2006/metadata/properties" xmlns:ns1="http://schemas.microsoft.com/sharepoint/v3" xmlns:ns2="6ce3111e-7420-4802-b50a-75d4e9a0b980" xmlns:ns3="d21dc803-237d-4c68-8692-8d731fd29118" xmlns:ns4="4d435f69-8686-490b-bd6d-b153bf22ab50" targetNamespace="http://schemas.microsoft.com/office/2006/metadata/properties" ma:root="true" ma:fieldsID="f5b7d2c1aa74e6ba3f7180c2fcc7e0c0" ns1:_="" ns2:_="" ns3:_="" ns4:_="">
    <xsd:import namespace="http://schemas.microsoft.com/sharepoint/v3"/>
    <xsd:import namespace="6ce3111e-7420-4802-b50a-75d4e9a0b980"/>
    <xsd:import namespace="d21dc803-237d-4c68-8692-8d731fd29118"/>
    <xsd:import namespace="4d435f69-8686-490b-bd6d-b153bf22ab50"/>
    <xsd:element name="properties">
      <xsd:complexType>
        <xsd:sequence>
          <xsd:element name="documentManagement">
            <xsd:complexType>
              <xsd:all>
                <xsd:element ref="ns2:Heading" minOccurs="0"/>
                <xsd:element ref="ns2:Sort_x0020_Order" minOccurs="0"/>
                <xsd:element ref="ns3:DisplayPage" minOccurs="0"/>
                <xsd:element ref="ns3:ParagraphBeforeLink" minOccurs="0"/>
                <xsd:element ref="ns3:ParagraphAfterLink" minOccurs="0"/>
                <xsd:element ref="ns4:Divisions" minOccurs="0"/>
                <xsd:element ref="ns2:TargetAudience" minOccurs="0"/>
                <xsd:element ref="ns2:Archive" minOccurs="0"/>
                <xsd:element ref="ns2:Archive_x0020_Date" minOccurs="0"/>
                <xsd:element ref="ns3:Grouping" minOccurs="0"/>
                <xsd:element ref="ns3:Subgroup" minOccurs="0"/>
                <xsd:element ref="ns3:Linked_x0020_on_x0020_Page" minOccurs="0"/>
                <xsd:element ref="ns3:Year" minOccurs="0"/>
                <xsd:element ref="ns2:MediaType" minOccurs="0"/>
                <xsd:element ref="ns1:PublishingStartDate" minOccurs="0"/>
                <xsd:element ref="ns1:PublishingExpirationDate" minOccurs="0"/>
                <xsd:element ref="ns2:TaxKeywordTaxHTField" minOccurs="0"/>
                <xsd:element ref="ns2:TaxCatchAll" minOccurs="0"/>
                <xsd:element ref="ns3:OriginalModifiedDate" minOccurs="0"/>
                <xsd:element ref="ns3:AdditionalPageInfo" minOccurs="0"/>
                <xsd:element ref="ns2:SharedWithUsers" minOccurs="0"/>
                <xsd:element ref="ns3:ActiveInactive" minOccurs="0"/>
                <xsd:element ref="ns3:Subbullet" minOccurs="0"/>
                <xsd:element ref="ns3:Subheading" minOccurs="0"/>
                <xsd:element ref="ns3:LifetimeViews" minOccurs="0"/>
                <xsd:element ref="ns3:ModifiedBeforeRun" minOccurs="0"/>
                <xsd:element ref="ns3: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ce3111e-7420-4802-b50a-75d4e9a0b980" elementFormDefault="qualified">
    <xsd:import namespace="http://schemas.microsoft.com/office/2006/documentManagement/types"/>
    <xsd:import namespace="http://schemas.microsoft.com/office/infopath/2007/PartnerControls"/>
    <xsd:element name="Heading" ma:index="1" nillable="true" ma:displayName="Heading" ma:internalName="Heading">
      <xsd:simpleType>
        <xsd:restriction base="dms:Text">
          <xsd:maxLength value="255"/>
        </xsd:restriction>
      </xsd:simpleType>
    </xsd:element>
    <xsd:element name="Sort_x0020_Order" ma:index="2" nillable="true" ma:displayName="Sort Order" ma:default="999" ma:internalName="Sort_x0020_Order" ma:percentage="FALSE">
      <xsd:simpleType>
        <xsd:restriction base="dms:Number"/>
      </xsd:simpleType>
    </xsd:element>
    <xsd:element name="TargetAudience" ma:index="7" nillable="true" ma:displayName="TargetAudience" ma:list="{5bf691bb-db4f-476f-a3f6-6f31e5686cd3}" ma:internalName="TargetAudience" ma:readOnly="false" ma:showField="Title"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Archive" ma:index="9" nillable="true" ma:displayName="Archive" ma:default="0" ma:indexed="true" ma:internalName="Archive">
      <xsd:simpleType>
        <xsd:restriction base="dms:Boolean"/>
      </xsd:simpleType>
    </xsd:element>
    <xsd:element name="Archive_x0020_Date" ma:index="10" nillable="true" ma:displayName="Archive Date" ma:format="DateOnly" ma:internalName="Archive_x0020_Date">
      <xsd:simpleType>
        <xsd:restriction base="dms:DateTime"/>
      </xsd:simpleType>
    </xsd:element>
    <xsd:element name="MediaType" ma:index="15" nillable="true" ma:displayName="MediaType" ma:list="{bc78f13e-3434-4b26-85f6-c5eb735f129d}" ma:internalName="MediaType" ma:readOnly="false" ma:showField="MediaType"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TaxKeywordTaxHTField" ma:index="25" nillable="true" ma:taxonomy="true" ma:internalName="TaxKeywordTaxHTField" ma:taxonomyFieldName="TaxKeyword" ma:displayName="Enterprise Keywords" ma:fieldId="{23f27201-bee3-471e-b2e7-b64fd8b7ca38}" ma:taxonomyMulti="true" ma:sspId="038a83e2-3cab-4ab1-90e8-f44282484cb6" ma:termSetId="00000000-0000-0000-0000-000000000000" ma:anchorId="00000000-0000-0000-0000-000000000000" ma:open="true" ma:isKeyword="true">
      <xsd:complexType>
        <xsd:sequence>
          <xsd:element ref="pc:Terms" minOccurs="0" maxOccurs="1"/>
        </xsd:sequence>
      </xsd:complexType>
    </xsd:element>
    <xsd:element name="TaxCatchAll" ma:index="26" nillable="true" ma:displayName="Taxonomy Catch All Column" ma:hidden="true" ma:list="{579831f0-4889-4cf1-9c1b-f4e5c0970170}" ma:internalName="TaxCatchAll" ma:showField="CatchAllData"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21dc803-237d-4c68-8692-8d731fd29118" elementFormDefault="qualified">
    <xsd:import namespace="http://schemas.microsoft.com/office/2006/documentManagement/types"/>
    <xsd:import namespace="http://schemas.microsoft.com/office/infopath/2007/PartnerControls"/>
    <xsd:element name="DisplayPage" ma:index="3" nillable="true" ma:displayName="DisplayPage" ma:indexed="true" ma:internalName="DisplayPage">
      <xsd:simpleType>
        <xsd:restriction base="dms:Text">
          <xsd:maxLength value="255"/>
        </xsd:restriction>
      </xsd:simpleType>
    </xsd:element>
    <xsd:element name="ParagraphBeforeLink" ma:index="4" nillable="true" ma:displayName="ParagraphBeforeLink" ma:internalName="ParagraphBeforeLink">
      <xsd:simpleType>
        <xsd:restriction base="dms:Note"/>
      </xsd:simpleType>
    </xsd:element>
    <xsd:element name="ParagraphAfterLink" ma:index="5" nillable="true" ma:displayName="ParagraphAfterLink" ma:internalName="ParagraphAfterLink">
      <xsd:simpleType>
        <xsd:restriction base="dms:Note"/>
      </xsd:simpleType>
    </xsd:element>
    <xsd:element name="Grouping" ma:index="11" nillable="true" ma:displayName="Grouping" ma:indexed="true" ma:internalName="Grouping">
      <xsd:simpleType>
        <xsd:restriction base="dms:Text">
          <xsd:maxLength value="255"/>
        </xsd:restriction>
      </xsd:simpleType>
    </xsd:element>
    <xsd:element name="Subgroup" ma:index="12" nillable="true" ma:displayName="Subgroup" ma:internalName="Subgroup">
      <xsd:simpleType>
        <xsd:restriction base="dms:Text">
          <xsd:maxLength value="255"/>
        </xsd:restriction>
      </xsd:simpleType>
    </xsd:element>
    <xsd:element name="Linked_x0020_on_x0020_Page" ma:index="13" nillable="true" ma:displayName="Linked on Page" ma:default="1" ma:indexed="true" ma:internalName="Linked_x0020_on_x0020_Page">
      <xsd:simpleType>
        <xsd:restriction base="dms:Boolean"/>
      </xsd:simpleType>
    </xsd:element>
    <xsd:element name="Year" ma:index="14" nillable="true" ma:displayName="Year" ma:internalName="Year">
      <xsd:simpleType>
        <xsd:restriction base="dms:Text">
          <xsd:maxLength value="255"/>
        </xsd:restriction>
      </xsd:simpleType>
    </xsd:element>
    <xsd:element name="OriginalModifiedDate" ma:index="27" nillable="true" ma:displayName="OriginalModifiedDate" ma:format="DateOnly" ma:internalName="OriginalModifiedDate">
      <xsd:simpleType>
        <xsd:restriction base="dms:DateTime"/>
      </xsd:simpleType>
    </xsd:element>
    <xsd:element name="AdditionalPageInfo" ma:index="28" nillable="true" ma:displayName="AdditionalPageInfo" ma:internalName="AdditionalPageInfo">
      <xsd:simpleType>
        <xsd:restriction base="dms:Note">
          <xsd:maxLength value="255"/>
        </xsd:restriction>
      </xsd:simpleType>
    </xsd:element>
    <xsd:element name="ActiveInactive" ma:index="30" nillable="true" ma:displayName="Active/Inactive" ma:default="1" ma:internalName="ActiveInactive">
      <xsd:simpleType>
        <xsd:restriction base="dms:Boolean"/>
      </xsd:simpleType>
    </xsd:element>
    <xsd:element name="Subbullet" ma:index="31" nillable="true" ma:displayName="Subbullet" ma:internalName="Subbullet">
      <xsd:simpleType>
        <xsd:restriction base="dms:Note">
          <xsd:maxLength value="255"/>
        </xsd:restriction>
      </xsd:simpleType>
    </xsd:element>
    <xsd:element name="Subheading" ma:index="32" nillable="true" ma:displayName="Subheading" ma:internalName="Subheading">
      <xsd:simpleType>
        <xsd:restriction base="dms:Text">
          <xsd:maxLength value="255"/>
        </xsd:restriction>
      </xsd:simpleType>
    </xsd:element>
    <xsd:element name="LifetimeViews" ma:index="33" nillable="true" ma:displayName="LifetimeViews" ma:internalName="LifetimeViews">
      <xsd:simpleType>
        <xsd:restriction base="dms:Number"/>
      </xsd:simpleType>
    </xsd:element>
    <xsd:element name="ModifiedBeforeRun" ma:index="34" nillable="true" ma:displayName="ModifiedBeforeRun" ma:format="DateOnly" ma:internalName="ModifiedBeforeRun">
      <xsd:simpleType>
        <xsd:restriction base="dms:DateTime"/>
      </xsd:simpleType>
    </xsd:element>
    <xsd:element name="Language" ma:index="35" nillable="true" ma:displayName="Language" ma:format="Dropdown" ma:internalName="Language">
      <xsd:simpleType>
        <xsd:restriction base="dms:Choice">
          <xsd:enumeration value="Albanian"/>
          <xsd:enumeration value="Amharic"/>
          <xsd:enumeration value="Arabic"/>
          <xsd:enumeration value="Assyrian"/>
          <xsd:enumeration value="Bengali"/>
          <xsd:enumeration value="Bosnian"/>
          <xsd:enumeration value="Bulgarian"/>
          <xsd:enumeration value="Burmese"/>
          <xsd:enumeration value="Cambodian"/>
          <xsd:enumeration value="Cantonese"/>
          <xsd:enumeration value="Chinese"/>
          <xsd:enumeration value="Chinese (Simplified)"/>
          <xsd:enumeration value="Chinese (Traditional)"/>
          <xsd:enumeration value="Czech"/>
          <xsd:enumeration value="Farsi"/>
          <xsd:enumeration value="French"/>
          <xsd:enumeration value="German"/>
          <xsd:enumeration value="Greek"/>
          <xsd:enumeration value="Gujarati"/>
          <xsd:enumeration value="Haitian-Creole"/>
          <xsd:enumeration value="Haka Chin"/>
          <xsd:enumeration value="Hindi"/>
          <xsd:enumeration value="Italian"/>
          <xsd:enumeration value="Japanese"/>
          <xsd:enumeration value="Karen"/>
          <xsd:enumeration value="Khmer"/>
          <xsd:enumeration value="Kirundi"/>
          <xsd:enumeration value="Korean"/>
          <xsd:enumeration value="Lao"/>
          <xsd:enumeration value="Lithuanian"/>
          <xsd:enumeration value="Malayalam"/>
          <xsd:enumeration value="Marathi"/>
          <xsd:enumeration value="Mongolian"/>
          <xsd:enumeration value="Nepali"/>
          <xsd:enumeration value="Pashto"/>
          <xsd:enumeration value="Pilipino (Tagalog)"/>
          <xsd:enumeration value="Polish"/>
          <xsd:enumeration value="Portuguese"/>
          <xsd:enumeration value="Punjabi"/>
          <xsd:enumeration value="Romanian"/>
          <xsd:enumeration value="Russian"/>
          <xsd:enumeration value="Serbian"/>
          <xsd:enumeration value="Serbian (Cyrillic)"/>
          <xsd:enumeration value="Serbian (Latin)"/>
          <xsd:enumeration value="Somali"/>
          <xsd:enumeration value="Spanish"/>
          <xsd:enumeration value="Swahili"/>
          <xsd:enumeration value="Tamil"/>
          <xsd:enumeration value="Telugu"/>
          <xsd:enumeration value="Thai"/>
          <xsd:enumeration value="Turkish"/>
          <xsd:enumeration value="Ukrainian"/>
          <xsd:enumeration value="Urdu"/>
          <xsd:enumeration value="Uzbek"/>
          <xsd:enumeration value="Vietnamese"/>
          <xsd:enumeration value="Yoruba"/>
        </xsd:restriction>
      </xsd:simpleType>
    </xsd:element>
  </xsd:schema>
  <xsd:schema xmlns:xsd="http://www.w3.org/2001/XMLSchema" xmlns:xs="http://www.w3.org/2001/XMLSchema" xmlns:dms="http://schemas.microsoft.com/office/2006/documentManagement/types" xmlns:pc="http://schemas.microsoft.com/office/infopath/2007/PartnerControls" targetNamespace="4d435f69-8686-490b-bd6d-b153bf22ab50" elementFormDefault="qualified">
    <xsd:import namespace="http://schemas.microsoft.com/office/2006/documentManagement/types"/>
    <xsd:import namespace="http://schemas.microsoft.com/office/infopath/2007/PartnerControls"/>
    <xsd:element name="Divisions" ma:index="6" nillable="true" ma:displayName="Divisions" ma:indexed="true" ma:list="{28f31edd-5ed1-4c97-b76f-e04153e47842}" ma:internalName="Divisions" ma:showField="Title" ma:web="6ce3111e-7420-4802-b50a-75d4e9a0b980">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8"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inked_x0020_on_x0020_Page xmlns="d21dc803-237d-4c68-8692-8d731fd29118">true</Linked_x0020_on_x0020_Page>
    <ParagraphAfterLink xmlns="d21dc803-237d-4c68-8692-8d731fd29118" xsi:nil="true"/>
    <TaxKeywordTaxHTField xmlns="6ce3111e-7420-4802-b50a-75d4e9a0b980">
      <Terms xmlns="http://schemas.microsoft.com/office/infopath/2007/PartnerControls"/>
    </TaxKeywordTaxHTField>
    <Archive_x0020_Date xmlns="6ce3111e-7420-4802-b50a-75d4e9a0b980">2024-01-18T06:00:00+00:00</Archive_x0020_Date>
    <Subgroup xmlns="d21dc803-237d-4c68-8692-8d731fd29118" xsi:nil="true"/>
    <OriginalModifiedDate xmlns="d21dc803-237d-4c68-8692-8d731fd29118" xsi:nil="true"/>
    <Grouping xmlns="d21dc803-237d-4c68-8692-8d731fd29118">common_core</Grouping>
    <Heading xmlns="6ce3111e-7420-4802-b50a-75d4e9a0b980" xsi:nil="true"/>
    <Sort_x0020_Order xmlns="6ce3111e-7420-4802-b50a-75d4e9a0b980">999</Sort_x0020_Order>
    <Year xmlns="d21dc803-237d-4c68-8692-8d731fd29118" xsi:nil="true"/>
    <ParagraphBeforeLink xmlns="d21dc803-237d-4c68-8692-8d731fd29118" xsi:nil="true"/>
    <Archive xmlns="6ce3111e-7420-4802-b50a-75d4e9a0b980">true</Archive>
    <AdditionalPageInfo xmlns="d21dc803-237d-4c68-8692-8d731fd29118" xsi:nil="true"/>
    <PublishingExpirationDate xmlns="http://schemas.microsoft.com/sharepoint/v3" xsi:nil="true"/>
    <Divisions xmlns="4d435f69-8686-490b-bd6d-b153bf22ab50">38</Divisions>
    <PublishingStartDate xmlns="http://schemas.microsoft.com/sharepoint/v3" xsi:nil="true"/>
    <TargetAudience xmlns="6ce3111e-7420-4802-b50a-75d4e9a0b980"/>
    <MediaType xmlns="6ce3111e-7420-4802-b50a-75d4e9a0b980">
      <Value>10</Value>
    </MediaType>
    <DisplayPage xmlns="d21dc803-237d-4c68-8692-8d731fd29118" xsi:nil="true"/>
    <TaxCatchAll xmlns="6ce3111e-7420-4802-b50a-75d4e9a0b980"/>
    <ActiveInactive xmlns="d21dc803-237d-4c68-8692-8d731fd29118">true</ActiveInactive>
    <Subbullet xmlns="d21dc803-237d-4c68-8692-8d731fd29118" xsi:nil="true"/>
    <Subheading xmlns="d21dc803-237d-4c68-8692-8d731fd29118" xsi:nil="true"/>
    <ModifiedBeforeRun xmlns="d21dc803-237d-4c68-8692-8d731fd29118">2016-11-11T23:10:01+00:00</ModifiedBeforeRun>
    <LifetimeViews xmlns="d21dc803-237d-4c68-8692-8d731fd29118">2055</LifetimeViews>
    <Language xmlns="d21dc803-237d-4c68-8692-8d731fd2911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D54E9D-1229-46DD-B3CA-CF184A1F22DC}"/>
</file>

<file path=customXml/itemProps2.xml><?xml version="1.0" encoding="utf-8"?>
<ds:datastoreItem xmlns:ds="http://schemas.openxmlformats.org/officeDocument/2006/customXml" ds:itemID="{663A8451-B90F-4D16-9BE8-6A23CFCC4A81}"/>
</file>

<file path=customXml/itemProps3.xml><?xml version="1.0" encoding="utf-8"?>
<ds:datastoreItem xmlns:ds="http://schemas.openxmlformats.org/officeDocument/2006/customXml" ds:itemID="{3A7D6DF2-F255-4C85-98A2-8E3395CD71DA}"/>
</file>

<file path=docProps/app.xml><?xml version="1.0" encoding="utf-8"?>
<Properties xmlns="http://schemas.openxmlformats.org/officeDocument/2006/extended-properties" xmlns:vt="http://schemas.openxmlformats.org/officeDocument/2006/docPropsVTypes">
  <Template/>
  <TotalTime>2342</TotalTime>
  <Words>4000</Words>
  <Application>Microsoft Office PowerPoint</Application>
  <PresentationFormat>On-screen Show (4:3)</PresentationFormat>
  <Paragraphs>336</Paragraphs>
  <Slides>37</Slides>
  <Notes>26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IBSEtemplate_oldppt</vt:lpstr>
      <vt:lpstr>Common Core English Language Arts Standards K-12</vt:lpstr>
      <vt:lpstr>College and Career Ready Students </vt:lpstr>
      <vt:lpstr>Common Core English Language Arts Standards K-12</vt:lpstr>
      <vt:lpstr>Structure of Common Core English Language Arts Standards</vt:lpstr>
      <vt:lpstr>What is Not Covered by the Standards?</vt:lpstr>
      <vt:lpstr>Key Ideas</vt:lpstr>
      <vt:lpstr>Text Complexity</vt:lpstr>
      <vt:lpstr>PowerPoint Presentation</vt:lpstr>
      <vt:lpstr>Balance of Informational and Narrative Text</vt:lpstr>
      <vt:lpstr> Content Area Literacy </vt:lpstr>
      <vt:lpstr>Writing to Argue or Explain</vt:lpstr>
      <vt:lpstr>Academic Discussion</vt:lpstr>
      <vt:lpstr> Academic Vocabulary </vt:lpstr>
      <vt:lpstr> Integration of Research and Media Skills </vt:lpstr>
      <vt:lpstr>Projected Outcomes</vt:lpstr>
      <vt:lpstr>ELA Coding System Each strand is abbreviated in the standards</vt:lpstr>
      <vt:lpstr>Reading Strand   Grade Level    Standard </vt:lpstr>
      <vt:lpstr>PowerPoint Presentation</vt:lpstr>
      <vt:lpstr>PowerPoint Presentation</vt:lpstr>
      <vt:lpstr>PowerPoint Presentation</vt:lpstr>
      <vt:lpstr>Resources</vt:lpstr>
      <vt:lpstr>Resources</vt:lpstr>
      <vt:lpstr>Resources</vt:lpstr>
      <vt:lpstr>PowerPoint Presentation</vt:lpstr>
      <vt:lpstr>PowerPoint Presentation</vt:lpstr>
      <vt:lpstr>Resources</vt:lpstr>
      <vt:lpstr>Resources</vt:lpstr>
      <vt:lpstr>PowerPoint Presentation</vt:lpstr>
      <vt:lpstr>Resources</vt:lpstr>
      <vt:lpstr>Resources</vt:lpstr>
      <vt:lpstr>Resources</vt:lpstr>
      <vt:lpstr>Resources</vt:lpstr>
      <vt:lpstr>PowerPoint Presentation</vt:lpstr>
      <vt:lpstr>References</vt:lpstr>
      <vt:lpstr>References</vt:lpstr>
      <vt:lpstr>References</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 Brown</dc:creator>
  <cp:lastModifiedBy>Farquer, Tim</cp:lastModifiedBy>
  <cp:revision>272</cp:revision>
  <dcterms:created xsi:type="dcterms:W3CDTF">2012-01-17T22:09:55Z</dcterms:created>
  <dcterms:modified xsi:type="dcterms:W3CDTF">2012-09-17T12:18:15Z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0x010100552988822C20F24E83D1DD5E4C131AA0</vt:lpwstr>
  </property>
  <property fmtid="{D5CDD505-2E9C-101B-9397-08002B2CF9AE}" pid="3" name="TaxKeyword">
    <vt:lpwstr/>
  </property>
</Properties>
</file>