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257" r:id="rId3"/>
    <p:sldId id="261" r:id="rId4"/>
    <p:sldId id="262" r:id="rId5"/>
    <p:sldId id="263" r:id="rId6"/>
    <p:sldId id="264" r:id="rId7"/>
    <p:sldId id="265" r:id="rId8"/>
    <p:sldId id="266" r:id="rId9"/>
    <p:sldId id="260" r:id="rId1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779"/>
    <a:srgbClr val="E9EDFB"/>
    <a:srgbClr val="94A8EA"/>
    <a:srgbClr val="F3F3F3"/>
    <a:srgbClr val="E8E8E8"/>
    <a:srgbClr val="1B35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030" autoAdjust="0"/>
  </p:normalViewPr>
  <p:slideViewPr>
    <p:cSldViewPr>
      <p:cViewPr varScale="1">
        <p:scale>
          <a:sx n="38" d="100"/>
          <a:sy n="38" d="100"/>
        </p:scale>
        <p:origin x="-2318"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206AAFE2-350D-4B4E-B1E2-B3C31AD329FC}" type="datetime1">
              <a:rPr lang="en-US" smtClean="0"/>
              <a:pPr/>
              <a:t>12/3/2013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D619ED56-BBB6-0043-BADC-CE25F920F48D}" type="slidenum">
              <a:rPr lang="en-US" smtClean="0"/>
              <a:pPr/>
              <a:t>‹#›</a:t>
            </a:fld>
            <a:endParaRPr lang="en-US"/>
          </a:p>
        </p:txBody>
      </p:sp>
    </p:spTree>
    <p:extLst>
      <p:ext uri="{BB962C8B-B14F-4D97-AF65-F5344CB8AC3E}">
        <p14:creationId xmlns:p14="http://schemas.microsoft.com/office/powerpoint/2010/main" val="16284078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55377939-CFD0-484D-AF7F-769755AE1CEB}" type="datetime1">
              <a:rPr lang="en-US" smtClean="0"/>
              <a:pPr/>
              <a:t>12/3/2013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6FA7AA64-6D9B-4E36-A74F-23D751D674E4}" type="slidenum">
              <a:rPr lang="en-US" smtClean="0"/>
              <a:pPr/>
              <a:t>‹#›</a:t>
            </a:fld>
            <a:endParaRPr lang="en-US"/>
          </a:p>
        </p:txBody>
      </p:sp>
    </p:spTree>
    <p:extLst>
      <p:ext uri="{BB962C8B-B14F-4D97-AF65-F5344CB8AC3E}">
        <p14:creationId xmlns:p14="http://schemas.microsoft.com/office/powerpoint/2010/main" val="35323393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google.com/imgres?imgurl=http://69.90.174.246/photos/display_pic_with_logo/437/437,1222472739,2.jpg&amp;imgrefurl=http://www.shutterstock.com/pic-18221161-school-children-vector.html&amp;usg=__pUJ8PJSP1dEKJa9iyFi1XYcpUyM=&amp;h=336&amp;w=450&amp;sz=55&amp;hl=en&amp;start=559&amp;zoom=1&amp;tbnid=bCxucFHgM0ph9M:&amp;tbnh=105&amp;tbnw=140&amp;prev=/images?q=clipart+of+students&amp;um=1&amp;hl=en&amp;biw=1419&amp;bih=692&amp;tbs=isch:1&amp;um=1&amp;itbs=1&amp;iact=hc&amp;vpx=1018&amp;vpy=95&amp;dur=5382&amp;hovh=194&amp;hovw=260&amp;tx=127&amp;ty=96&amp;ei=QqLBTLq1IYKdnAfJqP2ICg&amp;oei=BaLBTOGfNdGUnQe26cXcCQ&amp;esq=26&amp;page=24&amp;ndsp=34&amp;ved=1t:429,r:6,s:559"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Welcome to the Illinois Alternate Assessment Training Module for Participation.  This training module is designed for schools and will go over the Illinois Alternate Assessment Participation Guidelines. </a:t>
            </a:r>
          </a:p>
        </p:txBody>
      </p:sp>
      <p:sp>
        <p:nvSpPr>
          <p:cNvPr id="4" name="Slide Number Placeholder 3"/>
          <p:cNvSpPr>
            <a:spLocks noGrp="1"/>
          </p:cNvSpPr>
          <p:nvPr>
            <p:ph type="sldNum" sz="quarter" idx="10"/>
          </p:nvPr>
        </p:nvSpPr>
        <p:spPr/>
        <p:txBody>
          <a:bodyPr/>
          <a:lstStyle/>
          <a:p>
            <a:fld id="{6FA7AA64-6D9B-4E36-A74F-23D751D674E4}" type="slidenum">
              <a:rPr lang="en-US" smtClean="0"/>
              <a:pPr/>
              <a:t>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Students must participate in the state assessment through one of the following: the regular state assessment with or without accommodations, the ISAT grades 3 through 8 and PSAE grade 11 or the alternate state assessment, the IAA grades 3 through 8 and 11.</a:t>
            </a:r>
          </a:p>
          <a:p>
            <a:pPr defTabSz="924458">
              <a:defRPr/>
            </a:pPr>
            <a:endParaRPr lang="en-US" dirty="0" smtClean="0"/>
          </a:p>
        </p:txBody>
      </p:sp>
      <p:sp>
        <p:nvSpPr>
          <p:cNvPr id="4" name="Slide Number Placeholder 3"/>
          <p:cNvSpPr>
            <a:spLocks noGrp="1"/>
          </p:cNvSpPr>
          <p:nvPr>
            <p:ph type="sldNum" sz="quarter" idx="10"/>
          </p:nvPr>
        </p:nvSpPr>
        <p:spPr/>
        <p:txBody>
          <a:bodyPr/>
          <a:lstStyle/>
          <a:p>
            <a:fld id="{6FA7AA64-6D9B-4E36-A74F-23D751D674E4}" type="slidenum">
              <a:rPr lang="en-US" smtClean="0"/>
              <a:pPr/>
              <a:t>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field feedback, peer review, and federal monitoring, it became clear that Illinois needed to clarify the participation guidelines for the Illinois Alternate Assessment. </a:t>
            </a:r>
          </a:p>
          <a:p>
            <a:r>
              <a:rPr lang="en-US" dirty="0" smtClean="0"/>
              <a:t>The IAA has always been intended for students with the most significant cognitive disabilities.  These students have intellectual functioning well below average that exists concurrently with impairments or deficits in adaptive functioning: communication, self-care, home living, social/interpersonal skills, use of community resources, self-direction, functional academic skills, work, leisure, health, and safety.</a:t>
            </a:r>
          </a:p>
          <a:p>
            <a:r>
              <a:rPr lang="en-US" dirty="0" smtClean="0"/>
              <a:t> The reference to "typically associated with an IQ of below 55" was to help the field distinguish between students with cognitive disabilities and students with significant cognitive disabilities from students with the </a:t>
            </a:r>
            <a:r>
              <a:rPr lang="en-US" u="sng" dirty="0" smtClean="0"/>
              <a:t>most</a:t>
            </a:r>
            <a:r>
              <a:rPr lang="en-US" dirty="0" smtClean="0"/>
              <a:t> significant cognitive disabilities.  This means that many students with cognitive disabilities will not qualify for the alternate assessment.  By default, they must take ISAT or PSAE with or without accommodations. </a:t>
            </a:r>
          </a:p>
          <a:p>
            <a:r>
              <a:rPr lang="en-US" dirty="0" smtClean="0"/>
              <a:t>The inclusion of the words "typically associated with" allows for some district/school flexibility.   It is by no means an absolute requirement.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Myth: Only students identified under the educational category of cognitive disability can take the IAA.  </a:t>
            </a:r>
          </a:p>
          <a:p>
            <a:endParaRPr lang="en-US" dirty="0" smtClean="0"/>
          </a:p>
          <a:p>
            <a:r>
              <a:rPr lang="en-US" dirty="0" smtClean="0"/>
              <a:t>Students with the most significant cognitive disabilities may be identified under a variety of educational categories, including cognitive disabilities, autism, multiple disabilities and traumatic brain injury. </a:t>
            </a:r>
          </a:p>
          <a:p>
            <a:r>
              <a:rPr lang="en-US" dirty="0" smtClean="0"/>
              <a:t>When the term most significant cognitive disability is being used, it is referencing the intellectual functioning, not specifically the cognitive disability eligibility label.</a:t>
            </a:r>
            <a:r>
              <a:rPr lang="en-US" u="sng" dirty="0" smtClean="0">
                <a:hlinkClick r:id="rId3"/>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participation criteria section of the Participation Guidelines </a:t>
            </a:r>
            <a:r>
              <a:rPr lang="en-US" u="sng" dirty="0" smtClean="0"/>
              <a:t>must be</a:t>
            </a:r>
            <a:r>
              <a:rPr lang="en-US" dirty="0" smtClean="0"/>
              <a:t> individualized.  It is very important that these criteria are not blanket statements for all students. The IEP team provides a yes or no response for each criteria as well as a reason for a yes or no response.  </a:t>
            </a:r>
          </a:p>
          <a:p>
            <a:r>
              <a:rPr lang="en-US" dirty="0" smtClean="0"/>
              <a:t>As determined by the IEP, students with the most significant cognitive disabilities may take the IAA if a YES response is given for all participation criteria.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Participation Criteria number one has two components.  First, does the student have intellectual functioning well below average? Second, does the student have impairments or deficits in adaptive functioning? </a:t>
            </a:r>
          </a:p>
          <a:p>
            <a:r>
              <a:rPr lang="en-US" dirty="0" smtClean="0"/>
              <a:t>The IEP team must be able to answer yes to both parts in order to put a check mark in the yes box.   If one or both are no, the check mark must go in the no box.  </a:t>
            </a:r>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Participation Criteria number two: Due to the student’s significant cognitive disability, the student’s instruction is linked to grade level content of the grade they are currently enrolled, but is narrowed in scope and reduced in complexity. </a:t>
            </a:r>
          </a:p>
          <a:p>
            <a:r>
              <a:rPr lang="en-US" dirty="0" smtClean="0"/>
              <a:t>When reviewing the student’s grade level content, it is reflective of the critical functions found in the Alternate Assessment Framework. </a:t>
            </a:r>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Participation Criteria number three: When compared to other students with disabilities, the student requires more frequent and intensive instruction presented in incremental steps in order to apply and transfer skills across setting. </a:t>
            </a:r>
          </a:p>
          <a:p>
            <a:r>
              <a:rPr lang="en-US" dirty="0" smtClean="0"/>
              <a:t>Remember, as determined by the IEP, students with the most significant cognitive disabilities may take the IAA if a YES response is given for </a:t>
            </a:r>
            <a:r>
              <a:rPr lang="en-US" u="sng" dirty="0" smtClean="0"/>
              <a:t>all</a:t>
            </a:r>
            <a:r>
              <a:rPr lang="en-US" dirty="0" smtClean="0"/>
              <a:t> participation criteria.</a:t>
            </a:r>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 any questions regarding the IAA Participation Guidelines, contact the Illinois State Board of Education Principal Consultant, Jessica Dare at 866-317-6034 or jdare@isbe.net or view the IAA webpage.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FA7AA64-6D9B-4E36-A74F-23D751D674E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www.isbe.net/assessment"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graphicFrame>
        <p:nvGraphicFramePr>
          <p:cNvPr id="2" name="Table 1"/>
          <p:cNvGraphicFramePr>
            <a:graphicFrameLocks noGrp="1"/>
          </p:cNvGraphicFramePr>
          <p:nvPr userDrawn="1">
            <p:extLst>
              <p:ext uri="{D42A27DB-BD31-4B8C-83A1-F6EECF244321}">
                <p14:modId xmlns:p14="http://schemas.microsoft.com/office/powerpoint/2010/main" val="3482157428"/>
              </p:ext>
            </p:extLst>
          </p:nvPr>
        </p:nvGraphicFramePr>
        <p:xfrm>
          <a:off x="457200" y="5638800"/>
          <a:ext cx="8229600" cy="579120"/>
        </p:xfrm>
        <a:graphic>
          <a:graphicData uri="http://schemas.openxmlformats.org/drawingml/2006/table">
            <a:tbl>
              <a:tblPr firstRow="1" bandRow="1">
                <a:tableStyleId>{2D5ABB26-0587-4C30-8999-92F81FD0307C}</a:tableStyleId>
              </a:tblPr>
              <a:tblGrid>
                <a:gridCol w="2743200"/>
                <a:gridCol w="223158"/>
                <a:gridCol w="2520042"/>
                <a:gridCol w="2743200"/>
              </a:tblGrid>
              <a:tr h="370840">
                <a:tc>
                  <a:txBody>
                    <a:bodyPr/>
                    <a:lstStyle/>
                    <a:p>
                      <a:pPr algn="ctr"/>
                      <a:r>
                        <a:rPr lang="en-US" sz="1600" dirty="0" smtClean="0">
                          <a:solidFill>
                            <a:schemeClr val="bg1">
                              <a:lumMod val="50000"/>
                            </a:schemeClr>
                          </a:solidFill>
                          <a:latin typeface="Times New Roman"/>
                          <a:cs typeface="Times New Roman"/>
                        </a:rPr>
                        <a:t>100</a:t>
                      </a:r>
                      <a:r>
                        <a:rPr lang="en-US" sz="1600" baseline="0" dirty="0" smtClean="0">
                          <a:solidFill>
                            <a:schemeClr val="bg1">
                              <a:lumMod val="50000"/>
                            </a:schemeClr>
                          </a:solidFill>
                          <a:latin typeface="Times New Roman"/>
                          <a:cs typeface="Times New Roman"/>
                        </a:rPr>
                        <a:t> North First Street, E-216</a:t>
                      </a:r>
                    </a:p>
                    <a:p>
                      <a:pPr algn="ctr"/>
                      <a:r>
                        <a:rPr lang="en-US" sz="1600" baseline="0" dirty="0" smtClean="0">
                          <a:solidFill>
                            <a:schemeClr val="bg1">
                              <a:lumMod val="50000"/>
                            </a:schemeClr>
                          </a:solidFill>
                          <a:latin typeface="Times New Roman"/>
                          <a:cs typeface="Times New Roman"/>
                        </a:rPr>
                        <a:t>Springfield, Illinois 62777</a:t>
                      </a:r>
                      <a:endParaRPr lang="en-US" sz="1600" dirty="0">
                        <a:solidFill>
                          <a:schemeClr val="bg1">
                            <a:lumMod val="50000"/>
                          </a:schemeClr>
                        </a:solidFill>
                        <a:latin typeface="Times New Roman"/>
                        <a:cs typeface="Times New Roman"/>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600" dirty="0">
                        <a:solidFill>
                          <a:schemeClr val="bg1">
                            <a:lumMod val="50000"/>
                          </a:schemeClr>
                        </a:solidFill>
                        <a:latin typeface="Times New Roman"/>
                        <a:cs typeface="Times New Roman"/>
                      </a:endParaRPr>
                    </a:p>
                  </a:txBody>
                  <a:tcPr anchor="ctr">
                    <a:lnL w="12700" cap="flat" cmpd="sng" algn="ctr">
                      <a:noFill/>
                      <a:prstDash val="solid"/>
                      <a:round/>
                      <a:headEnd type="none" w="med" len="med"/>
                      <a:tailEnd type="none" w="med" len="med"/>
                    </a:lnL>
                    <a:lnR w="12700" cap="flat" cmpd="sng" algn="ctr">
                      <a:solidFill>
                        <a:prstClr val="white">
                          <a:lumMod val="50000"/>
                        </a:prstClr>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lumMod val="50000"/>
                            </a:schemeClr>
                          </a:solidFill>
                          <a:latin typeface="Times New Roman"/>
                          <a:cs typeface="Times New Roman"/>
                        </a:rPr>
                        <a:t>1-866-317-6034</a:t>
                      </a:r>
                    </a:p>
                  </a:txBody>
                  <a:tcPr anchor="ctr">
                    <a:lnL w="12700" cap="flat" cmpd="sng" algn="ctr">
                      <a:solidFill>
                        <a:prstClr val="white">
                          <a:lumMod val="50000"/>
                        </a:prstClr>
                      </a:solidFill>
                      <a:prstDash val="solid"/>
                      <a:round/>
                      <a:headEnd type="none" w="med" len="med"/>
                      <a:tailEnd type="none" w="med" len="med"/>
                    </a:lnL>
                    <a:lnR w="12700" cap="flat" cmpd="sng" algn="ctr">
                      <a:solidFill>
                        <a:prstClr val="white">
                          <a:lumMod val="50000"/>
                        </a:prstClr>
                      </a:solidFill>
                      <a:prstDash val="solid"/>
                      <a:round/>
                      <a:headEnd type="none" w="med" len="med"/>
                      <a:tailEnd type="none" w="med" len="med"/>
                    </a:lnR>
                  </a:tcPr>
                </a:tc>
                <a:tc>
                  <a:txBody>
                    <a:bodyPr/>
                    <a:lstStyle/>
                    <a:p>
                      <a:pPr algn="ctr"/>
                      <a:r>
                        <a:rPr lang="en-US" sz="1600" dirty="0" smtClean="0">
                          <a:solidFill>
                            <a:schemeClr val="bg1">
                              <a:lumMod val="50000"/>
                            </a:schemeClr>
                          </a:solidFill>
                          <a:latin typeface="Times New Roman"/>
                          <a:cs typeface="Times New Roman"/>
                          <a:hlinkClick r:id="rId2"/>
                        </a:rPr>
                        <a:t>www.isbe.net/assessment</a:t>
                      </a:r>
                      <a:r>
                        <a:rPr lang="en-US" sz="1600" baseline="0" dirty="0" smtClean="0">
                          <a:solidFill>
                            <a:schemeClr val="bg1">
                              <a:lumMod val="50000"/>
                            </a:schemeClr>
                          </a:solidFill>
                          <a:latin typeface="Times New Roman"/>
                          <a:cs typeface="Times New Roman"/>
                        </a:rPr>
                        <a:t> </a:t>
                      </a:r>
                      <a:endParaRPr lang="en-US" sz="1600" dirty="0">
                        <a:solidFill>
                          <a:schemeClr val="bg1">
                            <a:lumMod val="50000"/>
                          </a:schemeClr>
                        </a:solidFill>
                        <a:latin typeface="Times New Roman"/>
                        <a:cs typeface="Times New Roman"/>
                      </a:endParaRPr>
                    </a:p>
                  </a:txBody>
                  <a:tcPr anchor="ctr">
                    <a:lnL w="12700" cap="flat" cmpd="sng" algn="ctr">
                      <a:solidFill>
                        <a:prstClr val="white">
                          <a:lumMod val="50000"/>
                        </a:prstClr>
                      </a:solidFill>
                      <a:prstDash val="solid"/>
                      <a:round/>
                      <a:headEnd type="none" w="med" len="med"/>
                      <a:tailEnd type="none" w="med" len="med"/>
                    </a:lnL>
                  </a:tcPr>
                </a:tc>
              </a:tr>
            </a:tbl>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6388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748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748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7986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7986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16"/>
          <p:cNvSpPr>
            <a:spLocks noGrp="1"/>
          </p:cNvSpPr>
          <p:nvPr>
            <p:ph type="sldNum" sz="quarter" idx="10"/>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9334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624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6954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292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413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5959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8748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p:nvPr userDrawn="1"/>
        </p:nvSpPr>
        <p:spPr>
          <a:xfrm>
            <a:off x="0" y="76200"/>
            <a:ext cx="9144000" cy="381000"/>
          </a:xfrm>
          <a:prstGeom prst="rect">
            <a:avLst/>
          </a:prstGeom>
          <a:solidFill>
            <a:srgbClr val="1D4779"/>
          </a:solidFill>
          <a:ln>
            <a:solidFill>
              <a:srgbClr val="1D47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533400"/>
            <a:ext cx="9144000" cy="76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5638800" y="76200"/>
            <a:ext cx="3505200" cy="369332"/>
          </a:xfrm>
          <a:prstGeom prst="rect">
            <a:avLst/>
          </a:prstGeom>
          <a:noFill/>
        </p:spPr>
        <p:txBody>
          <a:bodyPr wrap="square" rtlCol="0">
            <a:spAutoFit/>
          </a:bodyPr>
          <a:lstStyle/>
          <a:p>
            <a:pPr algn="r"/>
            <a:r>
              <a:rPr lang="en-US" b="1" dirty="0" smtClean="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Division of Student Assessment</a:t>
            </a:r>
            <a:endParaRPr lang="en-US" dirty="0">
              <a:solidFill>
                <a:schemeClr val="bg1"/>
              </a:solidFill>
              <a:latin typeface="Times New Roman" pitchFamily="18" charset="0"/>
              <a:cs typeface="Times New Roman" pitchFamily="18" charset="0"/>
            </a:endParaRPr>
          </a:p>
        </p:txBody>
      </p:sp>
      <p:sp>
        <p:nvSpPr>
          <p:cNvPr id="12" name="Subtitle 2"/>
          <p:cNvSpPr txBox="1">
            <a:spLocks/>
          </p:cNvSpPr>
          <p:nvPr userDrawn="1"/>
        </p:nvSpPr>
        <p:spPr>
          <a:xfrm>
            <a:off x="0" y="6477000"/>
            <a:ext cx="9144000" cy="304800"/>
          </a:xfrm>
          <a:prstGeom prst="rect">
            <a:avLst/>
          </a:prstGeom>
          <a:solidFill>
            <a:schemeClr val="accent1">
              <a:lumMod val="40000"/>
              <a:lumOff val="60000"/>
            </a:schemeClr>
          </a:solidFill>
        </p:spPr>
        <p:txBody>
          <a:bodyPr vert="horz" lIns="91440" tIns="45720" rIns="91440" bIns="45720" rtlCol="0" anchor="ctr">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1800" dirty="0" smtClean="0">
                <a:latin typeface="Times New Roman" pitchFamily="18" charset="0"/>
                <a:cs typeface="Times New Roman" pitchFamily="18" charset="0"/>
              </a:rPr>
              <a:t>Illinois Alternate Assessment (IAA)</a:t>
            </a:r>
            <a:endParaRPr kumimoji="0" lang="en-US" sz="1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pic>
        <p:nvPicPr>
          <p:cNvPr id="8" name="Picture 7" descr="Seal_of_Illinois.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6200" y="21774"/>
            <a:ext cx="685800" cy="685800"/>
          </a:xfrm>
          <a:prstGeom prst="rect">
            <a:avLst/>
          </a:prstGeom>
        </p:spPr>
      </p:pic>
      <p:sp>
        <p:nvSpPr>
          <p:cNvPr id="7" name="TextBox 6"/>
          <p:cNvSpPr txBox="1"/>
          <p:nvPr userDrawn="1"/>
        </p:nvSpPr>
        <p:spPr>
          <a:xfrm>
            <a:off x="838200" y="76200"/>
            <a:ext cx="4114800" cy="369332"/>
          </a:xfrm>
          <a:prstGeom prst="rect">
            <a:avLst/>
          </a:prstGeom>
          <a:noFill/>
        </p:spPr>
        <p:txBody>
          <a:bodyPr wrap="square" rtlCol="0">
            <a:spAutoFit/>
          </a:bodyPr>
          <a:lstStyle/>
          <a:p>
            <a:r>
              <a:rPr lang="en-US" dirty="0" smtClean="0">
                <a:solidFill>
                  <a:srgbClr val="FFFFFF"/>
                </a:solidFill>
                <a:latin typeface="Times New Roman"/>
                <a:cs typeface="Times New Roman"/>
              </a:rPr>
              <a:t>Illinois State Board of Education</a:t>
            </a:r>
          </a:p>
        </p:txBody>
      </p:sp>
      <p:sp>
        <p:nvSpPr>
          <p:cNvPr id="17" name="Slide Number Placeholder 16"/>
          <p:cNvSpPr>
            <a:spLocks noGrp="1"/>
          </p:cNvSpPr>
          <p:nvPr>
            <p:ph type="sldNum" sz="quarter" idx="4"/>
          </p:nvPr>
        </p:nvSpPr>
        <p:spPr>
          <a:xfrm>
            <a:off x="8305800" y="6477000"/>
            <a:ext cx="381000" cy="304800"/>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BE78A45D-D201-E345-87C5-6FD13981D7D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a:ea typeface="+mn-ea"/>
          <a:cs typeface="Arial"/>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a:ea typeface="+mn-ea"/>
          <a:cs typeface="Arial"/>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dare@isbe.ne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sbe.net/assessment" TargetMode="External"/><Relationship Id="rId4" Type="http://schemas.openxmlformats.org/officeDocument/2006/relationships/hyperlink" Target="http://www.isbe.net/assessment/iaa.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1371600"/>
            <a:ext cx="8382000" cy="2232025"/>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200" b="1" dirty="0" smtClean="0">
                <a:latin typeface="Arial" pitchFamily="34" charset="0"/>
                <a:cs typeface="Arial" pitchFamily="34" charset="0"/>
              </a:rPr>
              <a:t>Illinois Alternate Assessment  Participation Guidelines</a:t>
            </a:r>
          </a:p>
          <a:p>
            <a:endParaRPr lang="en-US" sz="4000" dirty="0" smtClean="0">
              <a:latin typeface="Arial" pitchFamily="34" charset="0"/>
              <a:cs typeface="Arial" pitchFamily="34" charset="0"/>
            </a:endParaRPr>
          </a:p>
          <a:p>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Subtitle 2"/>
          <p:cNvSpPr txBox="1">
            <a:spLocks/>
          </p:cNvSpPr>
          <p:nvPr/>
        </p:nvSpPr>
        <p:spPr>
          <a:xfrm>
            <a:off x="0" y="3657600"/>
            <a:ext cx="9144000" cy="1143000"/>
          </a:xfrm>
          <a:prstGeom prst="rect">
            <a:avLst/>
          </a:prstGeom>
          <a:solidFill>
            <a:schemeClr val="accent1">
              <a:lumMod val="40000"/>
              <a:lumOff val="6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solidFill>
                  <a:srgbClr val="1D4779"/>
                </a:solidFill>
                <a:latin typeface="Times New Roman" pitchFamily="18" charset="0"/>
                <a:cs typeface="Times New Roman" pitchFamily="18" charset="0"/>
              </a:rPr>
              <a:t>Jessica Dare, Principal Consultant</a:t>
            </a:r>
          </a:p>
          <a:p>
            <a:pPr marL="0" indent="0" algn="ctr">
              <a:buNone/>
            </a:pPr>
            <a:r>
              <a:rPr lang="en-US" dirty="0" smtClean="0">
                <a:solidFill>
                  <a:srgbClr val="1D4779"/>
                </a:solidFill>
                <a:latin typeface="Times New Roman" pitchFamily="18" charset="0"/>
                <a:cs typeface="Times New Roman" pitchFamily="18" charset="0"/>
              </a:rPr>
              <a:t>IAA Spring 2014</a:t>
            </a:r>
            <a:endParaRPr lang="en-US" dirty="0">
              <a:solidFill>
                <a:srgbClr val="1D4779"/>
              </a:solidFill>
              <a:latin typeface="Times New Roman" pitchFamily="18" charset="0"/>
              <a:cs typeface="Times New Roman" pitchFamily="18" charset="0"/>
            </a:endParaRPr>
          </a:p>
        </p:txBody>
      </p:sp>
    </p:spTree>
    <p:extLst>
      <p:ext uri="{BB962C8B-B14F-4D97-AF65-F5344CB8AC3E}">
        <p14:creationId xmlns:p14="http://schemas.microsoft.com/office/powerpoint/2010/main" val="1167860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latin typeface="Arial" pitchFamily="34" charset="0"/>
                <a:cs typeface="Arial" pitchFamily="34" charset="0"/>
              </a:rPr>
              <a:t>Students </a:t>
            </a:r>
            <a:r>
              <a:rPr lang="en-US" sz="3000" b="1" u="sng" dirty="0" smtClean="0">
                <a:latin typeface="Arial" pitchFamily="34" charset="0"/>
                <a:cs typeface="Arial" pitchFamily="34" charset="0"/>
              </a:rPr>
              <a:t>must</a:t>
            </a:r>
            <a:r>
              <a:rPr lang="en-US" sz="3000" b="1" dirty="0" smtClean="0">
                <a:latin typeface="Arial" pitchFamily="34" charset="0"/>
                <a:cs typeface="Arial" pitchFamily="34" charset="0"/>
              </a:rPr>
              <a:t> participate in the state assessment through one of the following:</a:t>
            </a:r>
            <a:endParaRPr lang="en-US" sz="3000" b="1" dirty="0">
              <a:latin typeface="Arial" pitchFamily="34" charset="0"/>
              <a:cs typeface="Arial" pitchFamily="34" charset="0"/>
            </a:endParaRPr>
          </a:p>
        </p:txBody>
      </p:sp>
      <p:sp>
        <p:nvSpPr>
          <p:cNvPr id="6" name="Content Placeholder 5"/>
          <p:cNvSpPr>
            <a:spLocks noGrp="1"/>
          </p:cNvSpPr>
          <p:nvPr>
            <p:ph sz="half" idx="1"/>
          </p:nvPr>
        </p:nvSpPr>
        <p:spPr>
          <a:xfrm>
            <a:off x="609600" y="3124200"/>
            <a:ext cx="3810000" cy="1524000"/>
          </a:xfrm>
        </p:spPr>
        <p:txBody>
          <a:bodyPr>
            <a:normAutofit fontScale="92500"/>
          </a:bodyPr>
          <a:lstStyle/>
          <a:p>
            <a:r>
              <a:rPr lang="en-US" b="1" dirty="0" smtClean="0">
                <a:solidFill>
                  <a:schemeClr val="accent1">
                    <a:lumMod val="50000"/>
                  </a:schemeClr>
                </a:solidFill>
              </a:rPr>
              <a:t>Illinois Standards Achievement Test (ISAT)</a:t>
            </a:r>
          </a:p>
          <a:p>
            <a:endParaRPr lang="en-US" dirty="0"/>
          </a:p>
        </p:txBody>
      </p:sp>
      <p:sp>
        <p:nvSpPr>
          <p:cNvPr id="7" name="Content Placeholder 6"/>
          <p:cNvSpPr>
            <a:spLocks noGrp="1"/>
          </p:cNvSpPr>
          <p:nvPr>
            <p:ph sz="half" idx="2"/>
          </p:nvPr>
        </p:nvSpPr>
        <p:spPr>
          <a:xfrm>
            <a:off x="4724400" y="3124200"/>
            <a:ext cx="3886200" cy="1524000"/>
          </a:xfrm>
        </p:spPr>
        <p:txBody>
          <a:bodyPr>
            <a:normAutofit fontScale="92500"/>
          </a:bodyPr>
          <a:lstStyle/>
          <a:p>
            <a:r>
              <a:rPr lang="en-US" b="1" dirty="0" smtClean="0">
                <a:solidFill>
                  <a:schemeClr val="accent1">
                    <a:lumMod val="50000"/>
                  </a:schemeClr>
                </a:solidFill>
              </a:rPr>
              <a:t>Prairie State Achievement Examination (PSAE)</a:t>
            </a:r>
          </a:p>
          <a:p>
            <a:endParaRPr lang="en-US" dirty="0"/>
          </a:p>
        </p:txBody>
      </p:sp>
      <p:sp>
        <p:nvSpPr>
          <p:cNvPr id="5" name="Slide Number Placeholder 4"/>
          <p:cNvSpPr>
            <a:spLocks noGrp="1"/>
          </p:cNvSpPr>
          <p:nvPr>
            <p:ph type="sldNum" sz="quarter" idx="4"/>
          </p:nvPr>
        </p:nvSpPr>
        <p:spPr/>
        <p:txBody>
          <a:bodyPr/>
          <a:lstStyle/>
          <a:p>
            <a:fld id="{BE78A45D-D201-E345-87C5-6FD13981D7DF}" type="slidenum">
              <a:rPr lang="en-US" smtClean="0"/>
              <a:pPr/>
              <a:t>1</a:t>
            </a:fld>
            <a:endParaRPr lang="en-US" dirty="0"/>
          </a:p>
        </p:txBody>
      </p:sp>
      <p:sp>
        <p:nvSpPr>
          <p:cNvPr id="8" name="Rectangle 7"/>
          <p:cNvSpPr/>
          <p:nvPr/>
        </p:nvSpPr>
        <p:spPr>
          <a:xfrm>
            <a:off x="609600" y="1828800"/>
            <a:ext cx="8077200" cy="892552"/>
          </a:xfrm>
          <a:prstGeom prst="rect">
            <a:avLst/>
          </a:prstGeom>
        </p:spPr>
        <p:txBody>
          <a:bodyPr wrap="square">
            <a:spAutoFit/>
          </a:bodyPr>
          <a:lstStyle/>
          <a:p>
            <a:pPr algn="ctr"/>
            <a:r>
              <a:rPr lang="en-US" sz="2600" dirty="0" smtClean="0">
                <a:latin typeface="Arial" pitchFamily="34" charset="0"/>
                <a:cs typeface="Arial" pitchFamily="34" charset="0"/>
              </a:rPr>
              <a:t>The regular state assessment for the student’s grade WITH OR WITHOUT ACCOMMODATIONS</a:t>
            </a:r>
            <a:endParaRPr lang="en-US" sz="2600" dirty="0">
              <a:latin typeface="Arial" pitchFamily="34" charset="0"/>
              <a:cs typeface="Arial" pitchFamily="34" charset="0"/>
            </a:endParaRPr>
          </a:p>
        </p:txBody>
      </p:sp>
      <p:sp>
        <p:nvSpPr>
          <p:cNvPr id="9" name="Rectangle 8"/>
          <p:cNvSpPr/>
          <p:nvPr/>
        </p:nvSpPr>
        <p:spPr>
          <a:xfrm>
            <a:off x="533400" y="4648200"/>
            <a:ext cx="8077200" cy="1292662"/>
          </a:xfrm>
          <a:prstGeom prst="rect">
            <a:avLst/>
          </a:prstGeom>
        </p:spPr>
        <p:txBody>
          <a:bodyPr wrap="square">
            <a:spAutoFit/>
          </a:bodyPr>
          <a:lstStyle/>
          <a:p>
            <a:pPr algn="ctr"/>
            <a:r>
              <a:rPr lang="en-US" sz="2600" b="1" dirty="0" smtClean="0">
                <a:solidFill>
                  <a:schemeClr val="tx2">
                    <a:lumMod val="60000"/>
                    <a:lumOff val="40000"/>
                  </a:schemeClr>
                </a:solidFill>
              </a:rPr>
              <a:t>OR</a:t>
            </a:r>
            <a:r>
              <a:rPr lang="en-US" sz="2600" dirty="0" smtClean="0">
                <a:solidFill>
                  <a:schemeClr val="tx2">
                    <a:lumMod val="60000"/>
                    <a:lumOff val="40000"/>
                  </a:schemeClr>
                </a:solidFill>
              </a:rPr>
              <a:t> </a:t>
            </a:r>
          </a:p>
          <a:p>
            <a:pPr algn="ctr"/>
            <a:r>
              <a:rPr lang="en-US" sz="2600" b="1" dirty="0" smtClean="0">
                <a:solidFill>
                  <a:schemeClr val="accent1">
                    <a:lumMod val="50000"/>
                  </a:schemeClr>
                </a:solidFill>
                <a:cs typeface="Arial" pitchFamily="34" charset="0"/>
              </a:rPr>
              <a:t>the alternate state assessment for the student’s grade, the Illinois Alternate Assessment (IAA)</a:t>
            </a:r>
            <a:endParaRPr lang="en-US" sz="2600" b="1" dirty="0">
              <a:solidFill>
                <a:schemeClr val="accent1">
                  <a:lumMod val="50000"/>
                </a:schemeClr>
              </a:solidFill>
              <a:cs typeface="Arial" pitchFamily="34" charset="0"/>
            </a:endParaRPr>
          </a:p>
        </p:txBody>
      </p:sp>
      <p:cxnSp>
        <p:nvCxnSpPr>
          <p:cNvPr id="11" name="Straight Arrow Connector 10"/>
          <p:cNvCxnSpPr/>
          <p:nvPr/>
        </p:nvCxnSpPr>
        <p:spPr>
          <a:xfrm>
            <a:off x="2438400" y="26670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629400" y="26670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684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BE78A45D-D201-E345-87C5-6FD13981D7DF}" type="slidenum">
              <a:rPr lang="en-US" smtClean="0"/>
              <a:pPr/>
              <a:t>2</a:t>
            </a:fld>
            <a:endParaRPr lang="en-US" dirty="0"/>
          </a:p>
        </p:txBody>
      </p:sp>
      <p:sp>
        <p:nvSpPr>
          <p:cNvPr id="5" name="Title 1"/>
          <p:cNvSpPr txBox="1">
            <a:spLocks/>
          </p:cNvSpPr>
          <p:nvPr/>
        </p:nvSpPr>
        <p:spPr>
          <a:xfrm>
            <a:off x="457200" y="1143000"/>
            <a:ext cx="8229600" cy="685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dirty="0" smtClean="0">
                <a:latin typeface="Arial" pitchFamily="34" charset="0"/>
                <a:ea typeface="+mj-ea"/>
                <a:cs typeface="Arial" pitchFamily="34" charset="0"/>
              </a:rPr>
              <a:t>Who is eligible to take the IAA?</a:t>
            </a:r>
            <a:endParaRPr kumimoji="0" lang="en-US" sz="30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6" name="Straight Connector 5"/>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57200" y="2286000"/>
            <a:ext cx="8305800" cy="2492990"/>
          </a:xfrm>
          <a:prstGeom prst="rect">
            <a:avLst/>
          </a:prstGeom>
        </p:spPr>
        <p:txBody>
          <a:bodyPr wrap="square">
            <a:spAutoFit/>
          </a:bodyPr>
          <a:lstStyle/>
          <a:p>
            <a:pPr algn="ctr"/>
            <a:r>
              <a:rPr lang="en-US" sz="2600" dirty="0" smtClean="0">
                <a:cs typeface="Aharoni" pitchFamily="2" charset="-79"/>
              </a:rPr>
              <a:t>Students with the </a:t>
            </a:r>
            <a:r>
              <a:rPr lang="en-US" sz="2600" u="sng" dirty="0" smtClean="0">
                <a:cs typeface="Aharoni" pitchFamily="2" charset="-79"/>
              </a:rPr>
              <a:t>most significant </a:t>
            </a:r>
            <a:r>
              <a:rPr lang="en-US" sz="2600" dirty="0" smtClean="0">
                <a:cs typeface="Aharoni" pitchFamily="2" charset="-79"/>
              </a:rPr>
              <a:t>cognitive disabilities:</a:t>
            </a:r>
          </a:p>
          <a:p>
            <a:pPr algn="ctr">
              <a:buNone/>
            </a:pPr>
            <a:endParaRPr lang="en-US" sz="2600" dirty="0" smtClean="0">
              <a:cs typeface="Aharoni" pitchFamily="2" charset="-79"/>
            </a:endParaRPr>
          </a:p>
          <a:p>
            <a:pPr algn="ctr"/>
            <a:r>
              <a:rPr lang="en-US" sz="2600" dirty="0" smtClean="0">
                <a:cs typeface="Aharoni" pitchFamily="2" charset="-79"/>
              </a:rPr>
              <a:t>with intellectual functioning well below average (typically associated with an IQ below 55)    </a:t>
            </a:r>
          </a:p>
          <a:p>
            <a:pPr algn="ctr">
              <a:buNone/>
            </a:pPr>
            <a:r>
              <a:rPr lang="en-US" sz="2600" dirty="0" smtClean="0">
                <a:solidFill>
                  <a:schemeClr val="tx2">
                    <a:lumMod val="60000"/>
                    <a:lumOff val="40000"/>
                  </a:schemeClr>
                </a:solidFill>
                <a:cs typeface="Aharoni" pitchFamily="2" charset="-79"/>
              </a:rPr>
              <a:t>that exists </a:t>
            </a:r>
            <a:r>
              <a:rPr lang="en-US" sz="2600" b="1" dirty="0" smtClean="0">
                <a:solidFill>
                  <a:schemeClr val="tx2">
                    <a:lumMod val="60000"/>
                    <a:lumOff val="40000"/>
                  </a:schemeClr>
                </a:solidFill>
                <a:cs typeface="Aharoni" pitchFamily="2" charset="-79"/>
              </a:rPr>
              <a:t>concurrently </a:t>
            </a:r>
          </a:p>
          <a:p>
            <a:pPr algn="ctr">
              <a:buNone/>
            </a:pPr>
            <a:r>
              <a:rPr lang="en-US" sz="2600" dirty="0" smtClean="0">
                <a:cs typeface="Aharoni" pitchFamily="2" charset="-79"/>
              </a:rPr>
              <a:t>  with impairments or deficits in adaptive functioning</a:t>
            </a:r>
            <a:endParaRPr lang="en-US" sz="2600" dirty="0">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914401"/>
            <a:ext cx="8305800" cy="1447799"/>
          </a:xfrm>
        </p:spPr>
        <p:txBody>
          <a:bodyPr>
            <a:normAutofit/>
          </a:bodyPr>
          <a:lstStyle/>
          <a:p>
            <a:pPr algn="ctr">
              <a:buNone/>
            </a:pPr>
            <a:r>
              <a:rPr lang="en-US" sz="3200" u="sng" dirty="0" smtClean="0">
                <a:solidFill>
                  <a:schemeClr val="tx2">
                    <a:lumMod val="60000"/>
                    <a:lumOff val="40000"/>
                  </a:schemeClr>
                </a:solidFill>
                <a:latin typeface="Arial" pitchFamily="34" charset="0"/>
                <a:cs typeface="Arial" pitchFamily="34" charset="0"/>
              </a:rPr>
              <a:t>Myth:</a:t>
            </a:r>
          </a:p>
          <a:p>
            <a:pPr algn="ctr">
              <a:buNone/>
            </a:pPr>
            <a:r>
              <a:rPr lang="en-US" dirty="0" smtClean="0">
                <a:latin typeface="Arial" pitchFamily="34" charset="0"/>
                <a:cs typeface="Arial" pitchFamily="34" charset="0"/>
              </a:rPr>
              <a:t>	</a:t>
            </a:r>
            <a:r>
              <a:rPr lang="en-US" sz="2000" dirty="0" smtClean="0">
                <a:latin typeface="Arial" pitchFamily="34" charset="0"/>
                <a:cs typeface="Arial" pitchFamily="34" charset="0"/>
              </a:rPr>
              <a:t>Only students identified under the educational category of cognitive disability can take the IAA. </a:t>
            </a:r>
            <a:endParaRPr lang="en-US" sz="2000" dirty="0">
              <a:latin typeface="Arial" pitchFamily="34" charset="0"/>
              <a:cs typeface="Arial" pitchFamily="34" charset="0"/>
            </a:endParaRPr>
          </a:p>
        </p:txBody>
      </p:sp>
      <p:sp>
        <p:nvSpPr>
          <p:cNvPr id="5" name="Content Placeholder 4"/>
          <p:cNvSpPr>
            <a:spLocks noGrp="1"/>
          </p:cNvSpPr>
          <p:nvPr>
            <p:ph sz="half" idx="2"/>
          </p:nvPr>
        </p:nvSpPr>
        <p:spPr>
          <a:xfrm>
            <a:off x="381000" y="2819400"/>
            <a:ext cx="8382000" cy="2590800"/>
          </a:xfrm>
          <a:ln w="38100">
            <a:solidFill>
              <a:schemeClr val="accent1">
                <a:lumMod val="50000"/>
              </a:schemeClr>
            </a:solidFill>
            <a:prstDash val="sysDot"/>
          </a:ln>
        </p:spPr>
        <p:txBody>
          <a:bodyPr>
            <a:normAutofit/>
          </a:bodyPr>
          <a:lstStyle/>
          <a:p>
            <a:pPr algn="ctr">
              <a:buNone/>
            </a:pPr>
            <a:r>
              <a:rPr lang="en-US" sz="6000" u="sng" dirty="0" smtClean="0">
                <a:solidFill>
                  <a:schemeClr val="tx2">
                    <a:lumMod val="60000"/>
                    <a:lumOff val="40000"/>
                  </a:schemeClr>
                </a:solidFill>
                <a:latin typeface="+mn-lt"/>
                <a:cs typeface="Aharoni" pitchFamily="2" charset="-79"/>
              </a:rPr>
              <a:t>Fact:  </a:t>
            </a:r>
          </a:p>
          <a:p>
            <a:pPr algn="ctr">
              <a:buNone/>
            </a:pPr>
            <a:r>
              <a:rPr lang="en-US" sz="2600" dirty="0" smtClean="0">
                <a:solidFill>
                  <a:schemeClr val="tx1">
                    <a:lumMod val="65000"/>
                    <a:lumOff val="35000"/>
                  </a:schemeClr>
                </a:solidFill>
                <a:latin typeface="+mn-lt"/>
                <a:cs typeface="Aharoni" pitchFamily="2" charset="-79"/>
              </a:rPr>
              <a:t>	</a:t>
            </a:r>
            <a:r>
              <a:rPr lang="en-US" sz="2600" dirty="0" smtClean="0">
                <a:latin typeface="+mn-lt"/>
                <a:cs typeface="Aharoni" pitchFamily="2" charset="-79"/>
              </a:rPr>
              <a:t>Students with the </a:t>
            </a:r>
            <a:r>
              <a:rPr lang="en-US" sz="2600" u="sng" dirty="0" smtClean="0">
                <a:latin typeface="+mn-lt"/>
                <a:cs typeface="Aharoni" pitchFamily="2" charset="-79"/>
              </a:rPr>
              <a:t>most significant </a:t>
            </a:r>
            <a:r>
              <a:rPr lang="en-US" sz="2600" dirty="0" smtClean="0">
                <a:latin typeface="+mn-lt"/>
                <a:cs typeface="Aharoni" pitchFamily="2" charset="-79"/>
              </a:rPr>
              <a:t>cognitive disabilities may be identified under a variety of educational categories.</a:t>
            </a:r>
          </a:p>
          <a:p>
            <a:endParaRPr lang="en-US" dirty="0"/>
          </a:p>
        </p:txBody>
      </p:sp>
      <p:sp>
        <p:nvSpPr>
          <p:cNvPr id="2" name="Slide Number Placeholder 1"/>
          <p:cNvSpPr>
            <a:spLocks noGrp="1"/>
          </p:cNvSpPr>
          <p:nvPr>
            <p:ph type="sldNum" sz="quarter" idx="4"/>
          </p:nvPr>
        </p:nvSpPr>
        <p:spPr/>
        <p:txBody>
          <a:bodyPr/>
          <a:lstStyle/>
          <a:p>
            <a:fld id="{BE78A45D-D201-E345-87C5-6FD13981D7DF}" type="slidenum">
              <a:rPr lang="en-US" smtClean="0"/>
              <a:pPr/>
              <a:t>3</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BE78A45D-D201-E345-87C5-6FD13981D7DF}" type="slidenum">
              <a:rPr lang="en-US" smtClean="0"/>
              <a:pPr/>
              <a:t>4</a:t>
            </a:fld>
            <a:endParaRPr lang="en-US" dirty="0"/>
          </a:p>
        </p:txBody>
      </p:sp>
      <p:sp>
        <p:nvSpPr>
          <p:cNvPr id="3" name="Title 1"/>
          <p:cNvSpPr txBox="1">
            <a:spLocks/>
          </p:cNvSpPr>
          <p:nvPr/>
        </p:nvSpPr>
        <p:spPr>
          <a:xfrm>
            <a:off x="457200" y="1143000"/>
            <a:ext cx="8229600" cy="685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noProof="0" dirty="0" smtClean="0">
                <a:latin typeface="Arial" pitchFamily="34" charset="0"/>
                <a:ea typeface="+mj-ea"/>
                <a:cs typeface="Arial" pitchFamily="34" charset="0"/>
              </a:rPr>
              <a:t>Individualize Criteria</a:t>
            </a:r>
            <a:endParaRPr kumimoji="0" lang="en-US" sz="30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4" name="Straight Connector 3"/>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81000" y="1600200"/>
            <a:ext cx="8458200" cy="1846659"/>
          </a:xfrm>
          <a:prstGeom prst="rect">
            <a:avLst/>
          </a:prstGeom>
        </p:spPr>
        <p:txBody>
          <a:bodyPr wrap="square">
            <a:spAutoFit/>
          </a:bodyPr>
          <a:lstStyle/>
          <a:p>
            <a:pPr algn="ctr"/>
            <a:r>
              <a:rPr lang="en-US" dirty="0" smtClean="0">
                <a:solidFill>
                  <a:schemeClr val="tx1">
                    <a:lumMod val="65000"/>
                    <a:lumOff val="35000"/>
                  </a:schemeClr>
                </a:solidFill>
                <a:latin typeface="Aharoni" pitchFamily="2" charset="-79"/>
                <a:cs typeface="Aharoni" pitchFamily="2" charset="-79"/>
              </a:rPr>
              <a:t/>
            </a:r>
            <a:br>
              <a:rPr lang="en-US" dirty="0" smtClean="0">
                <a:solidFill>
                  <a:schemeClr val="tx1">
                    <a:lumMod val="65000"/>
                    <a:lumOff val="35000"/>
                  </a:schemeClr>
                </a:solidFill>
                <a:latin typeface="Aharoni" pitchFamily="2" charset="-79"/>
                <a:cs typeface="Aharoni" pitchFamily="2" charset="-79"/>
              </a:rPr>
            </a:br>
            <a:r>
              <a:rPr lang="en-US" dirty="0" smtClean="0">
                <a:solidFill>
                  <a:schemeClr val="tx1">
                    <a:lumMod val="65000"/>
                    <a:lumOff val="35000"/>
                  </a:schemeClr>
                </a:solidFill>
                <a:latin typeface="Aharoni" pitchFamily="2" charset="-79"/>
                <a:cs typeface="Aharoni" pitchFamily="2" charset="-79"/>
              </a:rPr>
              <a:t/>
            </a:r>
            <a:br>
              <a:rPr lang="en-US" dirty="0" smtClean="0">
                <a:solidFill>
                  <a:schemeClr val="tx1">
                    <a:lumMod val="65000"/>
                    <a:lumOff val="35000"/>
                  </a:schemeClr>
                </a:solidFill>
                <a:latin typeface="Aharoni" pitchFamily="2" charset="-79"/>
                <a:cs typeface="Aharoni" pitchFamily="2" charset="-79"/>
              </a:rPr>
            </a:br>
            <a:r>
              <a:rPr lang="en-US" sz="2600" dirty="0" smtClean="0">
                <a:cs typeface="Aharoni" pitchFamily="2" charset="-79"/>
              </a:rPr>
              <a:t>The IEP team provides a YES or NO response for each participation criteria as well as a reason for the </a:t>
            </a:r>
            <a:br>
              <a:rPr lang="en-US" sz="2600" dirty="0" smtClean="0">
                <a:cs typeface="Aharoni" pitchFamily="2" charset="-79"/>
              </a:rPr>
            </a:br>
            <a:r>
              <a:rPr lang="en-US" sz="2600" dirty="0" smtClean="0">
                <a:cs typeface="Aharoni" pitchFamily="2" charset="-79"/>
              </a:rPr>
              <a:t>YES or NO response. </a:t>
            </a:r>
            <a:endParaRPr lang="en-US" sz="2600" dirty="0"/>
          </a:p>
        </p:txBody>
      </p:sp>
      <p:sp>
        <p:nvSpPr>
          <p:cNvPr id="6" name="Content Placeholder 2"/>
          <p:cNvSpPr txBox="1">
            <a:spLocks/>
          </p:cNvSpPr>
          <p:nvPr/>
        </p:nvSpPr>
        <p:spPr>
          <a:xfrm>
            <a:off x="304800" y="4114800"/>
            <a:ext cx="8610600" cy="2514600"/>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As determined by the IEP,                                        students with the </a:t>
            </a:r>
            <a:r>
              <a:rPr kumimoji="0" lang="en-US" sz="2600" b="0"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rPr>
              <a:t>most significant</a:t>
            </a:r>
            <a:r>
              <a:rPr kumimoji="0" lang="en-US"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cognitive disabilities may take the IAA if a                                                 </a:t>
            </a:r>
            <a:r>
              <a:rPr kumimoji="0" lang="en-US" sz="2600" b="1" i="0" u="sng" strike="noStrike" kern="1200" cap="none" spc="0" normalizeH="0" baseline="0" noProof="0" dirty="0" smtClean="0">
                <a:ln>
                  <a:noFill/>
                </a:ln>
                <a:solidFill>
                  <a:schemeClr val="tx2">
                    <a:lumMod val="60000"/>
                    <a:lumOff val="40000"/>
                  </a:schemeClr>
                </a:solidFill>
                <a:effectLst/>
                <a:uLnTx/>
                <a:uFillTx/>
                <a:latin typeface="Arial" pitchFamily="34" charset="0"/>
                <a:ea typeface="+mn-ea"/>
                <a:cs typeface="Arial" pitchFamily="34" charset="0"/>
              </a:rPr>
              <a:t>YES</a:t>
            </a:r>
            <a:r>
              <a:rPr kumimoji="0" lang="en-US" sz="2600" b="1" i="0" u="none" strike="noStrike" kern="1200" cap="none" spc="0" normalizeH="0" baseline="0" noProof="0" dirty="0" smtClean="0">
                <a:ln>
                  <a:noFill/>
                </a:ln>
                <a:solidFill>
                  <a:schemeClr val="tx2">
                    <a:lumMod val="60000"/>
                    <a:lumOff val="40000"/>
                  </a:schemeClr>
                </a:solidFill>
                <a:effectLst/>
                <a:uLnTx/>
                <a:uFillTx/>
                <a:latin typeface="Arial" pitchFamily="34" charset="0"/>
                <a:ea typeface="+mn-ea"/>
                <a:cs typeface="Arial" pitchFamily="34" charset="0"/>
              </a:rPr>
              <a:t> response is given for </a:t>
            </a:r>
            <a:r>
              <a:rPr kumimoji="0" lang="en-US" sz="2600" b="1" i="0" u="sng" strike="noStrike" kern="1200" cap="none" spc="0" normalizeH="0" baseline="0" noProof="0" dirty="0" smtClean="0">
                <a:ln>
                  <a:noFill/>
                </a:ln>
                <a:solidFill>
                  <a:schemeClr val="tx2">
                    <a:lumMod val="60000"/>
                    <a:lumOff val="40000"/>
                  </a:schemeClr>
                </a:solidFill>
                <a:effectLst/>
                <a:uLnTx/>
                <a:uFillTx/>
                <a:latin typeface="Arial" pitchFamily="34" charset="0"/>
                <a:ea typeface="+mn-ea"/>
                <a:cs typeface="Arial" pitchFamily="34" charset="0"/>
              </a:rPr>
              <a:t>all</a:t>
            </a:r>
            <a:r>
              <a:rPr kumimoji="0" lang="en-US" sz="2600" b="1" i="0" u="none" strike="noStrike" kern="1200" cap="none" spc="0" normalizeH="0" baseline="0" noProof="0" dirty="0" smtClean="0">
                <a:ln>
                  <a:noFill/>
                </a:ln>
                <a:solidFill>
                  <a:schemeClr val="tx2">
                    <a:lumMod val="60000"/>
                    <a:lumOff val="40000"/>
                  </a:schemeClr>
                </a:solidFill>
                <a:effectLst/>
                <a:uLnTx/>
                <a:uFillTx/>
                <a:latin typeface="Arial" pitchFamily="34" charset="0"/>
                <a:ea typeface="+mn-ea"/>
                <a:cs typeface="Arial" pitchFamily="34" charset="0"/>
              </a:rPr>
              <a:t> participation criteria.</a:t>
            </a:r>
            <a:endParaRPr kumimoji="0" lang="en-US" sz="2600" b="0" i="0" u="none" strike="noStrike" kern="1200" cap="none" spc="0" normalizeH="0" baseline="0" noProof="0" dirty="0">
              <a:ln>
                <a:noFill/>
              </a:ln>
              <a:solidFill>
                <a:schemeClr val="tx2">
                  <a:lumMod val="60000"/>
                  <a:lumOff val="40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2">
                    <a:lumMod val="50000"/>
                  </a:schemeClr>
                </a:solidFill>
                <a:latin typeface="Aharoni" pitchFamily="2" charset="-79"/>
                <a:cs typeface="Aharoni" pitchFamily="2" charset="-79"/>
              </a:rPr>
              <a:t/>
            </a:r>
            <a:br>
              <a:rPr lang="en-US" dirty="0" smtClean="0">
                <a:solidFill>
                  <a:schemeClr val="bg2">
                    <a:lumMod val="50000"/>
                  </a:schemeClr>
                </a:solidFill>
                <a:latin typeface="Aharoni" pitchFamily="2" charset="-79"/>
                <a:cs typeface="Aharoni" pitchFamily="2" charset="-79"/>
              </a:rPr>
            </a:br>
            <a:endParaRPr lang="en-US" dirty="0"/>
          </a:p>
        </p:txBody>
      </p:sp>
      <p:sp>
        <p:nvSpPr>
          <p:cNvPr id="3" name="Content Placeholder 2"/>
          <p:cNvSpPr>
            <a:spLocks noGrp="1"/>
          </p:cNvSpPr>
          <p:nvPr>
            <p:ph idx="1"/>
          </p:nvPr>
        </p:nvSpPr>
        <p:spPr>
          <a:xfrm>
            <a:off x="457200" y="2286000"/>
            <a:ext cx="8229600" cy="4114800"/>
          </a:xfrm>
        </p:spPr>
        <p:txBody>
          <a:bodyPr/>
          <a:lstStyle/>
          <a:p>
            <a:pPr algn="ctr">
              <a:buNone/>
            </a:pPr>
            <a:r>
              <a:rPr lang="en-US" sz="2600" dirty="0" smtClean="0">
                <a:latin typeface="Arial" pitchFamily="34" charset="0"/>
                <a:cs typeface="Arial" pitchFamily="34" charset="0"/>
              </a:rPr>
              <a:t>The student has intellectual functioning </a:t>
            </a:r>
          </a:p>
          <a:p>
            <a:pPr algn="ctr">
              <a:buNone/>
            </a:pPr>
            <a:r>
              <a:rPr lang="en-US" sz="2600" u="sng" dirty="0" smtClean="0">
                <a:latin typeface="Arial" pitchFamily="34" charset="0"/>
                <a:cs typeface="Arial" pitchFamily="34" charset="0"/>
              </a:rPr>
              <a:t>well below average </a:t>
            </a:r>
            <a:r>
              <a:rPr lang="en-US" sz="2600" dirty="0" smtClean="0">
                <a:latin typeface="Arial" pitchFamily="34" charset="0"/>
                <a:cs typeface="Arial" pitchFamily="34" charset="0"/>
              </a:rPr>
              <a:t>that exists </a:t>
            </a:r>
          </a:p>
          <a:p>
            <a:endParaRPr lang="en-US" sz="2600" dirty="0" smtClean="0">
              <a:latin typeface="Arial" pitchFamily="34" charset="0"/>
              <a:cs typeface="Arial" pitchFamily="34" charset="0"/>
            </a:endParaRPr>
          </a:p>
          <a:p>
            <a:pPr algn="ctr">
              <a:buNone/>
            </a:pPr>
            <a:r>
              <a:rPr lang="en-US" sz="2600" b="1" dirty="0" smtClean="0">
                <a:solidFill>
                  <a:schemeClr val="tx2">
                    <a:lumMod val="60000"/>
                    <a:lumOff val="40000"/>
                  </a:schemeClr>
                </a:solidFill>
                <a:latin typeface="Arial" pitchFamily="34" charset="0"/>
                <a:cs typeface="Arial" pitchFamily="34" charset="0"/>
              </a:rPr>
              <a:t>CONCURRENTLY</a:t>
            </a:r>
            <a:r>
              <a:rPr lang="en-US" sz="2600" dirty="0" smtClean="0">
                <a:latin typeface="Arial" pitchFamily="34" charset="0"/>
                <a:cs typeface="Arial" pitchFamily="34" charset="0"/>
              </a:rPr>
              <a:t> </a:t>
            </a:r>
          </a:p>
          <a:p>
            <a:pPr algn="ctr">
              <a:buNone/>
            </a:pPr>
            <a:endParaRPr lang="en-US" sz="2600" dirty="0" smtClean="0">
              <a:latin typeface="Arial" pitchFamily="34" charset="0"/>
              <a:cs typeface="Arial" pitchFamily="34" charset="0"/>
            </a:endParaRPr>
          </a:p>
          <a:p>
            <a:pPr algn="ctr">
              <a:buNone/>
            </a:pPr>
            <a:r>
              <a:rPr lang="en-US" sz="2600" dirty="0" smtClean="0">
                <a:latin typeface="Arial" pitchFamily="34" charset="0"/>
                <a:cs typeface="Arial" pitchFamily="34" charset="0"/>
              </a:rPr>
              <a:t>with impairments or deficits in adaptive functioning</a:t>
            </a:r>
          </a:p>
          <a:p>
            <a:endParaRPr lang="en-US" dirty="0"/>
          </a:p>
        </p:txBody>
      </p:sp>
      <p:sp>
        <p:nvSpPr>
          <p:cNvPr id="4" name="Slide Number Placeholder 3"/>
          <p:cNvSpPr>
            <a:spLocks noGrp="1"/>
          </p:cNvSpPr>
          <p:nvPr>
            <p:ph type="sldNum" sz="quarter" idx="4"/>
          </p:nvPr>
        </p:nvSpPr>
        <p:spPr/>
        <p:txBody>
          <a:bodyPr/>
          <a:lstStyle/>
          <a:p>
            <a:fld id="{BE78A45D-D201-E345-87C5-6FD13981D7DF}" type="slidenum">
              <a:rPr lang="en-US" smtClean="0"/>
              <a:pPr/>
              <a:t>5</a:t>
            </a:fld>
            <a:endParaRPr lang="en-US" dirty="0"/>
          </a:p>
        </p:txBody>
      </p:sp>
      <p:sp>
        <p:nvSpPr>
          <p:cNvPr id="5" name="Title 1"/>
          <p:cNvSpPr txBox="1">
            <a:spLocks/>
          </p:cNvSpPr>
          <p:nvPr/>
        </p:nvSpPr>
        <p:spPr>
          <a:xfrm>
            <a:off x="457200" y="1143000"/>
            <a:ext cx="8229600" cy="685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dirty="0" smtClean="0">
                <a:latin typeface="Arial" pitchFamily="34" charset="0"/>
                <a:ea typeface="+mj-ea"/>
                <a:cs typeface="Arial" pitchFamily="34" charset="0"/>
              </a:rPr>
              <a:t>Participation</a:t>
            </a:r>
            <a:r>
              <a:rPr lang="en-US" sz="3000" b="1" noProof="0" dirty="0" smtClean="0">
                <a:latin typeface="Arial" pitchFamily="34" charset="0"/>
                <a:ea typeface="+mj-ea"/>
                <a:cs typeface="Arial" pitchFamily="34" charset="0"/>
              </a:rPr>
              <a:t> Criteria #1</a:t>
            </a:r>
            <a:endParaRPr kumimoji="0" lang="en-US" sz="30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6" name="Straight Connector 5"/>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0"/>
            <a:ext cx="8839200" cy="4114800"/>
          </a:xfrm>
        </p:spPr>
        <p:txBody>
          <a:bodyPr>
            <a:normAutofit/>
          </a:bodyPr>
          <a:lstStyle/>
          <a:p>
            <a:pPr algn="ctr">
              <a:buNone/>
            </a:pPr>
            <a:r>
              <a:rPr lang="en-US" sz="2600" dirty="0" smtClean="0">
                <a:latin typeface="Arial" pitchFamily="34" charset="0"/>
                <a:cs typeface="Arial" pitchFamily="34" charset="0"/>
              </a:rPr>
              <a:t>Due to the student’s significant cognitive disability,          the student’s instruction is linked to grade level content, but is narrowed in scope and reduced in complexity. </a:t>
            </a:r>
          </a:p>
          <a:p>
            <a:endParaRPr lang="en-US" sz="2600" dirty="0" smtClean="0">
              <a:latin typeface="Arial" pitchFamily="34" charset="0"/>
              <a:cs typeface="Arial" pitchFamily="34" charset="0"/>
            </a:endParaRPr>
          </a:p>
          <a:p>
            <a:endParaRPr lang="en-US" sz="2600" dirty="0" smtClean="0">
              <a:latin typeface="Arial" pitchFamily="34" charset="0"/>
              <a:cs typeface="Arial" pitchFamily="34" charset="0"/>
            </a:endParaRPr>
          </a:p>
          <a:p>
            <a:pPr algn="ctr">
              <a:buNone/>
            </a:pPr>
            <a:r>
              <a:rPr lang="en-US" sz="2600" dirty="0" smtClean="0">
                <a:latin typeface="Arial" pitchFamily="34" charset="0"/>
                <a:cs typeface="Arial" pitchFamily="34" charset="0"/>
              </a:rPr>
              <a:t>It is reflective of the critical functions found                         in the alternate assessment framework. </a:t>
            </a:r>
          </a:p>
          <a:p>
            <a:pPr>
              <a:buNone/>
            </a:pPr>
            <a:endParaRPr lang="en-US" dirty="0"/>
          </a:p>
        </p:txBody>
      </p:sp>
      <p:sp>
        <p:nvSpPr>
          <p:cNvPr id="4" name="Slide Number Placeholder 3"/>
          <p:cNvSpPr>
            <a:spLocks noGrp="1"/>
          </p:cNvSpPr>
          <p:nvPr>
            <p:ph type="sldNum" sz="quarter" idx="4"/>
          </p:nvPr>
        </p:nvSpPr>
        <p:spPr/>
        <p:txBody>
          <a:bodyPr/>
          <a:lstStyle/>
          <a:p>
            <a:fld id="{BE78A45D-D201-E345-87C5-6FD13981D7DF}" type="slidenum">
              <a:rPr lang="en-US" smtClean="0"/>
              <a:pPr/>
              <a:t>6</a:t>
            </a:fld>
            <a:endParaRPr lang="en-US" dirty="0"/>
          </a:p>
        </p:txBody>
      </p:sp>
      <p:sp>
        <p:nvSpPr>
          <p:cNvPr id="5" name="Title 1"/>
          <p:cNvSpPr txBox="1">
            <a:spLocks noGrp="1"/>
          </p:cNvSpPr>
          <p:nvPr>
            <p:ph type="title"/>
          </p:nvPr>
        </p:nvSpPr>
        <p:spPr>
          <a:xfrm>
            <a:off x="457200" y="914400"/>
            <a:ext cx="8229600" cy="9906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dirty="0" smtClean="0">
                <a:latin typeface="Arial" pitchFamily="34" charset="0"/>
                <a:ea typeface="+mj-ea"/>
                <a:cs typeface="Arial" pitchFamily="34" charset="0"/>
              </a:rPr>
              <a:t>Participation</a:t>
            </a:r>
            <a:r>
              <a:rPr lang="en-US" sz="3000" b="1" noProof="0" dirty="0" smtClean="0">
                <a:latin typeface="Arial" pitchFamily="34" charset="0"/>
                <a:ea typeface="+mj-ea"/>
                <a:cs typeface="Arial" pitchFamily="34" charset="0"/>
              </a:rPr>
              <a:t> Criteria #2</a:t>
            </a:r>
            <a:endParaRPr kumimoji="0" lang="en-US" sz="30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6" name="Straight Connector 5"/>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810000"/>
          </a:xfrm>
        </p:spPr>
        <p:txBody>
          <a:bodyPr/>
          <a:lstStyle/>
          <a:p>
            <a:pPr algn="ctr">
              <a:buNone/>
            </a:pPr>
            <a:r>
              <a:rPr lang="en-US" sz="2600" dirty="0" smtClean="0">
                <a:latin typeface="+mn-lt"/>
                <a:cs typeface="Aharoni" pitchFamily="2" charset="-79"/>
              </a:rPr>
              <a:t>When compared to other students with disabilities,    the student </a:t>
            </a:r>
            <a:r>
              <a:rPr lang="en-US" sz="2600" u="sng" dirty="0" smtClean="0">
                <a:latin typeface="+mn-lt"/>
                <a:cs typeface="Aharoni" pitchFamily="2" charset="-79"/>
              </a:rPr>
              <a:t>requires</a:t>
            </a:r>
            <a:r>
              <a:rPr lang="en-US" sz="2600" dirty="0" smtClean="0">
                <a:latin typeface="+mn-lt"/>
                <a:cs typeface="Aharoni" pitchFamily="2" charset="-79"/>
              </a:rPr>
              <a:t> more frequent and intensive instruction presented in incremental steps in order to apply and transfer skills across settings. </a:t>
            </a:r>
          </a:p>
          <a:p>
            <a:pPr algn="ctr">
              <a:buNone/>
            </a:pPr>
            <a:endParaRPr lang="en-US" dirty="0"/>
          </a:p>
        </p:txBody>
      </p:sp>
      <p:sp>
        <p:nvSpPr>
          <p:cNvPr id="4" name="Slide Number Placeholder 3"/>
          <p:cNvSpPr>
            <a:spLocks noGrp="1"/>
          </p:cNvSpPr>
          <p:nvPr>
            <p:ph type="sldNum" sz="quarter" idx="4"/>
          </p:nvPr>
        </p:nvSpPr>
        <p:spPr/>
        <p:txBody>
          <a:bodyPr/>
          <a:lstStyle/>
          <a:p>
            <a:fld id="{BE78A45D-D201-E345-87C5-6FD13981D7DF}" type="slidenum">
              <a:rPr lang="en-US" smtClean="0"/>
              <a:pPr/>
              <a:t>7</a:t>
            </a:fld>
            <a:endParaRPr lang="en-US" dirty="0"/>
          </a:p>
        </p:txBody>
      </p:sp>
      <p:sp>
        <p:nvSpPr>
          <p:cNvPr id="5" name="Title 1"/>
          <p:cNvSpPr txBox="1">
            <a:spLocks noGrp="1"/>
          </p:cNvSpPr>
          <p:nvPr>
            <p:ph type="title"/>
          </p:nvPr>
        </p:nvSpPr>
        <p:spPr>
          <a:xfrm>
            <a:off x="457200" y="762000"/>
            <a:ext cx="8229600" cy="12954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dirty="0" smtClean="0">
                <a:latin typeface="Arial" pitchFamily="34" charset="0"/>
                <a:ea typeface="+mj-ea"/>
                <a:cs typeface="Arial" pitchFamily="34" charset="0"/>
              </a:rPr>
              <a:t>Participation</a:t>
            </a:r>
            <a:r>
              <a:rPr lang="en-US" sz="3000" b="1" noProof="0" dirty="0" smtClean="0">
                <a:latin typeface="Arial" pitchFamily="34" charset="0"/>
                <a:ea typeface="+mj-ea"/>
                <a:cs typeface="Arial" pitchFamily="34" charset="0"/>
              </a:rPr>
              <a:t> Criteria #3</a:t>
            </a:r>
            <a:endParaRPr kumimoji="0" lang="en-US" sz="30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6" name="Straight Connector 5"/>
          <p:cNvCxnSpPr/>
          <p:nvPr/>
        </p:nvCxnSpPr>
        <p:spPr>
          <a:xfrm>
            <a:off x="228600" y="1752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Questions</a:t>
            </a:r>
            <a:endParaRPr lang="en-US" sz="3000" b="1" dirty="0"/>
          </a:p>
        </p:txBody>
      </p:sp>
      <p:sp>
        <p:nvSpPr>
          <p:cNvPr id="3" name="Content Placeholder 2"/>
          <p:cNvSpPr>
            <a:spLocks noGrp="1"/>
          </p:cNvSpPr>
          <p:nvPr>
            <p:ph idx="1"/>
          </p:nvPr>
        </p:nvSpPr>
        <p:spPr>
          <a:xfrm>
            <a:off x="457200" y="1874837"/>
            <a:ext cx="8229600" cy="3078163"/>
          </a:xfrm>
        </p:spPr>
        <p:txBody>
          <a:bodyPr>
            <a:normAutofit fontScale="92500" lnSpcReduction="10000"/>
          </a:bodyPr>
          <a:lstStyle/>
          <a:p>
            <a:pPr marL="0" indent="0" algn="ctr">
              <a:buNone/>
            </a:pPr>
            <a:endParaRPr lang="en-US" dirty="0" smtClean="0"/>
          </a:p>
          <a:p>
            <a:pPr marL="0" indent="0" algn="ctr">
              <a:buNone/>
            </a:pPr>
            <a:r>
              <a:rPr lang="en-US" dirty="0" smtClean="0"/>
              <a:t>Jessica Dare</a:t>
            </a:r>
          </a:p>
          <a:p>
            <a:pPr marL="0" indent="0" algn="ctr">
              <a:buNone/>
            </a:pPr>
            <a:r>
              <a:rPr lang="en-US" dirty="0" smtClean="0"/>
              <a:t>Principal Consultant</a:t>
            </a:r>
          </a:p>
          <a:p>
            <a:pPr marL="0" indent="0" algn="ctr">
              <a:buNone/>
            </a:pPr>
            <a:endParaRPr lang="en-US" dirty="0" smtClean="0"/>
          </a:p>
          <a:p>
            <a:pPr marL="0" indent="0">
              <a:buNone/>
            </a:pPr>
            <a:r>
              <a:rPr lang="en-US" dirty="0" smtClean="0"/>
              <a:t>Email: </a:t>
            </a:r>
            <a:r>
              <a:rPr lang="en-US" dirty="0" err="1" smtClean="0">
                <a:hlinkClick r:id="rId3"/>
              </a:rPr>
              <a:t>jdare@isbe.net</a:t>
            </a:r>
            <a:r>
              <a:rPr lang="en-US" dirty="0" smtClean="0"/>
              <a:t> </a:t>
            </a:r>
          </a:p>
          <a:p>
            <a:pPr marL="0" indent="0">
              <a:buNone/>
            </a:pPr>
            <a:r>
              <a:rPr lang="en-US" dirty="0" smtClean="0"/>
              <a:t>Web:  </a:t>
            </a:r>
            <a:r>
              <a:rPr lang="en-US" dirty="0" smtClean="0">
                <a:hlinkClick r:id="rId4"/>
              </a:rPr>
              <a:t>http://www.isbe.net/assessment/iaa.htm</a:t>
            </a:r>
            <a:r>
              <a:rPr lang="en-US" dirty="0" smtClean="0"/>
              <a:t> </a:t>
            </a:r>
            <a:endParaRPr lang="en-US" dirty="0"/>
          </a:p>
        </p:txBody>
      </p:sp>
      <p:sp>
        <p:nvSpPr>
          <p:cNvPr id="5" name="Slide Number Placeholder 4"/>
          <p:cNvSpPr>
            <a:spLocks noGrp="1"/>
          </p:cNvSpPr>
          <p:nvPr>
            <p:ph type="sldNum" sz="quarter" idx="4"/>
          </p:nvPr>
        </p:nvSpPr>
        <p:spPr/>
        <p:txBody>
          <a:bodyPr/>
          <a:lstStyle/>
          <a:p>
            <a:fld id="{BE78A45D-D201-E345-87C5-6FD13981D7DF}" type="slidenum">
              <a:rPr lang="en-US" smtClean="0"/>
              <a:pPr/>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90261568"/>
              </p:ext>
            </p:extLst>
          </p:nvPr>
        </p:nvGraphicFramePr>
        <p:xfrm>
          <a:off x="457200" y="5638800"/>
          <a:ext cx="8229600" cy="579120"/>
        </p:xfrm>
        <a:graphic>
          <a:graphicData uri="http://schemas.openxmlformats.org/drawingml/2006/table">
            <a:tbl>
              <a:tblPr firstRow="1" bandRow="1">
                <a:tableStyleId>{2D5ABB26-0587-4C30-8999-92F81FD0307C}</a:tableStyleId>
              </a:tblPr>
              <a:tblGrid>
                <a:gridCol w="2743200"/>
                <a:gridCol w="223158"/>
                <a:gridCol w="2520042"/>
                <a:gridCol w="2743200"/>
              </a:tblGrid>
              <a:tr h="370840">
                <a:tc>
                  <a:txBody>
                    <a:bodyPr/>
                    <a:lstStyle/>
                    <a:p>
                      <a:pPr algn="ctr"/>
                      <a:r>
                        <a:rPr lang="en-US" sz="1600" dirty="0" smtClean="0">
                          <a:solidFill>
                            <a:schemeClr val="bg1">
                              <a:lumMod val="50000"/>
                            </a:schemeClr>
                          </a:solidFill>
                          <a:latin typeface="Times New Roman"/>
                          <a:cs typeface="Times New Roman"/>
                        </a:rPr>
                        <a:t>100</a:t>
                      </a:r>
                      <a:r>
                        <a:rPr lang="en-US" sz="1600" baseline="0" dirty="0" smtClean="0">
                          <a:solidFill>
                            <a:schemeClr val="bg1">
                              <a:lumMod val="50000"/>
                            </a:schemeClr>
                          </a:solidFill>
                          <a:latin typeface="Times New Roman"/>
                          <a:cs typeface="Times New Roman"/>
                        </a:rPr>
                        <a:t> North First Street, E-216</a:t>
                      </a:r>
                    </a:p>
                    <a:p>
                      <a:pPr algn="ctr"/>
                      <a:r>
                        <a:rPr lang="en-US" sz="1600" baseline="0" dirty="0" smtClean="0">
                          <a:solidFill>
                            <a:schemeClr val="bg1">
                              <a:lumMod val="50000"/>
                            </a:schemeClr>
                          </a:solidFill>
                          <a:latin typeface="Times New Roman"/>
                          <a:cs typeface="Times New Roman"/>
                        </a:rPr>
                        <a:t>Springfield, Illinois 62777</a:t>
                      </a:r>
                      <a:endParaRPr lang="en-US" sz="1600" dirty="0">
                        <a:solidFill>
                          <a:schemeClr val="bg1">
                            <a:lumMod val="50000"/>
                          </a:schemeClr>
                        </a:solidFill>
                        <a:latin typeface="Times New Roman"/>
                        <a:cs typeface="Times New Roman"/>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600" dirty="0">
                        <a:solidFill>
                          <a:schemeClr val="bg1">
                            <a:lumMod val="50000"/>
                          </a:schemeClr>
                        </a:solidFill>
                        <a:latin typeface="Times New Roman"/>
                        <a:cs typeface="Times New Roman"/>
                      </a:endParaRPr>
                    </a:p>
                  </a:txBody>
                  <a:tcPr anchor="ctr">
                    <a:lnL w="12700" cap="flat" cmpd="sng" algn="ctr">
                      <a:noFill/>
                      <a:prstDash val="solid"/>
                      <a:round/>
                      <a:headEnd type="none" w="med" len="med"/>
                      <a:tailEnd type="none" w="med" len="med"/>
                    </a:lnL>
                    <a:lnR w="12700" cap="flat" cmpd="sng" algn="ctr">
                      <a:solidFill>
                        <a:prstClr val="white">
                          <a:lumMod val="50000"/>
                        </a:prstClr>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lumMod val="50000"/>
                            </a:schemeClr>
                          </a:solidFill>
                          <a:latin typeface="Times New Roman"/>
                          <a:cs typeface="Times New Roman"/>
                        </a:rPr>
                        <a:t>1-866-317-6034</a:t>
                      </a:r>
                    </a:p>
                  </a:txBody>
                  <a:tcPr anchor="ctr">
                    <a:lnL w="12700" cap="flat" cmpd="sng" algn="ctr">
                      <a:solidFill>
                        <a:prstClr val="white">
                          <a:lumMod val="50000"/>
                        </a:prstClr>
                      </a:solidFill>
                      <a:prstDash val="solid"/>
                      <a:round/>
                      <a:headEnd type="none" w="med" len="med"/>
                      <a:tailEnd type="none" w="med" len="med"/>
                    </a:lnL>
                    <a:lnR w="12700" cap="flat" cmpd="sng" algn="ctr">
                      <a:solidFill>
                        <a:prstClr val="white">
                          <a:lumMod val="50000"/>
                        </a:prstClr>
                      </a:solidFill>
                      <a:prstDash val="solid"/>
                      <a:round/>
                      <a:headEnd type="none" w="med" len="med"/>
                      <a:tailEnd type="none" w="med" len="med"/>
                    </a:lnR>
                  </a:tcPr>
                </a:tc>
                <a:tc>
                  <a:txBody>
                    <a:bodyPr/>
                    <a:lstStyle/>
                    <a:p>
                      <a:pPr algn="ctr"/>
                      <a:r>
                        <a:rPr lang="en-US" sz="1600" dirty="0" smtClean="0">
                          <a:solidFill>
                            <a:schemeClr val="bg1">
                              <a:lumMod val="50000"/>
                            </a:schemeClr>
                          </a:solidFill>
                          <a:latin typeface="Times New Roman"/>
                          <a:cs typeface="Times New Roman"/>
                          <a:hlinkClick r:id="rId5"/>
                        </a:rPr>
                        <a:t>www.isbe.net/assessment</a:t>
                      </a:r>
                      <a:r>
                        <a:rPr lang="en-US" sz="1600" baseline="0" dirty="0" smtClean="0">
                          <a:solidFill>
                            <a:schemeClr val="bg1">
                              <a:lumMod val="50000"/>
                            </a:schemeClr>
                          </a:solidFill>
                          <a:latin typeface="Times New Roman"/>
                          <a:cs typeface="Times New Roman"/>
                        </a:rPr>
                        <a:t> </a:t>
                      </a:r>
                      <a:endParaRPr lang="en-US" sz="1600" dirty="0">
                        <a:solidFill>
                          <a:schemeClr val="bg1">
                            <a:lumMod val="50000"/>
                          </a:schemeClr>
                        </a:solidFill>
                        <a:latin typeface="Times New Roman"/>
                        <a:cs typeface="Times New Roman"/>
                      </a:endParaRPr>
                    </a:p>
                  </a:txBody>
                  <a:tcPr anchor="ctr">
                    <a:lnL w="12700" cap="flat" cmpd="sng" algn="ctr">
                      <a:solidFill>
                        <a:prstClr val="white">
                          <a:lumMod val="50000"/>
                        </a:prstClr>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4002688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B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aragraphAfterLink xmlns="d21dc803-237d-4c68-8692-8d731fd29118">&lt;br/&gt;After Text with a break</ParagraphAfterLink>
    <Archive_x0020_Date xmlns="6ce3111e-7420-4802-b50a-75d4e9a0b980">2024-01-18T06:00:00+00:00</Archive_x0020_Date>
    <Grouping xmlns="d21dc803-237d-4c68-8692-8d731fd29118">assessment</Grouping>
    <Heading xmlns="6ce3111e-7420-4802-b50a-75d4e9a0b980">documents</Heading>
    <Sort_x0020_Order xmlns="6ce3111e-7420-4802-b50a-75d4e9a0b980">106</Sort_x0020_Order>
    <ParagraphBeforeLink xmlns="d21dc803-237d-4c68-8692-8d731fd29118" xsi:nil="true"/>
    <Archive xmlns="6ce3111e-7420-4802-b50a-75d4e9a0b980">true</Archive>
    <PublishingExpirationDate xmlns="http://schemas.microsoft.com/sharepoint/v3" xsi:nil="true"/>
    <Divisions xmlns="4d435f69-8686-490b-bd6d-b153bf22ab50">1</Divisions>
    <PublishingStartDate xmlns="http://schemas.microsoft.com/sharepoint/v3" xsi:nil="true"/>
    <TargetAudience xmlns="6ce3111e-7420-4802-b50a-75d4e9a0b980"/>
    <DisplayPage xmlns="d21dc803-237d-4c68-8692-8d731fd29118" xsi:nil="true"/>
    <Subgroup xmlns="d21dc803-237d-4c68-8692-8d731fd29118" xsi:nil="true"/>
    <Linked_x0020_on_x0020_Page xmlns="d21dc803-237d-4c68-8692-8d731fd29118">false</Linked_x0020_on_x0020_Page>
    <Year xmlns="d21dc803-237d-4c68-8692-8d731fd29118" xsi:nil="true"/>
    <MediaType xmlns="6ce3111e-7420-4802-b50a-75d4e9a0b980">
      <Value>10</Value>
    </MediaType>
    <TaxKeywordTaxHTField xmlns="6ce3111e-7420-4802-b50a-75d4e9a0b980">
      <Terms xmlns="http://schemas.microsoft.com/office/infopath/2007/PartnerControls">
        <TermInfo xmlns="http://schemas.microsoft.com/office/infopath/2007/PartnerControls">
          <TermName xmlns="http://schemas.microsoft.com/office/infopath/2007/PartnerControls">training</TermName>
          <TermId xmlns="http://schemas.microsoft.com/office/infopath/2007/PartnerControls">8ea1ac42-46ca-47d0-abf9-8818cadb3bf8</TermId>
        </TermInfo>
        <TermInfo xmlns="http://schemas.microsoft.com/office/infopath/2007/PartnerControls">
          <TermName xmlns="http://schemas.microsoft.com/office/infopath/2007/PartnerControls">Webinar</TermName>
          <TermId xmlns="http://schemas.microsoft.com/office/infopath/2007/PartnerControls">872c785b-a0d1-42dd-aaa8-eb0fa63700b6</TermId>
        </TermInfo>
        <TermInfo xmlns="http://schemas.microsoft.com/office/infopath/2007/PartnerControls">
          <TermName xmlns="http://schemas.microsoft.com/office/infopath/2007/PartnerControls">PowerPoint</TermName>
          <TermId xmlns="http://schemas.microsoft.com/office/infopath/2007/PartnerControls">323995cb-fb50-4f88-8409-dad7e110b759</TermId>
        </TermInfo>
        <TermInfo xmlns="http://schemas.microsoft.com/office/infopath/2007/PartnerControls">
          <TermName xmlns="http://schemas.microsoft.com/office/infopath/2007/PartnerControls">iaa</TermName>
          <TermId xmlns="http://schemas.microsoft.com/office/infopath/2007/PartnerControls">0302b5d9-ebeb-41ff-ac2c-0b20b029a58f</TermId>
        </TermInfo>
        <TermInfo xmlns="http://schemas.microsoft.com/office/infopath/2007/PartnerControls">
          <TermName xmlns="http://schemas.microsoft.com/office/infopath/2007/PartnerControls">participation guidelines</TermName>
          <TermId xmlns="http://schemas.microsoft.com/office/infopath/2007/PartnerControls">a3c5b75f-7b7d-4a4b-86dd-2470610d8c82</TermId>
        </TermInfo>
      </Terms>
    </TaxKeywordTaxHTField>
    <OriginalModifiedDate xmlns="d21dc803-237d-4c68-8692-8d731fd29118" xsi:nil="true"/>
    <TaxCatchAll xmlns="6ce3111e-7420-4802-b50a-75d4e9a0b980">
      <Value>1393</Value>
      <Value>525</Value>
      <Value>1386</Value>
      <Value>451</Value>
      <Value>529</Value>
    </TaxCatchAll>
    <AdditionalPageInfo xmlns="d21dc803-237d-4c68-8692-8d731fd29118" xsi:nil="true"/>
    <ActiveInactive xmlns="d21dc803-237d-4c68-8692-8d731fd29118">true</ActiveInactive>
    <Subbullet xmlns="d21dc803-237d-4c68-8692-8d731fd29118" xsi:nil="true"/>
    <Subheading xmlns="d21dc803-237d-4c68-8692-8d731fd29118" xsi:nil="true"/>
    <ModifiedBeforeRun xmlns="d21dc803-237d-4c68-8692-8d731fd29118">2016-11-13T16:24:08+00:00</ModifiedBeforeRun>
    <LifetimeViews xmlns="d21dc803-237d-4c68-8692-8d731fd29118">162</LifetimeViews>
    <Language xmlns="d21dc803-237d-4c68-8692-8d731fd2911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52988822C20F24E83D1DD5E4C131AA0" ma:contentTypeVersion="34" ma:contentTypeDescription="Create a new document." ma:contentTypeScope="" ma:versionID="510b8621ca45b380240d45fcf3ee2da5">
  <xsd:schema xmlns:xsd="http://www.w3.org/2001/XMLSchema" xmlns:xs="http://www.w3.org/2001/XMLSchema" xmlns:p="http://schemas.microsoft.com/office/2006/metadata/properties" xmlns:ns1="http://schemas.microsoft.com/sharepoint/v3" xmlns:ns2="6ce3111e-7420-4802-b50a-75d4e9a0b980" xmlns:ns3="d21dc803-237d-4c68-8692-8d731fd29118" xmlns:ns4="4d435f69-8686-490b-bd6d-b153bf22ab50" targetNamespace="http://schemas.microsoft.com/office/2006/metadata/properties" ma:root="true" ma:fieldsID="f5b7d2c1aa74e6ba3f7180c2fcc7e0c0" ns1:_="" ns2:_="" ns3:_="" ns4:_="">
    <xsd:import namespace="http://schemas.microsoft.com/sharepoint/v3"/>
    <xsd:import namespace="6ce3111e-7420-4802-b50a-75d4e9a0b980"/>
    <xsd:import namespace="d21dc803-237d-4c68-8692-8d731fd29118"/>
    <xsd:import namespace="4d435f69-8686-490b-bd6d-b153bf22ab50"/>
    <xsd:element name="properties">
      <xsd:complexType>
        <xsd:sequence>
          <xsd:element name="documentManagement">
            <xsd:complexType>
              <xsd:all>
                <xsd:element ref="ns2:Heading" minOccurs="0"/>
                <xsd:element ref="ns2:Sort_x0020_Order" minOccurs="0"/>
                <xsd:element ref="ns3:DisplayPage" minOccurs="0"/>
                <xsd:element ref="ns3:ParagraphBeforeLink" minOccurs="0"/>
                <xsd:element ref="ns3:ParagraphAfterLink" minOccurs="0"/>
                <xsd:element ref="ns4:Divisions" minOccurs="0"/>
                <xsd:element ref="ns2:TargetAudience" minOccurs="0"/>
                <xsd:element ref="ns2:Archive" minOccurs="0"/>
                <xsd:element ref="ns2:Archive_x0020_Date" minOccurs="0"/>
                <xsd:element ref="ns3:Grouping" minOccurs="0"/>
                <xsd:element ref="ns3:Subgroup" minOccurs="0"/>
                <xsd:element ref="ns3:Linked_x0020_on_x0020_Page" minOccurs="0"/>
                <xsd:element ref="ns3:Year" minOccurs="0"/>
                <xsd:element ref="ns2:MediaType" minOccurs="0"/>
                <xsd:element ref="ns1:PublishingStartDate" minOccurs="0"/>
                <xsd:element ref="ns1:PublishingExpirationDate" minOccurs="0"/>
                <xsd:element ref="ns2:TaxKeywordTaxHTField" minOccurs="0"/>
                <xsd:element ref="ns2:TaxCatchAll" minOccurs="0"/>
                <xsd:element ref="ns3:OriginalModifiedDate" minOccurs="0"/>
                <xsd:element ref="ns3:AdditionalPageInfo" minOccurs="0"/>
                <xsd:element ref="ns2:SharedWithUsers" minOccurs="0"/>
                <xsd:element ref="ns3:ActiveInactive" minOccurs="0"/>
                <xsd:element ref="ns3:Subbullet" minOccurs="0"/>
                <xsd:element ref="ns3:Subheading" minOccurs="0"/>
                <xsd:element ref="ns3:LifetimeViews" minOccurs="0"/>
                <xsd:element ref="ns3:ModifiedBeforeRun" minOccurs="0"/>
                <xsd:element ref="ns3: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ce3111e-7420-4802-b50a-75d4e9a0b980" elementFormDefault="qualified">
    <xsd:import namespace="http://schemas.microsoft.com/office/2006/documentManagement/types"/>
    <xsd:import namespace="http://schemas.microsoft.com/office/infopath/2007/PartnerControls"/>
    <xsd:element name="Heading" ma:index="1" nillable="true" ma:displayName="Heading" ma:internalName="Heading">
      <xsd:simpleType>
        <xsd:restriction base="dms:Text">
          <xsd:maxLength value="255"/>
        </xsd:restriction>
      </xsd:simpleType>
    </xsd:element>
    <xsd:element name="Sort_x0020_Order" ma:index="2" nillable="true" ma:displayName="Sort Order" ma:default="999" ma:internalName="Sort_x0020_Order" ma:percentage="FALSE">
      <xsd:simpleType>
        <xsd:restriction base="dms:Number"/>
      </xsd:simpleType>
    </xsd:element>
    <xsd:element name="TargetAudience" ma:index="7" nillable="true" ma:displayName="TargetAudience" ma:list="{5bf691bb-db4f-476f-a3f6-6f31e5686cd3}" ma:internalName="TargetAudience" ma:readOnly="false" ma:showField="Titl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Archive" ma:index="9" nillable="true" ma:displayName="Archive" ma:default="0" ma:indexed="true" ma:internalName="Archive">
      <xsd:simpleType>
        <xsd:restriction base="dms:Boolean"/>
      </xsd:simpleType>
    </xsd:element>
    <xsd:element name="Archive_x0020_Date" ma:index="10" nillable="true" ma:displayName="Archive Date" ma:format="DateOnly" ma:internalName="Archive_x0020_Date">
      <xsd:simpleType>
        <xsd:restriction base="dms:DateTime"/>
      </xsd:simpleType>
    </xsd:element>
    <xsd:element name="MediaType" ma:index="15" nillable="true" ma:displayName="MediaType" ma:list="{bc78f13e-3434-4b26-85f6-c5eb735f129d}" ma:internalName="MediaType" ma:readOnly="false" ma:showField="MediaType"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TaxKeywordTaxHTField" ma:index="25" nillable="true" ma:taxonomy="true" ma:internalName="TaxKeywordTaxHTField" ma:taxonomyFieldName="TaxKeyword" ma:displayName="Enterprise Keywords" ma:fieldId="{23f27201-bee3-471e-b2e7-b64fd8b7ca38}" ma:taxonomyMulti="true" ma:sspId="038a83e2-3cab-4ab1-90e8-f44282484cb6"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579831f0-4889-4cf1-9c1b-f4e5c0970170}" ma:internalName="TaxCatchAll" ma:showField="CatchAllData" ma:web="6ce3111e-7420-4802-b50a-75d4e9a0b980">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21dc803-237d-4c68-8692-8d731fd29118" elementFormDefault="qualified">
    <xsd:import namespace="http://schemas.microsoft.com/office/2006/documentManagement/types"/>
    <xsd:import namespace="http://schemas.microsoft.com/office/infopath/2007/PartnerControls"/>
    <xsd:element name="DisplayPage" ma:index="3" nillable="true" ma:displayName="DisplayPage" ma:indexed="true" ma:internalName="DisplayPage">
      <xsd:simpleType>
        <xsd:restriction base="dms:Text">
          <xsd:maxLength value="255"/>
        </xsd:restriction>
      </xsd:simpleType>
    </xsd:element>
    <xsd:element name="ParagraphBeforeLink" ma:index="4" nillable="true" ma:displayName="ParagraphBeforeLink" ma:internalName="ParagraphBeforeLink">
      <xsd:simpleType>
        <xsd:restriction base="dms:Note"/>
      </xsd:simpleType>
    </xsd:element>
    <xsd:element name="ParagraphAfterLink" ma:index="5" nillable="true" ma:displayName="ParagraphAfterLink" ma:internalName="ParagraphAfterLink">
      <xsd:simpleType>
        <xsd:restriction base="dms:Note"/>
      </xsd:simpleType>
    </xsd:element>
    <xsd:element name="Grouping" ma:index="11" nillable="true" ma:displayName="Grouping" ma:indexed="true" ma:internalName="Grouping">
      <xsd:simpleType>
        <xsd:restriction base="dms:Text">
          <xsd:maxLength value="255"/>
        </xsd:restriction>
      </xsd:simpleType>
    </xsd:element>
    <xsd:element name="Subgroup" ma:index="12" nillable="true" ma:displayName="Subgroup" ma:internalName="Subgroup">
      <xsd:simpleType>
        <xsd:restriction base="dms:Text">
          <xsd:maxLength value="255"/>
        </xsd:restriction>
      </xsd:simpleType>
    </xsd:element>
    <xsd:element name="Linked_x0020_on_x0020_Page" ma:index="13" nillable="true" ma:displayName="Linked on Page" ma:default="1" ma:indexed="true" ma:internalName="Linked_x0020_on_x0020_Page">
      <xsd:simpleType>
        <xsd:restriction base="dms:Boolean"/>
      </xsd:simpleType>
    </xsd:element>
    <xsd:element name="Year" ma:index="14" nillable="true" ma:displayName="Year" ma:internalName="Year">
      <xsd:simpleType>
        <xsd:restriction base="dms:Text">
          <xsd:maxLength value="255"/>
        </xsd:restriction>
      </xsd:simpleType>
    </xsd:element>
    <xsd:element name="OriginalModifiedDate" ma:index="27" nillable="true" ma:displayName="OriginalModifiedDate" ma:format="DateOnly" ma:internalName="OriginalModifiedDate">
      <xsd:simpleType>
        <xsd:restriction base="dms:DateTime"/>
      </xsd:simpleType>
    </xsd:element>
    <xsd:element name="AdditionalPageInfo" ma:index="28" nillable="true" ma:displayName="AdditionalPageInfo" ma:internalName="AdditionalPageInfo">
      <xsd:simpleType>
        <xsd:restriction base="dms:Note">
          <xsd:maxLength value="255"/>
        </xsd:restriction>
      </xsd:simpleType>
    </xsd:element>
    <xsd:element name="ActiveInactive" ma:index="30" nillable="true" ma:displayName="Active/Inactive" ma:default="1" ma:internalName="ActiveInactive">
      <xsd:simpleType>
        <xsd:restriction base="dms:Boolean"/>
      </xsd:simpleType>
    </xsd:element>
    <xsd:element name="Subbullet" ma:index="31" nillable="true" ma:displayName="Subbullet" ma:internalName="Subbullet">
      <xsd:simpleType>
        <xsd:restriction base="dms:Note">
          <xsd:maxLength value="255"/>
        </xsd:restriction>
      </xsd:simpleType>
    </xsd:element>
    <xsd:element name="Subheading" ma:index="32" nillable="true" ma:displayName="Subheading" ma:internalName="Subheading">
      <xsd:simpleType>
        <xsd:restriction base="dms:Text">
          <xsd:maxLength value="255"/>
        </xsd:restriction>
      </xsd:simpleType>
    </xsd:element>
    <xsd:element name="LifetimeViews" ma:index="33" nillable="true" ma:displayName="LifetimeViews" ma:internalName="LifetimeViews">
      <xsd:simpleType>
        <xsd:restriction base="dms:Number"/>
      </xsd:simpleType>
    </xsd:element>
    <xsd:element name="ModifiedBeforeRun" ma:index="34" nillable="true" ma:displayName="ModifiedBeforeRun" ma:format="DateOnly" ma:internalName="ModifiedBeforeRun">
      <xsd:simpleType>
        <xsd:restriction base="dms:DateTime"/>
      </xsd:simpleType>
    </xsd:element>
    <xsd:element name="Language" ma:index="35" nillable="true" ma:displayName="Language" ma:format="Dropdown" ma:internalName="Language">
      <xsd:simpleType>
        <xsd:restriction base="dms:Choice">
          <xsd:enumeration value="Albanian"/>
          <xsd:enumeration value="Amharic"/>
          <xsd:enumeration value="Arabic"/>
          <xsd:enumeration value="Assyrian"/>
          <xsd:enumeration value="Bengali"/>
          <xsd:enumeration value="Bosnian"/>
          <xsd:enumeration value="Bulgarian"/>
          <xsd:enumeration value="Burmese"/>
          <xsd:enumeration value="Cambodian"/>
          <xsd:enumeration value="Cantonese"/>
          <xsd:enumeration value="Chinese"/>
          <xsd:enumeration value="Chinese (Simplified)"/>
          <xsd:enumeration value="Chinese (Traditional)"/>
          <xsd:enumeration value="Czech"/>
          <xsd:enumeration value="Farsi"/>
          <xsd:enumeration value="French"/>
          <xsd:enumeration value="German"/>
          <xsd:enumeration value="Greek"/>
          <xsd:enumeration value="Gujarati"/>
          <xsd:enumeration value="Haitian-Creole"/>
          <xsd:enumeration value="Haka Chin"/>
          <xsd:enumeration value="Hindi"/>
          <xsd:enumeration value="Italian"/>
          <xsd:enumeration value="Japanese"/>
          <xsd:enumeration value="Karen"/>
          <xsd:enumeration value="Khmer"/>
          <xsd:enumeration value="Kirundi"/>
          <xsd:enumeration value="Korean"/>
          <xsd:enumeration value="Lao"/>
          <xsd:enumeration value="Lithuanian"/>
          <xsd:enumeration value="Malayalam"/>
          <xsd:enumeration value="Marathi"/>
          <xsd:enumeration value="Mongolian"/>
          <xsd:enumeration value="Nepali"/>
          <xsd:enumeration value="Pashto"/>
          <xsd:enumeration value="Pilipino (Tagalog)"/>
          <xsd:enumeration value="Polish"/>
          <xsd:enumeration value="Portuguese"/>
          <xsd:enumeration value="Punjabi"/>
          <xsd:enumeration value="Romanian"/>
          <xsd:enumeration value="Russian"/>
          <xsd:enumeration value="Serbian"/>
          <xsd:enumeration value="Serbian (Cyrillic)"/>
          <xsd:enumeration value="Serbian (Latin)"/>
          <xsd:enumeration value="Somali"/>
          <xsd:enumeration value="Spanish"/>
          <xsd:enumeration value="Swahili"/>
          <xsd:enumeration value="Tamil"/>
          <xsd:enumeration value="Telugu"/>
          <xsd:enumeration value="Thai"/>
          <xsd:enumeration value="Turkish"/>
          <xsd:enumeration value="Ukrainian"/>
          <xsd:enumeration value="Urdu"/>
          <xsd:enumeration value="Uzbek"/>
          <xsd:enumeration value="Vietnamese"/>
          <xsd:enumeration value="Yoruba"/>
        </xsd:restriction>
      </xsd:simpleType>
    </xsd:element>
  </xsd:schema>
  <xsd:schema xmlns:xsd="http://www.w3.org/2001/XMLSchema" xmlns:xs="http://www.w3.org/2001/XMLSchema" xmlns:dms="http://schemas.microsoft.com/office/2006/documentManagement/types" xmlns:pc="http://schemas.microsoft.com/office/infopath/2007/PartnerControls" targetNamespace="4d435f69-8686-490b-bd6d-b153bf22ab50" elementFormDefault="qualified">
    <xsd:import namespace="http://schemas.microsoft.com/office/2006/documentManagement/types"/>
    <xsd:import namespace="http://schemas.microsoft.com/office/infopath/2007/PartnerControls"/>
    <xsd:element name="Divisions" ma:index="6" nillable="true" ma:displayName="Divisions" ma:indexed="true" ma:list="{28f31edd-5ed1-4c97-b76f-e04153e47842}" ma:internalName="Divisions" ma:showField="Title" ma:web="6ce3111e-7420-4802-b50a-75d4e9a0b980">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8"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728F37-33DE-4DFB-A51C-55AB5C9565E5}"/>
</file>

<file path=customXml/itemProps2.xml><?xml version="1.0" encoding="utf-8"?>
<ds:datastoreItem xmlns:ds="http://schemas.openxmlformats.org/officeDocument/2006/customXml" ds:itemID="{6E419C42-EBDB-4574-957F-2B4DA6BA9A89}"/>
</file>

<file path=customXml/itemProps3.xml><?xml version="1.0" encoding="utf-8"?>
<ds:datastoreItem xmlns:ds="http://schemas.openxmlformats.org/officeDocument/2006/customXml" ds:itemID="{19CD818A-C7CD-4DDA-8308-0DE1CCDC8D52}"/>
</file>

<file path=docProps/app.xml><?xml version="1.0" encoding="utf-8"?>
<Properties xmlns="http://schemas.openxmlformats.org/officeDocument/2006/extended-properties" xmlns:vt="http://schemas.openxmlformats.org/officeDocument/2006/docPropsVTypes">
  <TotalTime>2004</TotalTime>
  <Words>939</Words>
  <Application>Microsoft Office PowerPoint</Application>
  <PresentationFormat>On-screen Show (4:3)</PresentationFormat>
  <Paragraphs>86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Students must participate in the state assessment through one of the following:</vt:lpstr>
      <vt:lpstr>PowerPoint Presentation</vt:lpstr>
      <vt:lpstr>PowerPoint Presentation</vt:lpstr>
      <vt:lpstr>PowerPoint Presentation</vt:lpstr>
      <vt:lpstr> </vt:lpstr>
      <vt:lpstr>Participation Criteria #2</vt:lpstr>
      <vt:lpstr>Participation Criteria #3</vt:lpstr>
      <vt:lpstr>Questions</vt:lpstr>
    </vt:vector>
  </TitlesOfParts>
  <Company>ISBE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dc:title>
  <dc:creator>jdare</dc:creator>
  <cp:keywords>PowerPoint, IAA, training, webinar, participation guidelines</cp:keywords>
  <cp:lastModifiedBy>BASTIEN VALERIE</cp:lastModifiedBy>
  <cp:revision>57</cp:revision>
  <dcterms:created xsi:type="dcterms:W3CDTF">2011-10-24T13:50:49Z</dcterms:created>
  <dcterms:modified xsi:type="dcterms:W3CDTF">2013-12-03T19:55:29Z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0x010100552988822C20F24E83D1DD5E4C131AA0</vt:lpwstr>
  </property>
  <property fmtid="{D5CDD505-2E9C-101B-9397-08002B2CF9AE}" pid="3" name="TaxKeyword">
    <vt:lpwstr>525;#training|8ea1ac42-46ca-47d0-abf9-8818cadb3bf8;#451;#Webinar|872c785b-a0d1-42dd-aaa8-eb0fa63700b6;#529;#PowerPoint|323995cb-fb50-4f88-8409-dad7e110b759;#1386;#iaa|0302b5d9-ebeb-41ff-ac2c-0b20b029a58f;#1393;#participation guidelines|a3c5b75f-7b7d-4a4b-86dd-2470610d8c82</vt:lpwstr>
  </property>
</Properties>
</file>