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02" r:id="rId3"/>
    <p:sldId id="303" r:id="rId4"/>
    <p:sldId id="292" r:id="rId5"/>
    <p:sldId id="294" r:id="rId6"/>
    <p:sldId id="269" r:id="rId7"/>
    <p:sldId id="291" r:id="rId8"/>
    <p:sldId id="293" r:id="rId9"/>
    <p:sldId id="295" r:id="rId10"/>
    <p:sldId id="296" r:id="rId11"/>
    <p:sldId id="290" r:id="rId12"/>
    <p:sldId id="298" r:id="rId13"/>
    <p:sldId id="299" r:id="rId14"/>
    <p:sldId id="300" r:id="rId15"/>
    <p:sldId id="301" r:id="rId16"/>
    <p:sldId id="30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350" autoAdjust="0"/>
  </p:normalViewPr>
  <p:slideViewPr>
    <p:cSldViewPr>
      <p:cViewPr varScale="1">
        <p:scale>
          <a:sx n="62" d="100"/>
          <a:sy n="62" d="100"/>
        </p:scale>
        <p:origin x="-24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26" Type="http://schemas.openxmlformats.org/officeDocument/2006/relationships/customXml" Target="../customXml/item2.xml"/><Relationship Id="rId21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7" Type="http://schemas.openxmlformats.org/officeDocument/2006/relationships/slide" Target="slides/slide5.xml"/><Relationship Id="rId25" Type="http://schemas.openxmlformats.org/officeDocument/2006/relationships/customXml" Target="../customXml/item1.xml"/><Relationship Id="rId20" Type="http://schemas.openxmlformats.org/officeDocument/2006/relationships/printerSettings" Target="printerSettings/printerSettings1.bin"/><Relationship Id="rId16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24" Type="http://schemas.openxmlformats.org/officeDocument/2006/relationships/tableStyles" Target="tableStyles.xml"/><Relationship Id="rId11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23" Type="http://schemas.openxmlformats.org/officeDocument/2006/relationships/theme" Target="theme/theme1.xml"/><Relationship Id="rId15" Type="http://schemas.openxmlformats.org/officeDocument/2006/relationships/slide" Target="slides/slide13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9" Type="http://schemas.openxmlformats.org/officeDocument/2006/relationships/slide" Target="slides/slide7.xml"/><Relationship Id="rId22" Type="http://schemas.openxmlformats.org/officeDocument/2006/relationships/viewProps" Target="viewProps.xml"/><Relationship Id="rId14" Type="http://schemas.openxmlformats.org/officeDocument/2006/relationships/slide" Target="slides/slide12.xml"/><Relationship Id="rId4" Type="http://schemas.openxmlformats.org/officeDocument/2006/relationships/slide" Target="slides/slide2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9E1E437-FE5B-4BC4-9000-DC6C9AA92FF5}" type="datetimeFigureOut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6FF597E-7172-402C-BBB9-FF049C2255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2274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D96BFB9-892A-4F94-BB19-E0145BF40771}" type="datetimeFigureOut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B56B1D1-AAE5-4680-86CE-D52E90C344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23544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Relationship Id="rId3" Type="http://schemas.openxmlformats.org/officeDocument/2006/relationships/hyperlink" Target="http://map.mathshell.org/materials/download.php?fileid=667" TargetMode="Externa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p.mathshell.org.uk/materials/lessons.php?taskid=208&amp;subpage=concept" TargetMode="External"/><Relationship Id="rId4" Type="http://schemas.openxmlformats.org/officeDocument/2006/relationships/hyperlink" Target="http://map.mathshell.org/materials/download.php?fileid=667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p.mathshell.org.uk/materials/lessons.php?taskid=208&amp;subpage=concept" TargetMode="External"/><Relationship Id="rId4" Type="http://schemas.openxmlformats.org/officeDocument/2006/relationships/hyperlink" Target="http://map.mathshell.org/materials/download.php?fileid=667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Relationship Id="rId3" Type="http://schemas.openxmlformats.org/officeDocument/2006/relationships/hyperlink" Target="http://map.mathshell.org/materials/download.php?fileid=667" TargetMode="Externa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dirty="0" smtClean="0"/>
              <a:t>Introduce</a:t>
            </a:r>
            <a:r>
              <a:rPr lang="en-US" baseline="0" dirty="0" smtClean="0"/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Mathematics Assessment Project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CLASSROOM CHALLENGES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Formative Assessment Lesson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Interpreting Distance-Time Graphs</a:t>
            </a:r>
            <a:r>
              <a:rPr lang="en-US" baseline="0" dirty="0" smtClean="0"/>
              <a:t>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3"/>
              </a:rPr>
              <a:t>http://map.mathshell.org/materials/download.php?fileid=667</a:t>
            </a:r>
            <a:endParaRPr 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Say,</a:t>
            </a:r>
            <a:r>
              <a:rPr lang="en-US" sz="1200" baseline="0" dirty="0" smtClean="0"/>
              <a:t> “ Today we will walk through a model common core lesson.”</a:t>
            </a:r>
          </a:p>
          <a:p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facilitator could print out the entire lesson pdf and review it before doing the session.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6B1D1-AAE5-4680-86CE-D52E90C3442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0545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Distribute Card Set C (s-5)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teachers to cut out the cards and match new graphs with their previous matches.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Participants should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display their matches and reasons on the poster.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baseline="0" dirty="0" smtClean="0"/>
              <a:t>              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6B1D1-AAE5-4680-86CE-D52E90C3442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338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Distribute the Standards</a:t>
            </a:r>
            <a:r>
              <a:rPr lang="en-US" baseline="0" dirty="0" smtClean="0"/>
              <a:t> for Mathematical Practice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Remind participants that these are things that mathematically proficient students should be able to do.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Mathematical Practice Standards 2 and 3 are evident but participants might see others as well.</a:t>
            </a:r>
          </a:p>
          <a:p>
            <a:endParaRPr lang="en-US" baseline="0" dirty="0" smtClean="0"/>
          </a:p>
          <a:p>
            <a:r>
              <a:rPr lang="en-US" baseline="0" dirty="0" smtClean="0"/>
              <a:t>You may also direct them to page 55 of the CCSSM to read the functions domain for 8</a:t>
            </a:r>
            <a:r>
              <a:rPr lang="en-US" baseline="30000" dirty="0" smtClean="0"/>
              <a:t>th</a:t>
            </a:r>
            <a:r>
              <a:rPr lang="en-US" baseline="0" dirty="0" smtClean="0"/>
              <a:t> grade.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According to the lesson this is aligned to 8.F while a point could be made that it also begins to develop 6.EE.9 ( page 44)</a:t>
            </a:r>
          </a:p>
          <a:p>
            <a:endParaRPr lang="en-US" baseline="0" dirty="0" smtClean="0"/>
          </a:p>
          <a:p>
            <a:r>
              <a:rPr lang="en-US" dirty="0" smtClean="0"/>
              <a:t>After teachers have time to Analyze,</a:t>
            </a:r>
            <a:r>
              <a:rPr lang="en-US" baseline="0" dirty="0" smtClean="0"/>
              <a:t> open the discussion to the larger group.</a:t>
            </a:r>
          </a:p>
          <a:p>
            <a:r>
              <a:rPr lang="en-US" baseline="0" dirty="0" smtClean="0"/>
              <a:t>You will link to the actual lesson on the next slide.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6B1D1-AAE5-4680-86CE-D52E90C3442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9157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Click</a:t>
            </a:r>
            <a:r>
              <a:rPr lang="en-US" baseline="0" dirty="0" smtClean="0"/>
              <a:t> on this page to reveal the entire Interpreting Distance Time Graph Lesson </a:t>
            </a:r>
          </a:p>
          <a:p>
            <a:r>
              <a:rPr lang="en-US" baseline="0" dirty="0" smtClean="0"/>
              <a:t>Show teachers they can click on Lessons /Middle school for more complete lessons aligned to the Common Core Content and practices.</a:t>
            </a:r>
          </a:p>
          <a:p>
            <a:pPr marL="0" lvl="1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resource is  the Mathematics Assessment Project CLASSROOM CHALLENGES</a:t>
            </a:r>
            <a:endParaRPr lang="en-US" baseline="0" dirty="0" smtClean="0"/>
          </a:p>
          <a:p>
            <a:pPr marL="0" lvl="1"/>
            <a:r>
              <a:rPr lang="en-US" dirty="0" smtClean="0">
                <a:hlinkClick r:id="rId3"/>
              </a:rPr>
              <a:t>http://www.map.mathshell.org.uk/materials/lessons.php?taskid=208&amp;subpage=concept</a:t>
            </a:r>
            <a:endParaRPr lang="en-US" baseline="0" dirty="0" smtClean="0"/>
          </a:p>
          <a:p>
            <a:endParaRPr lang="en-US" dirty="0" smtClean="0"/>
          </a:p>
          <a:p>
            <a:r>
              <a:rPr lang="en-US" dirty="0" smtClean="0"/>
              <a:t>Below is the link to the lesson pdf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Formative Assessment Lesson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Interpreting Distance-Time Graphs</a:t>
            </a:r>
            <a:r>
              <a:rPr lang="en-US" baseline="0" dirty="0" smtClean="0"/>
              <a:t>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4"/>
              </a:rPr>
              <a:t>http://map.mathshell.org/materials/download.php?fileid=667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6B1D1-AAE5-4680-86CE-D52E90C3442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9600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</a:t>
            </a:r>
            <a:r>
              <a:rPr lang="en-US" baseline="0" dirty="0" smtClean="0"/>
              <a:t> participants to complete feedback or evaluation forms as necessary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6B1D1-AAE5-4680-86CE-D52E90C3442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49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</a:t>
            </a:r>
            <a:r>
              <a:rPr lang="en-US" baseline="0" dirty="0" smtClean="0"/>
              <a:t> teachers to wear two hats during the session: Their teacher hat and their student hat.</a:t>
            </a:r>
          </a:p>
          <a:p>
            <a:r>
              <a:rPr lang="en-US" baseline="0" dirty="0" smtClean="0"/>
              <a:t>Each slide has a graphic to guide this process</a:t>
            </a:r>
          </a:p>
          <a:p>
            <a:endParaRPr lang="en-US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6B1D1-AAE5-4680-86CE-D52E90C3442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841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dirty="0" smtClean="0"/>
              <a:t>Pass out s-1 “Journey to the Bus Stop”</a:t>
            </a:r>
          </a:p>
          <a:p>
            <a:pPr marL="0" lvl="1"/>
            <a:r>
              <a:rPr lang="en-US" dirty="0" smtClean="0"/>
              <a:t>Teachers</a:t>
            </a:r>
            <a:r>
              <a:rPr lang="en-US" baseline="0" dirty="0" smtClean="0"/>
              <a:t> will look at a graph and determine if the graph makes sense.</a:t>
            </a:r>
          </a:p>
          <a:p>
            <a:pPr marL="0" lvl="1"/>
            <a:r>
              <a:rPr lang="en-US" dirty="0" smtClean="0">
                <a:hlinkClick r:id="rId3"/>
              </a:rPr>
              <a:t>http://www.map.mathshell.org.uk/materials/lessons.php?taskid=208&amp;subpage=concept</a:t>
            </a:r>
            <a:endParaRPr lang="en-US" baseline="0" dirty="0" smtClean="0"/>
          </a:p>
          <a:p>
            <a:pPr marL="0" lvl="1"/>
            <a:r>
              <a:rPr lang="en-US" baseline="0" dirty="0" smtClean="0"/>
              <a:t>After independent work Facilitator should open the floor for conversation about how 6</a:t>
            </a:r>
            <a:r>
              <a:rPr lang="en-US" baseline="30000" dirty="0" smtClean="0"/>
              <a:t>th</a:t>
            </a:r>
            <a:r>
              <a:rPr lang="en-US" baseline="0" dirty="0" smtClean="0"/>
              <a:t>, 7</a:t>
            </a:r>
            <a:r>
              <a:rPr lang="en-US" baseline="30000" dirty="0" smtClean="0"/>
              <a:t>th</a:t>
            </a:r>
            <a:r>
              <a:rPr lang="en-US" baseline="0" dirty="0" smtClean="0"/>
              <a:t> and 8</a:t>
            </a:r>
            <a:r>
              <a:rPr lang="en-US" baseline="30000" dirty="0" smtClean="0"/>
              <a:t>th</a:t>
            </a:r>
            <a:r>
              <a:rPr lang="en-US" baseline="0" dirty="0" smtClean="0"/>
              <a:t> grade kids would do on this task.</a:t>
            </a:r>
          </a:p>
          <a:p>
            <a:pPr marL="0" lvl="1"/>
            <a:r>
              <a:rPr lang="en-US" baseline="0" dirty="0" smtClean="0"/>
              <a:t>This is a pre lesson assessment provided by the lesson from the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Mathematics Assessment Project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CLASSROOM CHALLENGES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Formative Assessment Lesson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Interpreting Distance-Time Graphs</a:t>
            </a:r>
            <a:r>
              <a:rPr lang="en-US" baseline="0" dirty="0" smtClean="0"/>
              <a:t>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4"/>
              </a:rPr>
              <a:t>http://map.mathshell.org/materials/download.php?fileid=667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6B1D1-AAE5-4680-86CE-D52E90C3442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578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baseline="0" dirty="0" smtClean="0"/>
              <a:t>After independent work Facilitator should open the floor for conversation about how 6</a:t>
            </a:r>
            <a:r>
              <a:rPr lang="en-US" baseline="30000" dirty="0" smtClean="0"/>
              <a:t>th</a:t>
            </a:r>
            <a:r>
              <a:rPr lang="en-US" baseline="0" dirty="0" smtClean="0"/>
              <a:t>, 7</a:t>
            </a:r>
            <a:r>
              <a:rPr lang="en-US" baseline="30000" dirty="0" smtClean="0"/>
              <a:t>th</a:t>
            </a:r>
            <a:r>
              <a:rPr lang="en-US" baseline="0" dirty="0" smtClean="0"/>
              <a:t> and 8</a:t>
            </a:r>
            <a:r>
              <a:rPr lang="en-US" baseline="30000" dirty="0" smtClean="0"/>
              <a:t>th</a:t>
            </a:r>
            <a:r>
              <a:rPr lang="en-US" baseline="0" dirty="0" smtClean="0"/>
              <a:t> grade kids would do on this task.</a:t>
            </a:r>
          </a:p>
          <a:p>
            <a:pPr marL="0" lvl="1"/>
            <a:r>
              <a:rPr lang="en-US" baseline="0" dirty="0" smtClean="0"/>
              <a:t>This is a pre-lesson assessment provided by the lesson from the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Mathematics Assessment Project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CLASSROOM CHALLENGES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Formative Assessment Lesson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Interpreting Distance-Time Graphs</a:t>
            </a:r>
            <a:r>
              <a:rPr lang="en-US" baseline="0" dirty="0" smtClean="0"/>
              <a:t>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3"/>
              </a:rPr>
              <a:t>http://map.mathshell.org/materials/download.php?fileid=667</a:t>
            </a:r>
            <a:endParaRPr lang="en-US" sz="1200" dirty="0" smtClean="0"/>
          </a:p>
          <a:p>
            <a:r>
              <a:rPr lang="en-US" dirty="0" smtClean="0"/>
              <a:t>Be</a:t>
            </a:r>
            <a:r>
              <a:rPr lang="en-US" baseline="0" dirty="0" smtClean="0"/>
              <a:t> sure to tell</a:t>
            </a:r>
            <a:r>
              <a:rPr lang="en-US" dirty="0" smtClean="0"/>
              <a:t> teachers that a list of common issues</a:t>
            </a:r>
            <a:r>
              <a:rPr lang="en-US" baseline="0" dirty="0" smtClean="0"/>
              <a:t> is provided in the Lesson.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6B1D1-AAE5-4680-86CE-D52E90C3442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238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is the whole class introduction to matching graphs and descriptions.</a:t>
            </a:r>
          </a:p>
          <a:p>
            <a:r>
              <a:rPr lang="en-US" b="0" dirty="0" smtClean="0"/>
              <a:t>•	Ask participants to find the description that matches the graph.</a:t>
            </a:r>
          </a:p>
          <a:p>
            <a:r>
              <a:rPr lang="en-US" b="0" dirty="0" smtClean="0"/>
              <a:t>•	Ask them to write two reasons to support their decision.</a:t>
            </a:r>
          </a:p>
          <a:p>
            <a:r>
              <a:rPr lang="en-US" b="0" dirty="0" smtClean="0"/>
              <a:t>•	After 2-3 minutes ask students who selected A to explain his or her thinking by explaining each part of the graph.</a:t>
            </a:r>
          </a:p>
          <a:p>
            <a:r>
              <a:rPr lang="en-US" b="0" dirty="0" smtClean="0"/>
              <a:t>•	Students could record their thinking on chart paper, Smart board or white board.</a:t>
            </a:r>
          </a:p>
          <a:p>
            <a:r>
              <a:rPr lang="en-US" b="0" dirty="0" smtClean="0"/>
              <a:t>•	After a student explains choice A </a:t>
            </a:r>
          </a:p>
          <a:p>
            <a:r>
              <a:rPr lang="en-US" b="0" dirty="0" smtClean="0"/>
              <a:t>•	Ask for a volunteer to explain and draw B and then C.</a:t>
            </a:r>
          </a:p>
          <a:p>
            <a:r>
              <a:rPr lang="en-US" b="0" dirty="0" smtClean="0"/>
              <a:t>•	Encourage participants to challenge each other’s interpretations.</a:t>
            </a:r>
          </a:p>
          <a:p>
            <a:endParaRPr lang="en-US" b="0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6B1D1-AAE5-4680-86CE-D52E90C3442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13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Distribute</a:t>
            </a:r>
            <a:r>
              <a:rPr lang="en-US" baseline="0" dirty="0" smtClean="0"/>
              <a:t> s-2 through s-4 ( Card Sets A and B)</a:t>
            </a:r>
            <a:endParaRPr lang="en-US" dirty="0" smtClean="0"/>
          </a:p>
          <a:p>
            <a:r>
              <a:rPr lang="en-US" dirty="0" smtClean="0"/>
              <a:t>Remind</a:t>
            </a:r>
            <a:r>
              <a:rPr lang="en-US" baseline="0" dirty="0" smtClean="0"/>
              <a:t> participants to leave space for another card.</a:t>
            </a:r>
          </a:p>
          <a:p>
            <a:r>
              <a:rPr lang="en-US" baseline="0" dirty="0" smtClean="0"/>
              <a:t>( the tables Card set C will be distributed later)</a:t>
            </a:r>
          </a:p>
          <a:p>
            <a:r>
              <a:rPr lang="en-US" baseline="0" dirty="0" smtClean="0"/>
              <a:t>Tell participants they will need to share their posters.</a:t>
            </a:r>
          </a:p>
          <a:p>
            <a:r>
              <a:rPr lang="en-US" baseline="0" dirty="0" smtClean="0"/>
              <a:t>Presenter should model moving to group to group and making notes about student approaches.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6B1D1-AAE5-4680-86CE-D52E90C3442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47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the bullet that says write your</a:t>
            </a:r>
            <a:r>
              <a:rPr lang="en-US" baseline="0" dirty="0" smtClean="0"/>
              <a:t> card placements on a piece of paper:</a:t>
            </a:r>
            <a:endParaRPr lang="en-US" dirty="0" smtClean="0"/>
          </a:p>
          <a:p>
            <a:r>
              <a:rPr lang="en-US" dirty="0" smtClean="0"/>
              <a:t>Students can jot down,</a:t>
            </a:r>
          </a:p>
          <a:p>
            <a:r>
              <a:rPr lang="en-US" dirty="0" smtClean="0"/>
              <a:t>“ I put Graph</a:t>
            </a:r>
            <a:r>
              <a:rPr lang="en-US" baseline="0" dirty="0" smtClean="0"/>
              <a:t> A with description 1”  etc.</a:t>
            </a:r>
          </a:p>
          <a:p>
            <a:r>
              <a:rPr lang="en-US" baseline="0" dirty="0" smtClean="0"/>
              <a:t> before leaving their table, to keep track of their choices.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6B1D1-AAE5-4680-86CE-D52E90C3442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14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Lead</a:t>
            </a:r>
            <a:r>
              <a:rPr lang="en-US" baseline="0" dirty="0" smtClean="0"/>
              <a:t> a Think- Ink – Pair –Share  Discussion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Think--First ask participants to consider the questions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Ink-- Then write their thoughts on paper</a:t>
            </a:r>
          </a:p>
          <a:p>
            <a:r>
              <a:rPr lang="en-US" baseline="0" dirty="0" smtClean="0"/>
              <a:t>Pair—Then ask them share with a shoulder partner </a:t>
            </a:r>
          </a:p>
          <a:p>
            <a:r>
              <a:rPr lang="en-US" baseline="0" dirty="0" smtClean="0"/>
              <a:t>Share-Then share with the larger group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6B1D1-AAE5-4680-86CE-D52E90C3442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57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</a:t>
            </a:r>
            <a:r>
              <a:rPr lang="en-US" baseline="0" dirty="0" smtClean="0"/>
              <a:t> teachers to look at the graph and fill in the table on their own papers.</a:t>
            </a:r>
          </a:p>
          <a:p>
            <a:r>
              <a:rPr lang="en-US" baseline="0" dirty="0" smtClean="0"/>
              <a:t>Discuss possible answers.</a:t>
            </a:r>
          </a:p>
          <a:p>
            <a:r>
              <a:rPr lang="en-US" baseline="0" dirty="0" smtClean="0"/>
              <a:t>Note:  this graphic is provided as a launch to the second day of the lesson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B56B1D1-AAE5-4680-86CE-D52E90C3442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5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38F68-7823-4F37-BF0B-ED7929981F7C}" type="datetime1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96925-7421-4568-8A71-728EF3E056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432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133600"/>
            <a:ext cx="8229600" cy="403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D6C89-E4C9-4A58-ADFA-D578CB3C718B}" type="datetime1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F99BE-BC22-4F52-A800-DEC082CF6B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5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CD36F-E916-4941-9F70-87C7EB0A5D1E}" type="datetime1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3A5D-9DA9-4B25-8899-A6CF4EEA63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P-</a:t>
            </a:r>
            <a:fld id="{0D1632A9-EC8E-421D-80B2-026C5C8BB13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770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P-</a:t>
            </a:r>
            <a:fld id="{0D1632A9-EC8E-421D-80B2-026C5C8BB13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894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8F23B3"/>
              </a:buClr>
              <a:defRPr sz="2400"/>
            </a:lvl1pPr>
            <a:lvl2pPr>
              <a:buClr>
                <a:srgbClr val="8F23B3"/>
              </a:buClr>
              <a:defRPr sz="2200"/>
            </a:lvl2pPr>
            <a:lvl3pPr marL="1371600" indent="-457200">
              <a:buClr>
                <a:srgbClr val="8F23B3"/>
              </a:buClr>
              <a:buFont typeface="Courier New" pitchFamily="49" charset="0"/>
              <a:buChar char="o"/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0"/>
            <a:endParaRPr lang="en-US" dirty="0"/>
          </a:p>
        </p:txBody>
      </p:sp>
      <p:sp>
        <p:nvSpPr>
          <p:cNvPr id="7" name="Title 16"/>
          <p:cNvSpPr>
            <a:spLocks noGrp="1"/>
          </p:cNvSpPr>
          <p:nvPr>
            <p:ph type="title"/>
          </p:nvPr>
        </p:nvSpPr>
        <p:spPr>
          <a:xfrm>
            <a:off x="2819400" y="0"/>
            <a:ext cx="6324600" cy="1219200"/>
          </a:xfrm>
          <a:prstGeom prst="rect">
            <a:avLst/>
          </a:prstGeom>
        </p:spPr>
        <p:txBody>
          <a:bodyPr lIns="89879" tIns="44940" rIns="89879" bIns="44940" anchor="ctr"/>
          <a:lstStyle>
            <a:lvl1pPr marL="168524" indent="0" algn="l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7D91184-4227-49F0-87B6-1534A6CAFB0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169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676400"/>
            <a:ext cx="8839200" cy="4876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9" name="Title 16"/>
          <p:cNvSpPr>
            <a:spLocks noGrp="1"/>
          </p:cNvSpPr>
          <p:nvPr>
            <p:ph type="title"/>
          </p:nvPr>
        </p:nvSpPr>
        <p:spPr>
          <a:xfrm>
            <a:off x="2819400" y="0"/>
            <a:ext cx="6324600" cy="1219200"/>
          </a:xfrm>
          <a:prstGeom prst="rect">
            <a:avLst/>
          </a:prstGeom>
        </p:spPr>
        <p:txBody>
          <a:bodyPr lIns="89879" tIns="44940" rIns="89879" bIns="44940" anchor="ctr"/>
          <a:lstStyle>
            <a:lvl1pPr marL="168524" indent="0" algn="l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91522-10A6-4627-A110-80EE523CA4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655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6"/>
          <p:cNvSpPr>
            <a:spLocks noGrp="1"/>
          </p:cNvSpPr>
          <p:nvPr>
            <p:ph type="title"/>
          </p:nvPr>
        </p:nvSpPr>
        <p:spPr>
          <a:xfrm>
            <a:off x="2819400" y="0"/>
            <a:ext cx="6324600" cy="1219200"/>
          </a:xfrm>
          <a:prstGeom prst="rect">
            <a:avLst/>
          </a:prstGeom>
        </p:spPr>
        <p:txBody>
          <a:bodyPr lIns="89879" tIns="44940" rIns="89879" bIns="44940" anchor="ctr"/>
          <a:lstStyle>
            <a:lvl1pPr marL="168524" indent="0" algn="l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96A9E-22F4-45EE-A1DE-D656EFF2EA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240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  <a:prstGeom prst="rect">
            <a:avLst/>
          </a:prstGeom>
        </p:spPr>
        <p:txBody>
          <a:bodyPr lIns="89879" tIns="44940" rIns="89879" bIns="44940"/>
          <a:lstStyle>
            <a:lvl3pPr marL="898796" indent="174766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Title 16"/>
          <p:cNvSpPr>
            <a:spLocks noGrp="1"/>
          </p:cNvSpPr>
          <p:nvPr>
            <p:ph type="title"/>
          </p:nvPr>
        </p:nvSpPr>
        <p:spPr>
          <a:xfrm>
            <a:off x="2819400" y="0"/>
            <a:ext cx="6324600" cy="1219200"/>
          </a:xfrm>
          <a:prstGeom prst="rect">
            <a:avLst/>
          </a:prstGeom>
        </p:spPr>
        <p:txBody>
          <a:bodyPr lIns="89879" tIns="44940" rIns="89879" bIns="44940" anchor="ctr"/>
          <a:lstStyle>
            <a:lvl1pPr marL="168524" indent="0" algn="l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762002" y="6553200"/>
            <a:ext cx="3810000" cy="304800"/>
          </a:xfrm>
          <a:prstGeom prst="rect">
            <a:avLst/>
          </a:prstGeom>
        </p:spPr>
        <p:txBody>
          <a:bodyPr lIns="89879" tIns="44940" rIns="89879" bIns="44940"/>
          <a:lstStyle>
            <a:lvl1pPr>
              <a:buNone/>
              <a:defRPr sz="1200" b="1" i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657F55A-38D4-485F-9E7F-B777AEC1500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639138"/>
      </p:ext>
    </p:extLst>
  </p:cSld>
  <p:clrMapOvr>
    <a:masterClrMapping/>
  </p:clrMapOvr>
  <p:transition xmlns:p14="http://schemas.microsoft.com/office/powerpoint/2010/main" spd="med"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7A680-BA1D-410D-9346-57644FFA77F5}" type="datetime1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AFF38-68CC-40E3-8880-D64CDCEAFD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68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FBE91-1A7C-4523-92F0-61EEB05165BD}" type="datetime1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4938A-9AC4-45D2-A17F-375E3990DB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9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0"/>
            <a:ext cx="40386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465D6-B0DA-42B8-8EA9-5376AD5E2CF6}" type="datetime1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19B02-ABF1-4484-AD96-15C93C0D31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4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95599"/>
            <a:ext cx="4040188" cy="3230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0574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95599"/>
            <a:ext cx="4041775" cy="3230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EE0CC-A3B6-4021-9E6A-8AA064A0D100}" type="datetime1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9C5EE-3F5B-46A8-9F11-EE74ADF14A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9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B3792-3AA5-4E80-B85C-E838EF0F9707}" type="datetime1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B9B9D-6C26-413D-A3D1-F5A2351419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39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884B3-5291-40A4-9EB9-E7124F365942}" type="datetime1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B0313-2AE3-47FB-A464-51C5752090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4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901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81200"/>
            <a:ext cx="3008313" cy="4144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C7AC3-FCF2-4D86-AF5D-94C746C8BF95}" type="datetime1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EC444-FC2E-49E5-A22E-D70935CA3D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70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1999"/>
            <a:ext cx="5486400" cy="39655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0BB7B-A053-4234-95F9-62C638C51847}" type="datetime1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C0D1-4502-4368-882D-5F7FAC3865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11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theme" Target="../theme/theme2.xml"/><Relationship Id="rId6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8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09800"/>
            <a:ext cx="8229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750" y="6400800"/>
            <a:ext cx="88265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6DD6A1-7B01-418A-944D-6979160BCB88}" type="datetime1">
              <a:rPr lang="en-US"/>
              <a:pPr>
                <a:defRPr/>
              </a:pPr>
              <a:t>9/12/12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400800"/>
            <a:ext cx="73152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Content contained is licensed under a Creative Commons Attribution-ShareAlike 3.0 Unported License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400800"/>
            <a:ext cx="906463" cy="4286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616C50-FA49-4EE9-BCF5-906A18B20F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5" r:id="rId12"/>
    <p:sldLayoutId id="2147483666" r:id="rId1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ARCC_Header_A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92" r="5597"/>
          <a:stretch>
            <a:fillRect/>
          </a:stretch>
        </p:blipFill>
        <p:spPr bwMode="auto">
          <a:xfrm>
            <a:off x="0" y="0"/>
            <a:ext cx="28194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1219200"/>
            <a:ext cx="9144000" cy="152400"/>
          </a:xfrm>
          <a:prstGeom prst="rect">
            <a:avLst/>
          </a:prstGeom>
          <a:solidFill>
            <a:srgbClr val="8F23B3"/>
          </a:solidFill>
          <a:ln>
            <a:solidFill>
              <a:srgbClr val="8F23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79" tIns="44940" rIns="89879" bIns="449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8F23B3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447800"/>
            <a:ext cx="9144000" cy="152400"/>
          </a:xfrm>
          <a:prstGeom prst="rect">
            <a:avLst/>
          </a:prstGeom>
          <a:solidFill>
            <a:srgbClr val="0091B2"/>
          </a:solidFill>
          <a:ln>
            <a:solidFill>
              <a:srgbClr val="0091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79" tIns="44940" rIns="89879" bIns="449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8F23B3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rgbClr val="8F23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79" tIns="44940" rIns="89879" bIns="449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569075"/>
            <a:ext cx="609600" cy="288925"/>
          </a:xfrm>
          <a:prstGeom prst="rect">
            <a:avLst/>
          </a:prstGeom>
        </p:spPr>
        <p:txBody>
          <a:bodyPr wrap="square" lIns="89879" tIns="44940" rIns="89879" bIns="4494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ysClr val="windowText" lastClr="000000"/>
                </a:solidFill>
                <a:latin typeface="+mn-lt"/>
              </a:defRPr>
            </a:lvl1pPr>
          </a:lstStyle>
          <a:p>
            <a:pPr>
              <a:defRPr/>
            </a:pPr>
            <a:fld id="{8EB15002-BF3F-47A6-9006-000C0E8C0257}" type="slidenum">
              <a:rPr lang="en-US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45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ap.mathshell.org/materials/lessons.php?taskid=208&amp;subpage=concept" TargetMode="External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ap.mathshell.org/materials/download.php?fileid=667" TargetMode="External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800600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Math 6-8:  The Standards in Practice:</a:t>
            </a:r>
            <a:br>
              <a:rPr lang="en-US" b="1" dirty="0" smtClean="0"/>
            </a:br>
            <a:r>
              <a:rPr lang="en-US" b="1" dirty="0" smtClean="0"/>
              <a:t>A Common Core Lesson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486400"/>
            <a:ext cx="8153400" cy="7620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52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 on Part 1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24800" y="5418766"/>
            <a:ext cx="1219200" cy="114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2133600"/>
            <a:ext cx="69342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Take a few minutes to write your thoughts about part one of the lesson.</a:t>
            </a:r>
          </a:p>
          <a:p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What would you see in your classroom?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What surprises would you anticipate?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What are the challenges to facilitating the lesson.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Other thoughts…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89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Rockwell" pitchFamily="18" charset="0"/>
                <a:ea typeface="ＭＳ Ｐゴシック" pitchFamily="34" charset="-128"/>
              </a:rPr>
              <a:t>Making Up Data for a Graph</a:t>
            </a:r>
          </a:p>
        </p:txBody>
      </p:sp>
      <p:sp>
        <p:nvSpPr>
          <p:cNvPr id="14338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898989"/>
                </a:solidFill>
              </a:rPr>
              <a:t>P-</a:t>
            </a:r>
            <a:fld id="{40EA36D5-E838-4422-A83E-F880B1F4A02B}" type="slidenum">
              <a:rPr lang="en-US" sz="800">
                <a:solidFill>
                  <a:srgbClr val="898989"/>
                </a:solidFill>
              </a:rPr>
              <a:pPr eaLnBrk="1" hangingPunct="1"/>
              <a:t>11</a:t>
            </a:fld>
            <a:endParaRPr lang="en-US" sz="800" dirty="0">
              <a:solidFill>
                <a:srgbClr val="898989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218238" y="1930400"/>
          <a:ext cx="2468562" cy="3316288"/>
        </p:xfrm>
        <a:graphic>
          <a:graphicData uri="http://schemas.openxmlformats.org/drawingml/2006/table">
            <a:tbl>
              <a:tblPr/>
              <a:tblGrid>
                <a:gridCol w="1233487"/>
                <a:gridCol w="1235075"/>
              </a:tblGrid>
              <a:tr h="4968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Distance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65" name="Picture 5" descr="IntroGraphWithDat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2519363"/>
            <a:ext cx="6284913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486400"/>
            <a:ext cx="1219200" cy="962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6013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/>
          <a:p>
            <a:r>
              <a:rPr lang="en-US" dirty="0" smtClean="0"/>
              <a:t>Matching Data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828800"/>
            <a:ext cx="76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In your group, take a graph and try to find a table that matches it.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Take turns matching the remaining cards.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Each time you do this explain your thinking clearly and carefully.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Write your reasons for the match on the poster.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Display your poster when complete.</a:t>
            </a:r>
            <a:endParaRPr lang="en-US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755307"/>
            <a:ext cx="1219200" cy="962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6770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the Lesson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334000"/>
            <a:ext cx="12192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90600" y="1981200"/>
            <a:ext cx="7162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What  mathematical content was developed during this lesson?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Which Practice Standards would students employ?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How could you use the strategies that were illustrated today to help implement the CCSS?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71439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3105835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hlinkClick r:id="rId3"/>
              </a:rPr>
              <a:t>http://map.mathshell.org/materials/lessons.php?taskid=208&amp;subpage=concept</a:t>
            </a:r>
            <a:endParaRPr lang="en-US" sz="28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1101" y="5334000"/>
            <a:ext cx="12192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8921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7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• To </a:t>
            </a:r>
            <a:r>
              <a:rPr lang="en-US" dirty="0"/>
              <a:t>experience an exemplar lesson that integrates both content and practice standards.</a:t>
            </a:r>
          </a:p>
          <a:p>
            <a:pPr marL="0" indent="0">
              <a:buNone/>
            </a:pPr>
            <a:r>
              <a:rPr lang="en-US" dirty="0" smtClean="0"/>
              <a:t>• To </a:t>
            </a:r>
            <a:r>
              <a:rPr lang="en-US" dirty="0"/>
              <a:t>provide an </a:t>
            </a:r>
            <a:r>
              <a:rPr lang="en-US" dirty="0" smtClean="0"/>
              <a:t>opportunity </a:t>
            </a:r>
            <a:r>
              <a:rPr lang="en-US" dirty="0"/>
              <a:t>for teachers to discuss the shifts necessary </a:t>
            </a:r>
            <a:r>
              <a:rPr lang="en-US" dirty="0" smtClean="0"/>
              <a:t>for </a:t>
            </a:r>
            <a:r>
              <a:rPr lang="en-US" dirty="0"/>
              <a:t>implementing the CCSSM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90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Standards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we weave the Standards for Mathematical Practice and the Content Standards into a coherent lesson?</a:t>
            </a:r>
          </a:p>
          <a:p>
            <a:r>
              <a:rPr lang="en-US" dirty="0" smtClean="0"/>
              <a:t>Lets look deeply at a Common Core Lesson!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633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37918"/>
            <a:ext cx="8229600" cy="3510481"/>
          </a:xfrm>
        </p:spPr>
        <p:txBody>
          <a:bodyPr numCol="2"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654724"/>
              </p:ext>
            </p:extLst>
          </p:nvPr>
        </p:nvGraphicFramePr>
        <p:xfrm>
          <a:off x="1371600" y="2438400"/>
          <a:ext cx="60960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952500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Student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Teacher</a:t>
                      </a:r>
                      <a:endParaRPr lang="en-US" sz="4400" dirty="0"/>
                    </a:p>
                  </a:txBody>
                  <a:tcPr/>
                </a:tc>
              </a:tr>
              <a:tr h="952500">
                <a:tc>
                  <a:txBody>
                    <a:bodyPr/>
                    <a:lstStyle/>
                    <a:p>
                      <a:r>
                        <a:rPr lang="en-US" dirty="0" smtClean="0"/>
                        <a:t>Do the lesson</a:t>
                      </a:r>
                      <a:r>
                        <a:rPr lang="en-US" baseline="0" dirty="0" smtClean="0"/>
                        <a:t> as your students would do the lesson. 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 the lesson with</a:t>
                      </a:r>
                      <a:r>
                        <a:rPr lang="en-US" baseline="0" dirty="0" smtClean="0"/>
                        <a:t> an eye toward the common core. 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C:\Users\Almertens\AppData\Local\Microsoft\Windows\Temporary Internet Files\Content.IE5\AT39BQOD\MC90023273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1990253" cy="138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lmertens\AppData\Local\Microsoft\Windows\Temporary Internet Files\Content.IE5\IUAEC8EM\MC90038425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221890"/>
            <a:ext cx="1804111" cy="168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664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Journey to the Bus Stop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048000"/>
          </a:xfrm>
        </p:spPr>
        <p:txBody>
          <a:bodyPr/>
          <a:lstStyle/>
          <a:p>
            <a:r>
              <a:rPr lang="en-US" sz="3600" dirty="0" smtClean="0"/>
              <a:t>Work independently.</a:t>
            </a:r>
          </a:p>
          <a:p>
            <a:r>
              <a:rPr lang="en-US" sz="3600" dirty="0" smtClean="0"/>
              <a:t>Complete Journey to the Bus Stop</a:t>
            </a:r>
          </a:p>
          <a:p>
            <a:r>
              <a:rPr lang="en-US" sz="3600" dirty="0" smtClean="0"/>
              <a:t>Does the Graph Make Sense?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5638800"/>
            <a:ext cx="449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Source:  Interpreting Distance- Time Graphs</a:t>
            </a:r>
          </a:p>
          <a:p>
            <a:r>
              <a:rPr lang="en-US" sz="1200" dirty="0" smtClean="0"/>
              <a:t>For </a:t>
            </a:r>
            <a:r>
              <a:rPr lang="en-US" sz="1200" dirty="0"/>
              <a:t>more details, </a:t>
            </a:r>
            <a:r>
              <a:rPr lang="en-US" sz="1200" dirty="0" smtClean="0"/>
              <a:t>visit: </a:t>
            </a:r>
            <a:r>
              <a:rPr lang="en-US" sz="1200" dirty="0" smtClean="0">
                <a:hlinkClick r:id="rId3"/>
              </a:rPr>
              <a:t>http</a:t>
            </a:r>
            <a:r>
              <a:rPr lang="en-US" sz="1200" dirty="0">
                <a:hlinkClick r:id="rId3"/>
              </a:rPr>
              <a:t>://map.mathshell.org/materials/download.php?fileid=667</a:t>
            </a:r>
            <a:endParaRPr lang="en-US" sz="1200" dirty="0"/>
          </a:p>
          <a:p>
            <a:r>
              <a:rPr lang="en-US" sz="1200" dirty="0"/>
              <a:t>© 2012 MARS, Shell Center, University of Nottingham</a:t>
            </a:r>
          </a:p>
        </p:txBody>
      </p:sp>
      <p:pic>
        <p:nvPicPr>
          <p:cNvPr id="6" name="Picture 2" descr="C:\Users\Almertens\AppData\Local\Microsoft\Windows\Temporary Internet Files\Content.IE5\AT39BQOD\MC90023273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495800"/>
            <a:ext cx="1990253" cy="138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033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“Journey to the Bus Stop” is provided as a pre- and post-assessment tool.</a:t>
            </a:r>
          </a:p>
          <a:p>
            <a:r>
              <a:rPr lang="en-US" dirty="0" smtClean="0"/>
              <a:t>Collect handout from students without discussion and look for common issues.</a:t>
            </a:r>
          </a:p>
          <a:p>
            <a:r>
              <a:rPr lang="en-US" dirty="0" smtClean="0"/>
              <a:t>What misconceptions might occur?</a:t>
            </a:r>
          </a:p>
          <a:p>
            <a:r>
              <a:rPr lang="en-US" dirty="0" smtClean="0"/>
              <a:t>Start the lesson after evaluating</a:t>
            </a:r>
          </a:p>
          <a:p>
            <a:pPr marL="0" indent="0">
              <a:buNone/>
            </a:pPr>
            <a:r>
              <a:rPr lang="en-US" dirty="0" smtClean="0"/>
              <a:t>	student responses.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pic>
        <p:nvPicPr>
          <p:cNvPr id="5" name="Picture 5" descr="C:\Users\Almertens\AppData\Local\Microsoft\Windows\Temporary Internet Files\Content.IE5\IUAEC8EM\MC90038425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419600"/>
            <a:ext cx="1804111" cy="168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456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3184524" y="838200"/>
            <a:ext cx="5502275" cy="1143000"/>
          </a:xfrm>
        </p:spPr>
        <p:txBody>
          <a:bodyPr/>
          <a:lstStyle/>
          <a:p>
            <a:r>
              <a:rPr lang="en-US" dirty="0" smtClean="0">
                <a:latin typeface="Rockwell" pitchFamily="18" charset="0"/>
                <a:ea typeface="ＭＳ Ｐゴシック" pitchFamily="34" charset="-128"/>
              </a:rPr>
              <a:t>Matching a Graph to a Story</a:t>
            </a:r>
          </a:p>
        </p:txBody>
      </p:sp>
      <p:sp>
        <p:nvSpPr>
          <p:cNvPr id="10242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898989"/>
                </a:solidFill>
              </a:rPr>
              <a:t>P-</a:t>
            </a:r>
            <a:fld id="{68139F7B-6E61-4E3E-ABD6-6E72113F9B3A}" type="slidenum">
              <a:rPr lang="en-US" sz="800">
                <a:solidFill>
                  <a:srgbClr val="898989"/>
                </a:solidFill>
              </a:rPr>
              <a:pPr eaLnBrk="1" hangingPunct="1"/>
              <a:t>7</a:t>
            </a:fld>
            <a:endParaRPr lang="en-US" sz="800" dirty="0">
              <a:solidFill>
                <a:srgbClr val="898989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55613" y="1095375"/>
            <a:ext cx="2728912" cy="159861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28999">
                <a:srgbClr val="FFFFFF"/>
              </a:gs>
              <a:gs pos="100000">
                <a:srgbClr val="F7BBBB"/>
              </a:gs>
            </a:gsLst>
            <a:lin ang="2100000"/>
          </a:gradFill>
          <a:ln w="6350">
            <a:solidFill>
              <a:schemeClr val="tx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72000" tIns="36000" rIns="36000" bIns="36000"/>
          <a:lstStyle/>
          <a:p>
            <a:pPr marL="268288" indent="-269875">
              <a:defRPr/>
            </a:pPr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A. Tom took his dog for a walk to the park.  He set off slowly and then increased his pace. At the park Tom turned around and walked slowly back home.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55613" y="4502150"/>
            <a:ext cx="2705100" cy="16081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28999">
                <a:srgbClr val="FFFFFF"/>
              </a:gs>
              <a:gs pos="100000">
                <a:srgbClr val="F7BBBB"/>
              </a:gs>
            </a:gsLst>
            <a:lin ang="2100000"/>
          </a:gradFill>
          <a:ln w="6350">
            <a:solidFill>
              <a:schemeClr val="tx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72000" tIns="36000" rIns="36000" bIns="36000"/>
          <a:lstStyle/>
          <a:p>
            <a:pPr marL="268288" indent="-269875">
              <a:defRPr/>
            </a:pPr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C. Tom went for a jog.  At the end of his road he bumped into a friend and his pace slowed.  When Tom left his friend he walked quickly back home.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57200" y="2786063"/>
            <a:ext cx="2727325" cy="16065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28999">
                <a:srgbClr val="FFFFFF"/>
              </a:gs>
              <a:gs pos="100000">
                <a:srgbClr val="F7BBBB"/>
              </a:gs>
            </a:gsLst>
            <a:lin ang="2100000"/>
          </a:gradFill>
          <a:ln w="6350">
            <a:solidFill>
              <a:schemeClr val="tx2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lIns="72000" tIns="36000" rIns="36000" bIns="36000"/>
          <a:lstStyle/>
          <a:p>
            <a:pPr marL="268288" indent="-269875">
              <a:defRPr/>
            </a:pPr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B. Tom rode his bike east from his home up a steep hill. After a while the slope eased off. At the top he raced down the other side.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540152"/>
            <a:ext cx="4598825" cy="283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 descr="C:\Users\Almertens\AppData\Local\Microsoft\Windows\Temporary Internet Files\Content.IE5\AT39BQOD\MC90023273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186881"/>
            <a:ext cx="1990253" cy="138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491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Work Together!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r>
              <a:rPr lang="en-US" sz="2800" dirty="0" smtClean="0"/>
              <a:t>Move into groups of three.</a:t>
            </a:r>
          </a:p>
          <a:p>
            <a:r>
              <a:rPr lang="en-US" sz="2800" dirty="0" smtClean="0"/>
              <a:t>You will be given handouts with ten graph cards and ten story cards. Carefully cut out the cards.</a:t>
            </a:r>
          </a:p>
          <a:p>
            <a:r>
              <a:rPr lang="en-US" sz="2800" dirty="0" smtClean="0"/>
              <a:t>In your group, take turns matching cards.  </a:t>
            </a:r>
          </a:p>
          <a:p>
            <a:r>
              <a:rPr lang="en-US" sz="2800" dirty="0" smtClean="0"/>
              <a:t>Tape the </a:t>
            </a:r>
            <a:r>
              <a:rPr lang="en-US" sz="2800" dirty="0" smtClean="0"/>
              <a:t>graph </a:t>
            </a:r>
            <a:r>
              <a:rPr lang="en-US" sz="2800" dirty="0" smtClean="0"/>
              <a:t>cards on the poster next to the description cards.</a:t>
            </a:r>
          </a:p>
          <a:p>
            <a:r>
              <a:rPr lang="en-US" sz="2800" dirty="0" smtClean="0"/>
              <a:t>Write your reasons for your choices next to your matched cards. </a:t>
            </a:r>
            <a:r>
              <a:rPr lang="en-US" sz="2800" dirty="0" smtClean="0">
                <a:solidFill>
                  <a:prstClr val="black"/>
                </a:solidFill>
              </a:rPr>
              <a:t>Explain each line </a:t>
            </a:r>
            <a:r>
              <a:rPr lang="en-US" sz="2800" dirty="0">
                <a:solidFill>
                  <a:prstClr val="black"/>
                </a:solidFill>
              </a:rPr>
              <a:t>segment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</a:p>
          <a:p>
            <a:r>
              <a:rPr lang="en-US" sz="2800" dirty="0"/>
              <a:t>If you think there is no suitable card that matches, write one of your own.  </a:t>
            </a:r>
          </a:p>
          <a:p>
            <a:endParaRPr lang="en-US" sz="2800" dirty="0" smtClean="0">
              <a:solidFill>
                <a:prstClr val="black"/>
              </a:solidFill>
            </a:endParaRPr>
          </a:p>
          <a:p>
            <a:endParaRPr lang="en-US" sz="28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334000"/>
            <a:ext cx="1752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6300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/>
          <a:lstStyle/>
          <a:p>
            <a:r>
              <a:rPr lang="en-US" dirty="0" smtClean="0"/>
              <a:t>Sharing Posters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• </a:t>
            </a:r>
            <a:r>
              <a:rPr lang="en-US" sz="2200" dirty="0"/>
              <a:t>One </a:t>
            </a:r>
            <a:r>
              <a:rPr lang="en-US" sz="2200" i="1" dirty="0"/>
              <a:t>student</a:t>
            </a:r>
            <a:r>
              <a:rPr lang="en-US" sz="2200" dirty="0"/>
              <a:t> from each group is to visit another group’s poster.</a:t>
            </a:r>
          </a:p>
          <a:p>
            <a:pPr marL="0" indent="0">
              <a:buNone/>
            </a:pPr>
            <a:r>
              <a:rPr lang="en-US" sz="2200" dirty="0"/>
              <a:t>• If you are staying at your desk, be ready to explain the </a:t>
            </a:r>
            <a:r>
              <a:rPr lang="en-US" sz="2200" dirty="0" smtClean="0"/>
              <a:t>reasons for </a:t>
            </a:r>
            <a:r>
              <a:rPr lang="en-US" sz="2200" dirty="0" smtClean="0"/>
              <a:t>your </a:t>
            </a:r>
            <a:r>
              <a:rPr lang="en-US" sz="2200" dirty="0"/>
              <a:t>group's matches.</a:t>
            </a:r>
          </a:p>
          <a:p>
            <a:pPr marL="0" indent="0">
              <a:buNone/>
            </a:pPr>
            <a:r>
              <a:rPr lang="en-US" sz="2200" dirty="0"/>
              <a:t>• If you are visiting another group:</a:t>
            </a:r>
          </a:p>
          <a:p>
            <a:pPr lvl="1" indent="-342900"/>
            <a:r>
              <a:rPr lang="en-US" sz="2200" dirty="0" smtClean="0"/>
              <a:t>Write </a:t>
            </a:r>
            <a:r>
              <a:rPr lang="en-US" sz="2200" dirty="0"/>
              <a:t>your card placements on a piece of paper.</a:t>
            </a:r>
          </a:p>
          <a:p>
            <a:pPr lvl="1" indent="-342900"/>
            <a:r>
              <a:rPr lang="en-US" sz="2200" dirty="0" smtClean="0"/>
              <a:t>Go </a:t>
            </a:r>
            <a:r>
              <a:rPr lang="en-US" sz="2200" dirty="0"/>
              <a:t>to another group’s desk and check to see which matches </a:t>
            </a:r>
            <a:r>
              <a:rPr lang="en-US" sz="2200" dirty="0" smtClean="0"/>
              <a:t>are different </a:t>
            </a:r>
            <a:r>
              <a:rPr lang="en-US" sz="2200" dirty="0"/>
              <a:t>from your own</a:t>
            </a:r>
            <a:r>
              <a:rPr lang="en-US" sz="2200" dirty="0" smtClean="0"/>
              <a:t>.</a:t>
            </a:r>
          </a:p>
          <a:p>
            <a:pPr lvl="1" indent="-342900"/>
            <a:r>
              <a:rPr lang="en-US" sz="2200" dirty="0" smtClean="0"/>
              <a:t>If </a:t>
            </a:r>
            <a:r>
              <a:rPr lang="en-US" sz="2200" dirty="0"/>
              <a:t>there are differences, ask for an explanation. If you still </a:t>
            </a:r>
            <a:r>
              <a:rPr lang="en-US" sz="2200" dirty="0" smtClean="0"/>
              <a:t>don’t agree</a:t>
            </a:r>
            <a:r>
              <a:rPr lang="en-US" sz="2200" dirty="0"/>
              <a:t>, explain your own thinking.</a:t>
            </a:r>
          </a:p>
          <a:p>
            <a:pPr lvl="1" indent="-342900"/>
            <a:r>
              <a:rPr lang="en-US" sz="2200" dirty="0" smtClean="0"/>
              <a:t>When </a:t>
            </a:r>
            <a:r>
              <a:rPr lang="en-US" sz="2200" dirty="0"/>
              <a:t>you return to your own desk, you need to consider as </a:t>
            </a:r>
            <a:r>
              <a:rPr lang="en-US" sz="2200" dirty="0" smtClean="0"/>
              <a:t>a group </a:t>
            </a:r>
            <a:r>
              <a:rPr lang="en-US" sz="2200" dirty="0"/>
              <a:t>whether to make any changes to your own poster.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Content contained is licensed under a Creative Commons Attribution-ShareAlike 3.0 Unported License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755308"/>
            <a:ext cx="1219200" cy="962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0768220"/>
      </p:ext>
    </p:extLst>
  </p:cSld>
  <p:clrMapOvr>
    <a:masterClrMapping/>
  </p:clrMapOvr>
</p:sld>
</file>

<file path=ppt/theme/theme1.xml><?xml version="1.0" encoding="utf-8"?>
<a:theme xmlns:a="http://schemas.openxmlformats.org/drawingml/2006/main" name="ISBE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SB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nked_x0020_on_x0020_Page xmlns="d21dc803-237d-4c68-8692-8d731fd29118">true</Linked_x0020_on_x0020_Page>
    <ParagraphAfterLink xmlns="d21dc803-237d-4c68-8692-8d731fd29118" xsi:nil="true"/>
    <TaxKeywordTaxHTField xmlns="6ce3111e-7420-4802-b50a-75d4e9a0b980">
      <Terms xmlns="http://schemas.microsoft.com/office/infopath/2007/PartnerControls"/>
    </TaxKeywordTaxHTField>
    <Archive_x0020_Date xmlns="6ce3111e-7420-4802-b50a-75d4e9a0b980">2024-01-18T06:00:00+00:00</Archive_x0020_Date>
    <Subgroup xmlns="d21dc803-237d-4c68-8692-8d731fd29118" xsi:nil="true"/>
    <OriginalModifiedDate xmlns="d21dc803-237d-4c68-8692-8d731fd29118" xsi:nil="true"/>
    <Grouping xmlns="d21dc803-237d-4c68-8692-8d731fd29118">common_core</Grouping>
    <Heading xmlns="6ce3111e-7420-4802-b50a-75d4e9a0b980" xsi:nil="true"/>
    <Sort_x0020_Order xmlns="6ce3111e-7420-4802-b50a-75d4e9a0b980">999</Sort_x0020_Order>
    <Year xmlns="d21dc803-237d-4c68-8692-8d731fd29118" xsi:nil="true"/>
    <ParagraphBeforeLink xmlns="d21dc803-237d-4c68-8692-8d731fd29118" xsi:nil="true"/>
    <Archive xmlns="6ce3111e-7420-4802-b50a-75d4e9a0b980">true</Archive>
    <AdditionalPageInfo xmlns="d21dc803-237d-4c68-8692-8d731fd29118" xsi:nil="true"/>
    <PublishingExpirationDate xmlns="http://schemas.microsoft.com/sharepoint/v3" xsi:nil="true"/>
    <Divisions xmlns="4d435f69-8686-490b-bd6d-b153bf22ab50">38</Divisions>
    <PublishingStartDate xmlns="http://schemas.microsoft.com/sharepoint/v3" xsi:nil="true"/>
    <TargetAudience xmlns="6ce3111e-7420-4802-b50a-75d4e9a0b980"/>
    <MediaType xmlns="6ce3111e-7420-4802-b50a-75d4e9a0b980">
      <Value>10</Value>
    </MediaType>
    <DisplayPage xmlns="d21dc803-237d-4c68-8692-8d731fd29118" xsi:nil="true"/>
    <TaxCatchAll xmlns="6ce3111e-7420-4802-b50a-75d4e9a0b980"/>
    <ActiveInactive xmlns="d21dc803-237d-4c68-8692-8d731fd29118">true</ActiveInactive>
    <Subbullet xmlns="d21dc803-237d-4c68-8692-8d731fd29118" xsi:nil="true"/>
    <Subheading xmlns="d21dc803-237d-4c68-8692-8d731fd29118" xsi:nil="true"/>
    <ModifiedBeforeRun xmlns="d21dc803-237d-4c68-8692-8d731fd29118">2016-11-11T23:09:26+00:00</ModifiedBeforeRun>
    <LifetimeViews xmlns="d21dc803-237d-4c68-8692-8d731fd29118">179</LifetimeViews>
    <Language xmlns="d21dc803-237d-4c68-8692-8d731fd2911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2988822C20F24E83D1DD5E4C131AA0" ma:contentTypeVersion="34" ma:contentTypeDescription="Create a new document." ma:contentTypeScope="" ma:versionID="510b8621ca45b380240d45fcf3ee2da5">
  <xsd:schema xmlns:xsd="http://www.w3.org/2001/XMLSchema" xmlns:xs="http://www.w3.org/2001/XMLSchema" xmlns:p="http://schemas.microsoft.com/office/2006/metadata/properties" xmlns:ns1="http://schemas.microsoft.com/sharepoint/v3" xmlns:ns2="6ce3111e-7420-4802-b50a-75d4e9a0b980" xmlns:ns3="d21dc803-237d-4c68-8692-8d731fd29118" xmlns:ns4="4d435f69-8686-490b-bd6d-b153bf22ab50" targetNamespace="http://schemas.microsoft.com/office/2006/metadata/properties" ma:root="true" ma:fieldsID="f5b7d2c1aa74e6ba3f7180c2fcc7e0c0" ns1:_="" ns2:_="" ns3:_="" ns4:_="">
    <xsd:import namespace="http://schemas.microsoft.com/sharepoint/v3"/>
    <xsd:import namespace="6ce3111e-7420-4802-b50a-75d4e9a0b980"/>
    <xsd:import namespace="d21dc803-237d-4c68-8692-8d731fd29118"/>
    <xsd:import namespace="4d435f69-8686-490b-bd6d-b153bf22ab50"/>
    <xsd:element name="properties">
      <xsd:complexType>
        <xsd:sequence>
          <xsd:element name="documentManagement">
            <xsd:complexType>
              <xsd:all>
                <xsd:element ref="ns2:Heading" minOccurs="0"/>
                <xsd:element ref="ns2:Sort_x0020_Order" minOccurs="0"/>
                <xsd:element ref="ns3:DisplayPage" minOccurs="0"/>
                <xsd:element ref="ns3:ParagraphBeforeLink" minOccurs="0"/>
                <xsd:element ref="ns3:ParagraphAfterLink" minOccurs="0"/>
                <xsd:element ref="ns4:Divisions" minOccurs="0"/>
                <xsd:element ref="ns2:TargetAudience" minOccurs="0"/>
                <xsd:element ref="ns2:Archive" minOccurs="0"/>
                <xsd:element ref="ns2:Archive_x0020_Date" minOccurs="0"/>
                <xsd:element ref="ns3:Grouping" minOccurs="0"/>
                <xsd:element ref="ns3:Subgroup" minOccurs="0"/>
                <xsd:element ref="ns3:Linked_x0020_on_x0020_Page" minOccurs="0"/>
                <xsd:element ref="ns3:Year" minOccurs="0"/>
                <xsd:element ref="ns2:MediaType" minOccurs="0"/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3:OriginalModifiedDate" minOccurs="0"/>
                <xsd:element ref="ns3:AdditionalPageInfo" minOccurs="0"/>
                <xsd:element ref="ns2:SharedWithUsers" minOccurs="0"/>
                <xsd:element ref="ns3:ActiveInactive" minOccurs="0"/>
                <xsd:element ref="ns3:Subbullet" minOccurs="0"/>
                <xsd:element ref="ns3:Subheading" minOccurs="0"/>
                <xsd:element ref="ns3:LifetimeViews" minOccurs="0"/>
                <xsd:element ref="ns3:ModifiedBeforeRun" minOccurs="0"/>
                <xsd:element ref="ns3:Languag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e3111e-7420-4802-b50a-75d4e9a0b980" elementFormDefault="qualified">
    <xsd:import namespace="http://schemas.microsoft.com/office/2006/documentManagement/types"/>
    <xsd:import namespace="http://schemas.microsoft.com/office/infopath/2007/PartnerControls"/>
    <xsd:element name="Heading" ma:index="1" nillable="true" ma:displayName="Heading" ma:internalName="Heading">
      <xsd:simpleType>
        <xsd:restriction base="dms:Text">
          <xsd:maxLength value="255"/>
        </xsd:restriction>
      </xsd:simpleType>
    </xsd:element>
    <xsd:element name="Sort_x0020_Order" ma:index="2" nillable="true" ma:displayName="Sort Order" ma:default="999" ma:internalName="Sort_x0020_Order" ma:percentage="FALSE">
      <xsd:simpleType>
        <xsd:restriction base="dms:Number"/>
      </xsd:simpleType>
    </xsd:element>
    <xsd:element name="TargetAudience" ma:index="7" nillable="true" ma:displayName="TargetAudience" ma:list="{5bf691bb-db4f-476f-a3f6-6f31e5686cd3}" ma:internalName="TargetAudience" ma:readOnly="false" ma:showField="Title" ma:web="6ce3111e-7420-4802-b50a-75d4e9a0b9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rchive" ma:index="9" nillable="true" ma:displayName="Archive" ma:default="0" ma:indexed="true" ma:internalName="Archive">
      <xsd:simpleType>
        <xsd:restriction base="dms:Boolean"/>
      </xsd:simpleType>
    </xsd:element>
    <xsd:element name="Archive_x0020_Date" ma:index="10" nillable="true" ma:displayName="Archive Date" ma:format="DateOnly" ma:internalName="Archive_x0020_Date">
      <xsd:simpleType>
        <xsd:restriction base="dms:DateTime"/>
      </xsd:simpleType>
    </xsd:element>
    <xsd:element name="MediaType" ma:index="15" nillable="true" ma:displayName="MediaType" ma:list="{bc78f13e-3434-4b26-85f6-c5eb735f129d}" ma:internalName="MediaType" ma:readOnly="false" ma:showField="MediaType" ma:web="6ce3111e-7420-4802-b50a-75d4e9a0b9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5" nillable="true" ma:taxonomy="true" ma:internalName="TaxKeywordTaxHTField" ma:taxonomyFieldName="TaxKeyword" ma:displayName="Enterprise Keywords" ma:fieldId="{23f27201-bee3-471e-b2e7-b64fd8b7ca38}" ma:taxonomyMulti="true" ma:sspId="038a83e2-3cab-4ab1-90e8-f44282484cb6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79831f0-4889-4cf1-9c1b-f4e5c0970170}" ma:internalName="TaxCatchAll" ma:showField="CatchAllData" ma:web="6ce3111e-7420-4802-b50a-75d4e9a0b9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1dc803-237d-4c68-8692-8d731fd29118" elementFormDefault="qualified">
    <xsd:import namespace="http://schemas.microsoft.com/office/2006/documentManagement/types"/>
    <xsd:import namespace="http://schemas.microsoft.com/office/infopath/2007/PartnerControls"/>
    <xsd:element name="DisplayPage" ma:index="3" nillable="true" ma:displayName="DisplayPage" ma:indexed="true" ma:internalName="DisplayPage">
      <xsd:simpleType>
        <xsd:restriction base="dms:Text">
          <xsd:maxLength value="255"/>
        </xsd:restriction>
      </xsd:simpleType>
    </xsd:element>
    <xsd:element name="ParagraphBeforeLink" ma:index="4" nillable="true" ma:displayName="ParagraphBeforeLink" ma:internalName="ParagraphBeforeLink">
      <xsd:simpleType>
        <xsd:restriction base="dms:Note"/>
      </xsd:simpleType>
    </xsd:element>
    <xsd:element name="ParagraphAfterLink" ma:index="5" nillable="true" ma:displayName="ParagraphAfterLink" ma:internalName="ParagraphAfterLink">
      <xsd:simpleType>
        <xsd:restriction base="dms:Note"/>
      </xsd:simpleType>
    </xsd:element>
    <xsd:element name="Grouping" ma:index="11" nillable="true" ma:displayName="Grouping" ma:indexed="true" ma:internalName="Grouping">
      <xsd:simpleType>
        <xsd:restriction base="dms:Text">
          <xsd:maxLength value="255"/>
        </xsd:restriction>
      </xsd:simpleType>
    </xsd:element>
    <xsd:element name="Subgroup" ma:index="12" nillable="true" ma:displayName="Subgroup" ma:internalName="Subgroup">
      <xsd:simpleType>
        <xsd:restriction base="dms:Text">
          <xsd:maxLength value="255"/>
        </xsd:restriction>
      </xsd:simpleType>
    </xsd:element>
    <xsd:element name="Linked_x0020_on_x0020_Page" ma:index="13" nillable="true" ma:displayName="Linked on Page" ma:default="1" ma:indexed="true" ma:internalName="Linked_x0020_on_x0020_Page">
      <xsd:simpleType>
        <xsd:restriction base="dms:Boolean"/>
      </xsd:simpleType>
    </xsd:element>
    <xsd:element name="Year" ma:index="14" nillable="true" ma:displayName="Year" ma:internalName="Year">
      <xsd:simpleType>
        <xsd:restriction base="dms:Text">
          <xsd:maxLength value="255"/>
        </xsd:restriction>
      </xsd:simpleType>
    </xsd:element>
    <xsd:element name="OriginalModifiedDate" ma:index="27" nillable="true" ma:displayName="OriginalModifiedDate" ma:format="DateOnly" ma:internalName="OriginalModifiedDate">
      <xsd:simpleType>
        <xsd:restriction base="dms:DateTime"/>
      </xsd:simpleType>
    </xsd:element>
    <xsd:element name="AdditionalPageInfo" ma:index="28" nillable="true" ma:displayName="AdditionalPageInfo" ma:internalName="AdditionalPageInfo">
      <xsd:simpleType>
        <xsd:restriction base="dms:Note">
          <xsd:maxLength value="255"/>
        </xsd:restriction>
      </xsd:simpleType>
    </xsd:element>
    <xsd:element name="ActiveInactive" ma:index="30" nillable="true" ma:displayName="Active/Inactive" ma:default="1" ma:internalName="ActiveInactive">
      <xsd:simpleType>
        <xsd:restriction base="dms:Boolean"/>
      </xsd:simpleType>
    </xsd:element>
    <xsd:element name="Subbullet" ma:index="31" nillable="true" ma:displayName="Subbullet" ma:internalName="Subbullet">
      <xsd:simpleType>
        <xsd:restriction base="dms:Note">
          <xsd:maxLength value="255"/>
        </xsd:restriction>
      </xsd:simpleType>
    </xsd:element>
    <xsd:element name="Subheading" ma:index="32" nillable="true" ma:displayName="Subheading" ma:internalName="Subheading">
      <xsd:simpleType>
        <xsd:restriction base="dms:Text">
          <xsd:maxLength value="255"/>
        </xsd:restriction>
      </xsd:simpleType>
    </xsd:element>
    <xsd:element name="LifetimeViews" ma:index="33" nillable="true" ma:displayName="LifetimeViews" ma:internalName="LifetimeViews">
      <xsd:simpleType>
        <xsd:restriction base="dms:Number"/>
      </xsd:simpleType>
    </xsd:element>
    <xsd:element name="ModifiedBeforeRun" ma:index="34" nillable="true" ma:displayName="ModifiedBeforeRun" ma:format="DateOnly" ma:internalName="ModifiedBeforeRun">
      <xsd:simpleType>
        <xsd:restriction base="dms:DateTime"/>
      </xsd:simpleType>
    </xsd:element>
    <xsd:element name="Language" ma:index="35" nillable="true" ma:displayName="Language" ma:format="Dropdown" ma:internalName="Language">
      <xsd:simpleType>
        <xsd:restriction base="dms:Choice">
          <xsd:enumeration value="Albanian"/>
          <xsd:enumeration value="Amharic"/>
          <xsd:enumeration value="Arabic"/>
          <xsd:enumeration value="Assyrian"/>
          <xsd:enumeration value="Bengali"/>
          <xsd:enumeration value="Bosnian"/>
          <xsd:enumeration value="Bulgarian"/>
          <xsd:enumeration value="Burmese"/>
          <xsd:enumeration value="Cambodian"/>
          <xsd:enumeration value="Cantonese"/>
          <xsd:enumeration value="Chinese"/>
          <xsd:enumeration value="Chinese (Simplified)"/>
          <xsd:enumeration value="Chinese (Traditional)"/>
          <xsd:enumeration value="Czech"/>
          <xsd:enumeration value="Farsi"/>
          <xsd:enumeration value="French"/>
          <xsd:enumeration value="German"/>
          <xsd:enumeration value="Greek"/>
          <xsd:enumeration value="Gujarati"/>
          <xsd:enumeration value="Haitian-Creole"/>
          <xsd:enumeration value="Haka Chin"/>
          <xsd:enumeration value="Hindi"/>
          <xsd:enumeration value="Italian"/>
          <xsd:enumeration value="Japanese"/>
          <xsd:enumeration value="Karen"/>
          <xsd:enumeration value="Khmer"/>
          <xsd:enumeration value="Kirundi"/>
          <xsd:enumeration value="Korean"/>
          <xsd:enumeration value="Lao"/>
          <xsd:enumeration value="Lithuanian"/>
          <xsd:enumeration value="Malayalam"/>
          <xsd:enumeration value="Marathi"/>
          <xsd:enumeration value="Mongolian"/>
          <xsd:enumeration value="Nepali"/>
          <xsd:enumeration value="Pashto"/>
          <xsd:enumeration value="Pilipino (Tagalog)"/>
          <xsd:enumeration value="Polish"/>
          <xsd:enumeration value="Portuguese"/>
          <xsd:enumeration value="Punjabi"/>
          <xsd:enumeration value="Romanian"/>
          <xsd:enumeration value="Russian"/>
          <xsd:enumeration value="Serbian"/>
          <xsd:enumeration value="Serbian (Cyrillic)"/>
          <xsd:enumeration value="Serbian (Latin)"/>
          <xsd:enumeration value="Somali"/>
          <xsd:enumeration value="Spanish"/>
          <xsd:enumeration value="Swahili"/>
          <xsd:enumeration value="Tamil"/>
          <xsd:enumeration value="Telugu"/>
          <xsd:enumeration value="Thai"/>
          <xsd:enumeration value="Turkish"/>
          <xsd:enumeration value="Ukrainian"/>
          <xsd:enumeration value="Urdu"/>
          <xsd:enumeration value="Uzbek"/>
          <xsd:enumeration value="Vietnamese"/>
          <xsd:enumeration value="Yoruba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435f69-8686-490b-bd6d-b153bf22ab50" elementFormDefault="qualified">
    <xsd:import namespace="http://schemas.microsoft.com/office/2006/documentManagement/types"/>
    <xsd:import namespace="http://schemas.microsoft.com/office/infopath/2007/PartnerControls"/>
    <xsd:element name="Divisions" ma:index="6" nillable="true" ma:displayName="Divisions" ma:indexed="true" ma:list="{28f31edd-5ed1-4c97-b76f-e04153e47842}" ma:internalName="Divisions" ma:showField="Title" ma:web="6ce3111e-7420-4802-b50a-75d4e9a0b980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F3EAE4-277F-4E4B-A0E5-7CDD2280DF55}"/>
</file>

<file path=customXml/itemProps2.xml><?xml version="1.0" encoding="utf-8"?>
<ds:datastoreItem xmlns:ds="http://schemas.openxmlformats.org/officeDocument/2006/customXml" ds:itemID="{16F67176-3C71-441D-BA93-A05AAC748FF5}"/>
</file>

<file path=customXml/itemProps3.xml><?xml version="1.0" encoding="utf-8"?>
<ds:datastoreItem xmlns:ds="http://schemas.openxmlformats.org/officeDocument/2006/customXml" ds:itemID="{97DBF8B1-6383-4501-8811-779C3869B3A6}"/>
</file>

<file path=docProps/app.xml><?xml version="1.0" encoding="utf-8"?>
<Properties xmlns="http://schemas.openxmlformats.org/officeDocument/2006/extended-properties" xmlns:vt="http://schemas.openxmlformats.org/officeDocument/2006/docPropsVTypes">
  <Template>ISBEtemplate</Template>
  <TotalTime>4768</TotalTime>
  <Words>1713</Words>
  <Application>Microsoft Macintosh PowerPoint</Application>
  <PresentationFormat>On-screen Show (4:3)</PresentationFormat>
  <Paragraphs>181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ISBEtemplate</vt:lpstr>
      <vt:lpstr>Custom Design</vt:lpstr>
      <vt:lpstr> Math 6-8:  The Standards in Practice: A Common Core Lesson </vt:lpstr>
      <vt:lpstr>Goals</vt:lpstr>
      <vt:lpstr>The Standards in Practice</vt:lpstr>
      <vt:lpstr>Your Assignment</vt:lpstr>
      <vt:lpstr>Journey to the Bus Stop</vt:lpstr>
      <vt:lpstr>Starting Points</vt:lpstr>
      <vt:lpstr>Matching a Graph to a Story</vt:lpstr>
      <vt:lpstr>Let’s Work Together! </vt:lpstr>
      <vt:lpstr>Sharing Posters</vt:lpstr>
      <vt:lpstr>Reflect on Part 1</vt:lpstr>
      <vt:lpstr>Making Up Data for a Graph</vt:lpstr>
      <vt:lpstr>Matching Data</vt:lpstr>
      <vt:lpstr>Analyze the Lesson</vt:lpstr>
      <vt:lpstr>Resources</vt:lpstr>
      <vt:lpstr>Final Thoughts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Core Math Projects Galore</dc:title>
  <dc:creator>Alanna</dc:creator>
  <cp:lastModifiedBy>Heather Brown</cp:lastModifiedBy>
  <cp:revision>101</cp:revision>
  <dcterms:created xsi:type="dcterms:W3CDTF">2012-05-11T18:33:36Z</dcterms:created>
  <dcterms:modified xsi:type="dcterms:W3CDTF">2012-09-12T19:57:22Z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0x010100552988822C20F24E83D1DD5E4C131AA0</vt:lpwstr>
  </property>
  <property fmtid="{D5CDD505-2E9C-101B-9397-08002B2CF9AE}" pid="3" name="TaxKeyword">
    <vt:lpwstr/>
  </property>
</Properties>
</file>